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3F62F-B9C1-4F2C-B661-DE3AEC4B371A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6FFB9-F158-442F-8BF5-16C4FFF4E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61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AD6C0-34C5-4177-AC1E-E7E47F9FBD4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44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AD6C0-34C5-4177-AC1E-E7E47F9FBD4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89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AD6C0-34C5-4177-AC1E-E7E47F9FBD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250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AD6C0-34C5-4177-AC1E-E7E47F9FBD4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62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AD6C0-34C5-4177-AC1E-E7E47F9FBD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595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01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13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35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3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0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465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37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1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6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76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AD246-C910-48EA-A3EA-225C3ADB1C15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94D7-1CD9-4DAB-955D-793B1414E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7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TEOREMA  BAYES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521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 startAt="2"/>
            </a:pP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transportasi</a:t>
            </a:r>
            <a:r>
              <a:rPr lang="en-US" dirty="0" smtClean="0"/>
              <a:t> yang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motor.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r>
              <a:rPr lang="en-US" dirty="0" smtClean="0"/>
              <a:t>,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pegawai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25%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motor </a:t>
            </a:r>
            <a:r>
              <a:rPr lang="en-US" dirty="0" err="1" smtClean="0"/>
              <a:t>sebanyak</a:t>
            </a:r>
            <a:r>
              <a:rPr lang="en-US" dirty="0" smtClean="0"/>
              <a:t> 75%.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60%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motor </a:t>
            </a:r>
            <a:r>
              <a:rPr lang="en-US" dirty="0" err="1" smtClean="0"/>
              <a:t>sebesar</a:t>
            </a:r>
            <a:r>
              <a:rPr lang="en-US" dirty="0" smtClean="0"/>
              <a:t> 70%.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,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dia</a:t>
            </a:r>
            <a:r>
              <a:rPr lang="en-US" dirty="0" smtClean="0"/>
              <a:t> </a:t>
            </a:r>
            <a:r>
              <a:rPr lang="en-US" dirty="0" err="1" smtClean="0"/>
              <a:t>pergi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mobil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0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7729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270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pengaplikasian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probabilitas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Kejadian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perkalian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kejadian</a:t>
            </a:r>
            <a:r>
              <a:rPr lang="en-US" dirty="0" smtClean="0"/>
              <a:t> yang </a:t>
            </a:r>
            <a:r>
              <a:rPr lang="en-US" dirty="0" err="1" smtClean="0"/>
              <a:t>bersyarat</a:t>
            </a:r>
            <a:r>
              <a:rPr lang="en-US" dirty="0" smtClean="0"/>
              <a:t>.</a:t>
            </a:r>
          </a:p>
          <a:p>
            <a:r>
              <a:rPr lang="en-US" dirty="0" err="1"/>
              <a:t>Dikembangkan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 smtClean="0"/>
              <a:t>inferensia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err="1" smtClean="0"/>
              <a:t>Teorema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ditemukan</a:t>
            </a:r>
            <a:r>
              <a:rPr lang="en-US" dirty="0" smtClean="0"/>
              <a:t> </a:t>
            </a:r>
            <a:r>
              <a:rPr lang="en-US" dirty="0" err="1"/>
              <a:t>o</a:t>
            </a:r>
            <a:r>
              <a:rPr lang="en-US" dirty="0" err="1" smtClean="0"/>
              <a:t>leh</a:t>
            </a:r>
            <a:r>
              <a:rPr lang="en-US" dirty="0" smtClean="0"/>
              <a:t> </a:t>
            </a:r>
            <a:r>
              <a:rPr lang="en-US" dirty="0"/>
              <a:t>Reverend Thomas </a:t>
            </a:r>
            <a:r>
              <a:rPr lang="en-US" dirty="0" err="1"/>
              <a:t>Bayes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</a:t>
            </a:r>
            <a:r>
              <a:rPr lang="en-US" dirty="0" smtClean="0"/>
              <a:t>ke-18.</a:t>
            </a:r>
          </a:p>
          <a:p>
            <a:r>
              <a:rPr lang="en-US" dirty="0" err="1" smtClean="0"/>
              <a:t>Rumusan</a:t>
            </a:r>
            <a:r>
              <a:rPr lang="en-US" dirty="0" smtClean="0"/>
              <a:t>: </a:t>
            </a:r>
            <a:endParaRPr lang="en-US" dirty="0"/>
          </a:p>
          <a:p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TEOREMA </a:t>
            </a:r>
            <a:r>
              <a:rPr lang="en-US" dirty="0" smtClean="0"/>
              <a:t>BAYES</a:t>
            </a:r>
            <a:endParaRPr lang="en-US" dirty="0"/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644686"/>
              </p:ext>
            </p:extLst>
          </p:nvPr>
        </p:nvGraphicFramePr>
        <p:xfrm>
          <a:off x="3021013" y="5562600"/>
          <a:ext cx="2541587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4" imgW="2541600" imgH="860400" progId="Equation.3">
                  <p:embed/>
                </p:oleObj>
              </mc:Choice>
              <mc:Fallback>
                <p:oleObj name="Equation" r:id="rId4" imgW="2541600" imgH="8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1013" y="5562600"/>
                        <a:ext cx="2541587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2752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dicalonkan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. </a:t>
            </a:r>
            <a:r>
              <a:rPr lang="en-US" dirty="0" err="1" smtClean="0"/>
              <a:t>Peluang</a:t>
            </a:r>
            <a:r>
              <a:rPr lang="en-US" dirty="0" smtClean="0"/>
              <a:t> A </a:t>
            </a:r>
            <a:r>
              <a:rPr lang="en-US" dirty="0" err="1" smtClean="0"/>
              <a:t>terpilih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30%, </a:t>
            </a:r>
            <a:r>
              <a:rPr lang="en-US" dirty="0" err="1" smtClean="0"/>
              <a:t>peluang</a:t>
            </a:r>
            <a:r>
              <a:rPr lang="en-US" dirty="0" smtClean="0"/>
              <a:t> B </a:t>
            </a:r>
            <a:r>
              <a:rPr lang="en-US" dirty="0" err="1" smtClean="0"/>
              <a:t>dan</a:t>
            </a:r>
            <a:r>
              <a:rPr lang="en-US" dirty="0" smtClean="0"/>
              <a:t> C </a:t>
            </a:r>
            <a:r>
              <a:rPr lang="en-US" dirty="0" err="1" smtClean="0"/>
              <a:t>terpilih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50% </a:t>
            </a:r>
            <a:r>
              <a:rPr lang="en-US" dirty="0" err="1" smtClean="0"/>
              <a:t>dan</a:t>
            </a:r>
            <a:r>
              <a:rPr lang="en-US" dirty="0" smtClean="0"/>
              <a:t> 20%. </a:t>
            </a:r>
            <a:r>
              <a:rPr lang="en-US" dirty="0" err="1" smtClean="0"/>
              <a:t>Jika</a:t>
            </a:r>
            <a:r>
              <a:rPr lang="en-US" dirty="0" smtClean="0"/>
              <a:t> A yang </a:t>
            </a:r>
            <a:r>
              <a:rPr lang="en-US" dirty="0" err="1" smtClean="0"/>
              <a:t>tepilih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menaikkan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keanggotaan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80%,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B </a:t>
            </a:r>
            <a:r>
              <a:rPr lang="en-US" dirty="0" err="1" smtClean="0"/>
              <a:t>atau</a:t>
            </a:r>
            <a:r>
              <a:rPr lang="en-US" dirty="0" smtClean="0"/>
              <a:t> C yang </a:t>
            </a:r>
            <a:r>
              <a:rPr lang="en-US" dirty="0" err="1" smtClean="0"/>
              <a:t>terpilih</a:t>
            </a:r>
            <a:r>
              <a:rPr lang="en-US" dirty="0" smtClean="0"/>
              <a:t>,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menaikkan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</a:t>
            </a:r>
            <a:r>
              <a:rPr lang="en-US" dirty="0" err="1" smtClean="0"/>
              <a:t>sebesar</a:t>
            </a:r>
            <a:r>
              <a:rPr lang="en-US" dirty="0" smtClean="0"/>
              <a:t> 10% </a:t>
            </a:r>
            <a:r>
              <a:rPr lang="en-US" dirty="0" err="1" smtClean="0"/>
              <a:t>dan</a:t>
            </a:r>
            <a:r>
              <a:rPr lang="en-US" dirty="0" smtClean="0"/>
              <a:t> 40%.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minggu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keanggotaan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C yang </a:t>
            </a:r>
            <a:r>
              <a:rPr lang="en-US" dirty="0" err="1" smtClean="0"/>
              <a:t>terpilih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620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Diketahui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P(A) = </a:t>
            </a:r>
            <a:r>
              <a:rPr lang="en-US" dirty="0" err="1" smtClean="0"/>
              <a:t>Peluang</a:t>
            </a:r>
            <a:r>
              <a:rPr lang="en-US" dirty="0" smtClean="0"/>
              <a:t> A </a:t>
            </a:r>
            <a:r>
              <a:rPr lang="en-US" dirty="0" err="1" smtClean="0"/>
              <a:t>terpilih</a:t>
            </a:r>
            <a:r>
              <a:rPr lang="en-US" dirty="0" smtClean="0"/>
              <a:t> = 0.3</a:t>
            </a:r>
          </a:p>
          <a:p>
            <a:pPr>
              <a:buNone/>
            </a:pPr>
            <a:r>
              <a:rPr lang="en-US" dirty="0" smtClean="0"/>
              <a:t>P(B) = </a:t>
            </a:r>
            <a:r>
              <a:rPr lang="en-US" dirty="0" err="1" smtClean="0"/>
              <a:t>Peluang</a:t>
            </a:r>
            <a:r>
              <a:rPr lang="en-US" dirty="0" smtClean="0"/>
              <a:t> B </a:t>
            </a:r>
            <a:r>
              <a:rPr lang="en-US" dirty="0" err="1" smtClean="0"/>
              <a:t>terpilih</a:t>
            </a:r>
            <a:r>
              <a:rPr lang="en-US" dirty="0" smtClean="0"/>
              <a:t>  = 0.5</a:t>
            </a:r>
          </a:p>
          <a:p>
            <a:pPr>
              <a:buNone/>
            </a:pPr>
            <a:r>
              <a:rPr lang="en-US" dirty="0" smtClean="0"/>
              <a:t>P(C) = </a:t>
            </a:r>
            <a:r>
              <a:rPr lang="en-US" dirty="0" err="1" smtClean="0"/>
              <a:t>Peluang</a:t>
            </a:r>
            <a:r>
              <a:rPr lang="en-US" dirty="0" smtClean="0"/>
              <a:t> C </a:t>
            </a:r>
            <a:r>
              <a:rPr lang="en-US" dirty="0" err="1" smtClean="0"/>
              <a:t>terpilih</a:t>
            </a:r>
            <a:r>
              <a:rPr lang="en-US" dirty="0" smtClean="0"/>
              <a:t> = 0.2</a:t>
            </a:r>
          </a:p>
          <a:p>
            <a:pPr>
              <a:buNone/>
            </a:pPr>
            <a:r>
              <a:rPr lang="en-US" dirty="0" smtClean="0"/>
              <a:t>P(N) =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P(TN) =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P(N/A) =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A </a:t>
            </a:r>
            <a:r>
              <a:rPr lang="en-US" dirty="0" err="1" smtClean="0"/>
              <a:t>terpilih</a:t>
            </a:r>
            <a:r>
              <a:rPr lang="en-US" dirty="0" smtClean="0"/>
              <a:t> = 0.8</a:t>
            </a:r>
          </a:p>
          <a:p>
            <a:pPr>
              <a:buNone/>
            </a:pPr>
            <a:r>
              <a:rPr lang="en-US" dirty="0" smtClean="0"/>
              <a:t>P(N/B) =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smtClean="0"/>
              <a:t>B  terpilih</a:t>
            </a:r>
            <a:r>
              <a:rPr lang="en-US" dirty="0" smtClean="0"/>
              <a:t> = 0.1</a:t>
            </a:r>
          </a:p>
          <a:p>
            <a:pPr>
              <a:buNone/>
            </a:pPr>
            <a:r>
              <a:rPr lang="en-US" dirty="0" smtClean="0"/>
              <a:t>P(N/C) =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C </a:t>
            </a:r>
            <a:r>
              <a:rPr lang="en-US" dirty="0" err="1" smtClean="0"/>
              <a:t>terpilih</a:t>
            </a:r>
            <a:r>
              <a:rPr lang="en-US" dirty="0" smtClean="0"/>
              <a:t> = 0.4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0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(2)</a:t>
            </a:r>
            <a:endParaRPr lang="en-US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104" y="1600200"/>
            <a:ext cx="8100456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466244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1125" indent="-1588">
              <a:buNone/>
            </a:pPr>
            <a:r>
              <a:rPr lang="en-US" dirty="0" err="1" smtClean="0"/>
              <a:t>Ditanyakan</a:t>
            </a:r>
            <a:r>
              <a:rPr lang="en-US" dirty="0" smtClean="0"/>
              <a:t> :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iuran</a:t>
            </a:r>
            <a:r>
              <a:rPr lang="en-US" dirty="0" smtClean="0"/>
              <a:t> </a:t>
            </a:r>
            <a:r>
              <a:rPr lang="en-US" dirty="0" err="1" smtClean="0"/>
              <a:t>ternyata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naik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berapa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C yang </a:t>
            </a:r>
            <a:r>
              <a:rPr lang="en-US" dirty="0" err="1" smtClean="0"/>
              <a:t>terpilih</a:t>
            </a:r>
            <a:r>
              <a:rPr lang="en-US" dirty="0" smtClean="0"/>
              <a:t> </a:t>
            </a:r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ketua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.</a:t>
            </a:r>
          </a:p>
          <a:p>
            <a:pPr marL="111125" indent="-1588">
              <a:buNone/>
            </a:pPr>
            <a:r>
              <a:rPr lang="en-US" dirty="0" err="1" smtClean="0"/>
              <a:t>Jawab</a:t>
            </a:r>
            <a:r>
              <a:rPr lang="en-US" dirty="0" smtClean="0"/>
              <a:t> :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(3)</a:t>
            </a:r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768172"/>
              </p:ext>
            </p:extLst>
          </p:nvPr>
        </p:nvGraphicFramePr>
        <p:xfrm>
          <a:off x="2235200" y="3276600"/>
          <a:ext cx="26416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1320480" imgH="457200" progId="Equation.3">
                  <p:embed/>
                </p:oleObj>
              </mc:Choice>
              <mc:Fallback>
                <p:oleObj name="Equation" r:id="rId4" imgW="1320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276600"/>
                        <a:ext cx="2641600" cy="914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425470"/>
              </p:ext>
            </p:extLst>
          </p:nvPr>
        </p:nvGraphicFramePr>
        <p:xfrm>
          <a:off x="1905000" y="4343400"/>
          <a:ext cx="5689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2844720" imgH="1066680" progId="Equation.3">
                  <p:embed/>
                </p:oleObj>
              </mc:Choice>
              <mc:Fallback>
                <p:oleObj name="Equation" r:id="rId6" imgW="2844720" imgH="1066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343400"/>
                        <a:ext cx="5689600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58511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w Cen MT" pitchFamily="34" charset="0"/>
              </a:rPr>
              <a:t>Suatu</a:t>
            </a:r>
            <a:r>
              <a:rPr lang="en-US" dirty="0" smtClean="0">
                <a:latin typeface="Tw Cen MT" pitchFamily="34" charset="0"/>
              </a:rPr>
              <a:t> generator </a:t>
            </a:r>
            <a:r>
              <a:rPr lang="en-US" dirty="0" err="1" smtClean="0">
                <a:latin typeface="Tw Cen MT" pitchFamily="34" charset="0"/>
              </a:rPr>
              <a:t>telekomunikasi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nirkabel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mempunyai</a:t>
            </a:r>
            <a:r>
              <a:rPr lang="en-US" dirty="0" smtClean="0">
                <a:latin typeface="Tw Cen MT" pitchFamily="34" charset="0"/>
              </a:rPr>
              <a:t> 3 </a:t>
            </a:r>
            <a:r>
              <a:rPr lang="en-US" dirty="0" err="1" smtClean="0">
                <a:latin typeface="Tw Cen MT" pitchFamily="34" charset="0"/>
              </a:rPr>
              <a:t>pilihan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tempat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untuk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membangun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pemancar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sinyal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yaitu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didaerah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tengah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kota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daerah</a:t>
            </a:r>
            <a:r>
              <a:rPr lang="en-US" dirty="0" smtClean="0">
                <a:latin typeface="Tw Cen MT" pitchFamily="34" charset="0"/>
              </a:rPr>
              <a:t> kaki </a:t>
            </a:r>
            <a:r>
              <a:rPr lang="en-US" dirty="0" err="1" smtClean="0">
                <a:latin typeface="Tw Cen MT" pitchFamily="34" charset="0"/>
              </a:rPr>
              <a:t>bukit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daerah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tepi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pantai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dengan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masing-masing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mempunyai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peluang</a:t>
            </a:r>
            <a:r>
              <a:rPr lang="en-US" dirty="0" smtClean="0">
                <a:latin typeface="Tw Cen MT" pitchFamily="34" charset="0"/>
              </a:rPr>
              <a:t> 0.2; 0.3 </a:t>
            </a:r>
            <a:r>
              <a:rPr lang="en-US" dirty="0" err="1" smtClean="0">
                <a:latin typeface="Tw Cen MT" pitchFamily="34" charset="0"/>
              </a:rPr>
              <a:t>dan</a:t>
            </a:r>
            <a:r>
              <a:rPr lang="en-US" dirty="0" smtClean="0">
                <a:latin typeface="Tw Cen MT" pitchFamily="34" charset="0"/>
              </a:rPr>
              <a:t> 0.5. </a:t>
            </a:r>
            <a:r>
              <a:rPr lang="en-US" dirty="0" err="1" smtClean="0">
                <a:latin typeface="Tw Cen MT" pitchFamily="34" charset="0"/>
              </a:rPr>
              <a:t>Bila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pemancar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dibangun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ditengah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kota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peluang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terjadi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ganguan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sinyal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adalah</a:t>
            </a:r>
            <a:r>
              <a:rPr lang="en-US" dirty="0" smtClean="0">
                <a:latin typeface="Tw Cen MT" pitchFamily="34" charset="0"/>
              </a:rPr>
              <a:t> 0.05. </a:t>
            </a:r>
            <a:r>
              <a:rPr lang="en-US" dirty="0" err="1" smtClean="0">
                <a:latin typeface="Tw Cen MT" pitchFamily="34" charset="0"/>
              </a:rPr>
              <a:t>Bila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pemancar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dibangun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dikaki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bukit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peluang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terjadinya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ganguan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sinyal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adalah</a:t>
            </a:r>
            <a:r>
              <a:rPr lang="en-US" dirty="0" smtClean="0">
                <a:latin typeface="Tw Cen MT" pitchFamily="34" charset="0"/>
              </a:rPr>
              <a:t> 0.06.Bila </a:t>
            </a:r>
            <a:r>
              <a:rPr lang="en-US" dirty="0" err="1" smtClean="0">
                <a:latin typeface="Tw Cen MT" pitchFamily="34" charset="0"/>
              </a:rPr>
              <a:t>pemancar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dibangun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ditepi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pantai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peluang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ganguan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sinyal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adalah</a:t>
            </a:r>
            <a:r>
              <a:rPr lang="en-US" dirty="0" smtClean="0">
                <a:latin typeface="Tw Cen MT" pitchFamily="34" charset="0"/>
              </a:rPr>
              <a:t> 0.08. </a:t>
            </a:r>
            <a:r>
              <a:rPr lang="en-US" dirty="0" err="1" smtClean="0">
                <a:latin typeface="Tw Cen MT" pitchFamily="34" charset="0"/>
              </a:rPr>
              <a:t>Jika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diketahui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telah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terjadi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gangguan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sinyal</a:t>
            </a:r>
            <a:r>
              <a:rPr lang="en-US" dirty="0" smtClean="0">
                <a:latin typeface="Tw Cen MT" pitchFamily="34" charset="0"/>
              </a:rPr>
              <a:t>, </a:t>
            </a:r>
            <a:r>
              <a:rPr lang="en-US" dirty="0" err="1" smtClean="0">
                <a:latin typeface="Tw Cen MT" pitchFamily="34" charset="0"/>
              </a:rPr>
              <a:t>tentukan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peluang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pemancar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tersebut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dibangun</a:t>
            </a:r>
            <a:r>
              <a:rPr lang="en-US" dirty="0" smtClean="0">
                <a:latin typeface="Tw Cen MT" pitchFamily="34" charset="0"/>
              </a:rPr>
              <a:t> </a:t>
            </a:r>
            <a:r>
              <a:rPr lang="en-US" dirty="0" err="1" smtClean="0">
                <a:latin typeface="Tw Cen MT" pitchFamily="34" charset="0"/>
              </a:rPr>
              <a:t>di</a:t>
            </a:r>
            <a:r>
              <a:rPr lang="en-US" dirty="0" smtClean="0">
                <a:latin typeface="Tw Cen MT" pitchFamily="34" charset="0"/>
              </a:rPr>
              <a:t> kaki </a:t>
            </a:r>
            <a:r>
              <a:rPr lang="en-US" dirty="0" err="1" smtClean="0">
                <a:latin typeface="Tw Cen MT" pitchFamily="34" charset="0"/>
              </a:rPr>
              <a:t>bukit</a:t>
            </a:r>
            <a:r>
              <a:rPr lang="en-US" dirty="0" smtClean="0">
                <a:latin typeface="Tw Cen MT" pitchFamily="34" charset="0"/>
              </a:rPr>
              <a:t>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(1)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8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6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416</Words>
  <Application>Microsoft Office PowerPoint</Application>
  <PresentationFormat>On-screen Show (4:3)</PresentationFormat>
  <Paragraphs>32</Paragraphs>
  <Slides>12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TEOREMA  BAYES</vt:lpstr>
      <vt:lpstr>TEOREMA BAYES</vt:lpstr>
      <vt:lpstr>Contoh Kasus</vt:lpstr>
      <vt:lpstr>PowerPoint Presentation</vt:lpstr>
      <vt:lpstr>Solusi Kasus (1)</vt:lpstr>
      <vt:lpstr>Solusi Kasus (2)</vt:lpstr>
      <vt:lpstr>Solusi Kasus (3)</vt:lpstr>
      <vt:lpstr>Latihan soal (1)</vt:lpstr>
      <vt:lpstr>PowerPoint Presentation</vt:lpstr>
      <vt:lpstr>Latihan soal (2)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TEOREMA  BAYERS</dc:title>
  <dc:creator>ismail - [2010]</dc:creator>
  <cp:lastModifiedBy>ismail - [2010]</cp:lastModifiedBy>
  <cp:revision>2</cp:revision>
  <dcterms:created xsi:type="dcterms:W3CDTF">2018-12-05T14:43:35Z</dcterms:created>
  <dcterms:modified xsi:type="dcterms:W3CDTF">2018-12-05T14:46:48Z</dcterms:modified>
</cp:coreProperties>
</file>