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6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C22BE-1AA6-4CDA-9DBD-6A76E1C894CD}" type="datetimeFigureOut">
              <a:rPr lang="en-US" smtClean="0"/>
              <a:pPr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A4E8-5EF5-46B2-AB36-E0286EAE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 e r a 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lurus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14400" y="3276600"/>
          <a:ext cx="2057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3" imgW="1028520" imgH="431640" progId="Equation.3">
                  <p:embed/>
                </p:oleObj>
              </mc:Choice>
              <mc:Fallback>
                <p:oleObj name="Equation" r:id="rId3" imgW="10285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2057400" cy="8636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447800" y="4343400"/>
          <a:ext cx="213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5" imgW="711000" imgH="228600" progId="Equation.3">
                  <p:embed/>
                </p:oleObj>
              </mc:Choice>
              <mc:Fallback>
                <p:oleObj name="Equation" r:id="rId5" imgW="711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2133600" cy="6858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914400" y="5257800"/>
          <a:ext cx="27051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7" imgW="1168200" imgH="393480" progId="Equation.3">
                  <p:embed/>
                </p:oleObj>
              </mc:Choice>
              <mc:Fallback>
                <p:oleObj name="Equation" r:id="rId7" imgW="1168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57800"/>
                        <a:ext cx="2705100" cy="9112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9"/>
          <p:cNvSpPr>
            <a:spLocks/>
          </p:cNvSpPr>
          <p:nvPr/>
        </p:nvSpPr>
        <p:spPr bwMode="auto">
          <a:xfrm>
            <a:off x="3581400" y="4495800"/>
            <a:ext cx="609600" cy="1189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4" y="0"/>
              </a:cxn>
              <a:cxn ang="0">
                <a:pos x="384" y="739"/>
              </a:cxn>
              <a:cxn ang="0">
                <a:pos x="29" y="749"/>
              </a:cxn>
            </a:cxnLst>
            <a:rect l="0" t="0" r="r" b="b"/>
            <a:pathLst>
              <a:path w="384" h="749">
                <a:moveTo>
                  <a:pt x="0" y="0"/>
                </a:moveTo>
                <a:lnTo>
                  <a:pt x="374" y="0"/>
                </a:lnTo>
                <a:lnTo>
                  <a:pt x="384" y="739"/>
                </a:lnTo>
                <a:lnTo>
                  <a:pt x="29" y="74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41910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724400" y="4648200"/>
          <a:ext cx="23606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9" imgW="838080" imgH="241200" progId="Equation.3">
                  <p:embed/>
                </p:oleObj>
              </mc:Choice>
              <mc:Fallback>
                <p:oleObj name="Equation" r:id="rId9" imgW="8380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648200"/>
                        <a:ext cx="2360613" cy="6794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lurus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72 km/jam.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ditempuh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20 </a:t>
            </a:r>
            <a:r>
              <a:rPr lang="en-US" sz="2800" dirty="0" err="1" smtClean="0"/>
              <a:t>menit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Jawab</a:t>
            </a:r>
            <a:r>
              <a:rPr lang="en-US" sz="2800" dirty="0" smtClean="0"/>
              <a:t> 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laju</a:t>
            </a:r>
            <a:r>
              <a:rPr lang="en-US" sz="2800" dirty="0" smtClean="0"/>
              <a:t> 30 m/s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percepatan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konstan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5 </a:t>
            </a:r>
            <a:r>
              <a:rPr lang="en-US" sz="2800" dirty="0" err="1" smtClean="0"/>
              <a:t>detik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laju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50 m/s.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percepatan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dialami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Jawab</a:t>
            </a:r>
            <a:r>
              <a:rPr lang="en-US" sz="2800" dirty="0" smtClean="0"/>
              <a:t> :</a:t>
            </a:r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(3)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</a:t>
            </a:r>
            <a:r>
              <a:rPr lang="en-US" sz="2800" dirty="0" err="1" smtClean="0"/>
              <a:t>dipercepat</a:t>
            </a:r>
            <a:r>
              <a:rPr lang="en-US" sz="2800" dirty="0" smtClean="0"/>
              <a:t> 4         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diam.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laju</a:t>
            </a:r>
            <a:r>
              <a:rPr lang="en-US" sz="2800" dirty="0" smtClean="0"/>
              <a:t> 36 m/s</a:t>
            </a:r>
            <a:endParaRPr lang="en-US" sz="2800" baseline="30000" dirty="0" smtClean="0"/>
          </a:p>
          <a:p>
            <a:pPr marL="514350" indent="-514350" algn="just">
              <a:buNone/>
            </a:pPr>
            <a:endParaRPr lang="en-US" sz="2800" baseline="30000" dirty="0" smtClean="0"/>
          </a:p>
          <a:p>
            <a:pPr marL="514350" indent="-514350" algn="just">
              <a:buNone/>
            </a:pPr>
            <a:endParaRPr lang="en-US" sz="2800" baseline="30000" dirty="0" smtClean="0"/>
          </a:p>
          <a:p>
            <a:pPr marL="514350" indent="-514350" algn="just">
              <a:buFont typeface="+mj-lt"/>
              <a:buAutoNum type="arabicPeriod" startAt="3"/>
            </a:pPr>
            <a:endParaRPr lang="en-US" sz="2800" baseline="30000" dirty="0" smtClean="0"/>
          </a:p>
          <a:p>
            <a:pPr marL="514350" indent="-514350" algn="just">
              <a:buNone/>
            </a:pPr>
            <a:endParaRPr lang="en-US" sz="2800" baseline="30000" dirty="0" smtClean="0"/>
          </a:p>
          <a:p>
            <a:pPr marL="514350" indent="-514350" algn="just">
              <a:buNone/>
            </a:pPr>
            <a:r>
              <a:rPr lang="en-US" sz="2800" baseline="30000" dirty="0" smtClean="0"/>
              <a:t>	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876800" y="1600200"/>
            <a:ext cx="9488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 m/s</a:t>
            </a:r>
            <a:r>
              <a:rPr lang="en-US" sz="2800" baseline="300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lurus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 X = -t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+ 5t – 100 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x </a:t>
            </a:r>
            <a:r>
              <a:rPr lang="en-US" sz="2800" dirty="0" err="1" smtClean="0"/>
              <a:t>dalam</a:t>
            </a:r>
            <a:r>
              <a:rPr lang="en-US" sz="2800" dirty="0" smtClean="0"/>
              <a:t> meter </a:t>
            </a:r>
            <a:r>
              <a:rPr lang="en-US" sz="2800" dirty="0" err="1" smtClean="0"/>
              <a:t>dan</a:t>
            </a:r>
            <a:r>
              <a:rPr lang="en-US" sz="2800" dirty="0" smtClean="0"/>
              <a:t> t </a:t>
            </a:r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r>
              <a:rPr lang="en-US" sz="2800" dirty="0" err="1" smtClean="0"/>
              <a:t>detik</a:t>
            </a:r>
            <a:r>
              <a:rPr lang="en-US" sz="2800" dirty="0" smtClean="0"/>
              <a:t>.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X = 4t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+ 2t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+ 3,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detik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-2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dipercepat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diam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108 km/jam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8 </a:t>
            </a:r>
            <a:r>
              <a:rPr lang="en-US" sz="2800" dirty="0" err="1" smtClean="0"/>
              <a:t>detik</a:t>
            </a:r>
            <a:r>
              <a:rPr lang="en-US" sz="2800" dirty="0" smtClean="0"/>
              <a:t>.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ditempuh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datar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20 m/s. Benda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menempuh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20 </a:t>
            </a:r>
            <a:r>
              <a:rPr lang="en-US" sz="2800" dirty="0" err="1" smtClean="0"/>
              <a:t>meter.Tentukan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kapal</a:t>
            </a:r>
            <a:r>
              <a:rPr lang="en-US" sz="2800" dirty="0" smtClean="0"/>
              <a:t> motor yang </a:t>
            </a:r>
            <a:r>
              <a:rPr lang="en-US" sz="2800" dirty="0" err="1" smtClean="0"/>
              <a:t>mula</a:t>
            </a:r>
            <a:r>
              <a:rPr lang="en-US" sz="2800" dirty="0" smtClean="0"/>
              <a:t>- </a:t>
            </a:r>
            <a:r>
              <a:rPr lang="en-US" sz="2800" dirty="0" err="1" smtClean="0"/>
              <a:t>mula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36 km/jam, </a:t>
            </a:r>
            <a:r>
              <a:rPr lang="en-US" sz="2800" dirty="0" err="1" smtClean="0"/>
              <a:t>tiba</a:t>
            </a:r>
            <a:r>
              <a:rPr lang="en-US" sz="2800" dirty="0" smtClean="0"/>
              <a:t> – </a:t>
            </a:r>
            <a:r>
              <a:rPr lang="en-US" sz="2800" dirty="0" err="1" smtClean="0"/>
              <a:t>tiba</a:t>
            </a:r>
            <a:r>
              <a:rPr lang="en-US" sz="2800" dirty="0" smtClean="0"/>
              <a:t> </a:t>
            </a:r>
            <a:r>
              <a:rPr lang="en-US" sz="2800" dirty="0" err="1" smtClean="0"/>
              <a:t>mesinnya</a:t>
            </a:r>
            <a:r>
              <a:rPr lang="en-US" sz="2800" dirty="0" smtClean="0"/>
              <a:t> </a:t>
            </a:r>
            <a:r>
              <a:rPr lang="en-US" sz="2800" dirty="0" err="1" smtClean="0"/>
              <a:t>mati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perlambatan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                  1 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.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ditempuh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5 </a:t>
            </a:r>
            <a:r>
              <a:rPr lang="en-US" sz="2800" dirty="0" err="1" smtClean="0"/>
              <a:t>detik</a:t>
            </a:r>
            <a:r>
              <a:rPr lang="en-US" sz="2800" baseline="30000" dirty="0" smtClean="0"/>
              <a:t>                                          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</a:t>
            </a:r>
            <a:r>
              <a:rPr lang="id-ID" dirty="0" smtClean="0"/>
              <a:t>uatu benda dikatakan bergerak manakala kedudukan benda itu berubah terhadap benda lain yang dijadikan sebagai titik acuan. </a:t>
            </a:r>
            <a:endParaRPr lang="en-US" dirty="0" smtClean="0"/>
          </a:p>
          <a:p>
            <a:pPr algn="just"/>
            <a:r>
              <a:rPr lang="en-US" dirty="0"/>
              <a:t>B</a:t>
            </a:r>
            <a:r>
              <a:rPr lang="id-ID" dirty="0" smtClean="0"/>
              <a:t>enda dikatakan diam (tidak bergerak) manakala kedudukan benda itu tidak berubah terhadap benda lain yang dijadikan sebagai titik acuan.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53050" cy="542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Gerak benda yang lintasannya lurus dinamakan </a:t>
            </a:r>
            <a:r>
              <a:rPr lang="id-ID" b="1" dirty="0" smtClean="0"/>
              <a:t>gerak lurus. </a:t>
            </a:r>
            <a:endParaRPr lang="en-US" b="1" dirty="0" smtClean="0"/>
          </a:p>
          <a:p>
            <a:r>
              <a:rPr lang="id-ID" dirty="0" smtClean="0"/>
              <a:t>Gerak lurus suatu benda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id-ID" dirty="0" smtClean="0"/>
              <a:t>umumnya tidak beraturan.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yang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. </a:t>
            </a:r>
          </a:p>
          <a:p>
            <a:pPr marL="533400" indent="-533400"/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Kelajuan</a:t>
            </a:r>
            <a:r>
              <a:rPr lang="en-US" dirty="0" smtClean="0"/>
              <a:t> &amp; </a:t>
            </a:r>
            <a:r>
              <a:rPr lang="en-US" dirty="0" err="1" smtClean="0"/>
              <a:t>kecepatan</a:t>
            </a:r>
            <a:r>
              <a:rPr lang="en-US" dirty="0" smtClean="0"/>
              <a:t> rata-rata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800" b="1" dirty="0" smtClean="0"/>
              <a:t>Kelajuan rata-rata</a:t>
            </a:r>
            <a:r>
              <a:rPr lang="id-ID" sz="2800" dirty="0" smtClean="0"/>
              <a:t> didefinisikan sebagai hasil bagi antara jarak total yang ditempuh dengan selang waktu untuk menempuhnya. </a:t>
            </a:r>
            <a:endParaRPr lang="en-US" sz="2800" dirty="0" smtClean="0"/>
          </a:p>
          <a:p>
            <a:pPr algn="just">
              <a:buFontTx/>
              <a:buNone/>
            </a:pPr>
            <a:endParaRPr lang="en-US" sz="2800" dirty="0" smtClean="0"/>
          </a:p>
          <a:p>
            <a:pPr algn="just">
              <a:buFontTx/>
              <a:buNone/>
            </a:pPr>
            <a:endParaRPr lang="en-US" sz="2800" dirty="0" smtClean="0"/>
          </a:p>
          <a:p>
            <a:pPr algn="just"/>
            <a:r>
              <a:rPr lang="id-ID" sz="2800" b="1" dirty="0" smtClean="0"/>
              <a:t>Kecepatan rata-rata</a:t>
            </a:r>
            <a:r>
              <a:rPr lang="id-ID" sz="2800" dirty="0" smtClean="0"/>
              <a:t> didefinisikan sebagai perpindahan benda dalam selang waktu tertentu.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SI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ms</a:t>
            </a:r>
            <a:r>
              <a:rPr lang="en-US" sz="2800" baseline="30000" dirty="0" smtClean="0"/>
              <a:t>-</a:t>
            </a:r>
            <a:r>
              <a:rPr lang="en-US" baseline="30000" dirty="0" smtClean="0"/>
              <a:t>1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410200" y="2590800"/>
          <a:ext cx="990600" cy="1095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90800"/>
                        <a:ext cx="990600" cy="10955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705600" y="5181600"/>
          <a:ext cx="115157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181600"/>
                        <a:ext cx="1151572" cy="9906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Kecepatan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selang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sesaat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limit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diferensial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352800" y="2743200"/>
          <a:ext cx="22860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723600" imgH="393480" progId="Equation.3">
                  <p:embed/>
                </p:oleObj>
              </mc:Choice>
              <mc:Fallback>
                <p:oleObj name="Equation" r:id="rId3" imgW="723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43200"/>
                        <a:ext cx="2286000" cy="12430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49688" y="4953000"/>
          <a:ext cx="144462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5" imgW="457200" imgH="431640" progId="Equation.3">
                  <p:embed/>
                </p:oleObj>
              </mc:Choice>
              <mc:Fallback>
                <p:oleObj name="Equation" r:id="rId5" imgW="4572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4953000"/>
                        <a:ext cx="1444625" cy="13636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selang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SI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ms</a:t>
            </a:r>
            <a:r>
              <a:rPr lang="en-US" sz="2800" baseline="30000" dirty="0" smtClean="0"/>
              <a:t>-2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667000" y="2362200"/>
          <a:ext cx="30480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1028520" imgH="431640" progId="Equation.3">
                  <p:embed/>
                </p:oleObj>
              </mc:Choice>
              <mc:Fallback>
                <p:oleObj name="Equation" r:id="rId3" imgW="10285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3048000" cy="12811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lurus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percepatan</a:t>
            </a:r>
            <a:r>
              <a:rPr lang="en-US" sz="2800" dirty="0" smtClean="0"/>
              <a:t> (a=0)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GLB: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: v = </a:t>
            </a:r>
            <a:r>
              <a:rPr lang="en-US" sz="2800" dirty="0" err="1" smtClean="0"/>
              <a:t>kecepatan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s = </a:t>
            </a:r>
            <a:r>
              <a:rPr lang="en-US" sz="2800" dirty="0" err="1" smtClean="0"/>
              <a:t>jarak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t = </a:t>
            </a:r>
            <a:r>
              <a:rPr lang="en-US" sz="2800" dirty="0" err="1" smtClean="0"/>
              <a:t>waktu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90600" y="3124200"/>
          <a:ext cx="11715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24200"/>
                        <a:ext cx="1171575" cy="12985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362200" y="3124200"/>
          <a:ext cx="21336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5" imgW="647640" imgH="228600" progId="Equation.3">
                  <p:embed/>
                </p:oleObj>
              </mc:Choice>
              <mc:Fallback>
                <p:oleObj name="Equation" r:id="rId5" imgW="647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24200"/>
                        <a:ext cx="2133600" cy="7540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467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G e r a k</vt:lpstr>
      <vt:lpstr>Pengantar</vt:lpstr>
      <vt:lpstr>Jenis gerak</vt:lpstr>
      <vt:lpstr>Gerak lurus</vt:lpstr>
      <vt:lpstr>Jarak dan perpindahan</vt:lpstr>
      <vt:lpstr>Kelajuan &amp; kecepatan rata-rata</vt:lpstr>
      <vt:lpstr>Kecepatan sesaat</vt:lpstr>
      <vt:lpstr>Percepatan</vt:lpstr>
      <vt:lpstr>Gerak Lurus Beraturan</vt:lpstr>
      <vt:lpstr>Gerak Lurus Berubah Beraturan</vt:lpstr>
      <vt:lpstr>Contoh soal (1) :</vt:lpstr>
      <vt:lpstr>Contoh soal (2) :</vt:lpstr>
      <vt:lpstr>Contoh soal (3) :</vt:lpstr>
      <vt:lpstr>Latihan Soal (1) :</vt:lpstr>
      <vt:lpstr>Latihan Soal (2)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 e r a k</dc:title>
  <dc:creator>Teknik Industri</dc:creator>
  <cp:lastModifiedBy>ismail - [2010]</cp:lastModifiedBy>
  <cp:revision>8</cp:revision>
  <dcterms:created xsi:type="dcterms:W3CDTF">2013-10-02T05:57:24Z</dcterms:created>
  <dcterms:modified xsi:type="dcterms:W3CDTF">2018-01-02T03:39:17Z</dcterms:modified>
</cp:coreProperties>
</file>