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7" r:id="rId9"/>
    <p:sldId id="263" r:id="rId10"/>
    <p:sldId id="269" r:id="rId11"/>
    <p:sldId id="264" r:id="rId12"/>
    <p:sldId id="268" r:id="rId13"/>
    <p:sldId id="266" r:id="rId14"/>
    <p:sldId id="270" r:id="rId15"/>
    <p:sldId id="271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68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4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EE2992-6F71-4A89-8CCF-076EA73A0156}" type="datetimeFigureOut">
              <a:rPr lang="en-US" smtClean="0"/>
              <a:pPr/>
              <a:t>12/18/2012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131893-5FE8-4F1E-9F0B-2BF5D88836B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62700" y="609600"/>
            <a:ext cx="1790700" cy="52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609600"/>
            <a:ext cx="5219700" cy="5257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1752600"/>
            <a:ext cx="35052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52600"/>
            <a:ext cx="35052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40000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463550" y="463550"/>
            <a:ext cx="8216900" cy="60071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609600"/>
            <a:ext cx="7162800" cy="1143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SLIDE TITLE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752600"/>
            <a:ext cx="71628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Body Text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5867400" y="76200"/>
            <a:ext cx="2838450" cy="3397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285750" indent="-285750" algn="l" rtl="0" eaLnBrk="1" fontAlgn="base" hangingPunct="1">
        <a:lnSpc>
          <a:spcPct val="90000"/>
        </a:lnSpc>
        <a:spcBef>
          <a:spcPct val="30000"/>
        </a:spcBef>
        <a:spcAft>
          <a:spcPct val="0"/>
        </a:spcAft>
        <a:buClr>
          <a:schemeClr val="accent1"/>
        </a:buClr>
        <a:buSzPct val="75000"/>
        <a:buFont typeface="Monotype Sorts" pitchFamily="2" charset="2"/>
        <a:buChar char="l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628650" indent="-228600" algn="l" rtl="0" eaLnBrk="1" fontAlgn="base" hangingPunct="1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SzPct val="100000"/>
        <a:buFont typeface="Monotype Sorts" pitchFamily="2" charset="2"/>
        <a:buChar char="ç"/>
        <a:defRPr sz="2000">
          <a:solidFill>
            <a:schemeClr val="tx1"/>
          </a:solidFill>
          <a:latin typeface="+mn-lt"/>
        </a:defRPr>
      </a:lvl2pPr>
      <a:lvl3pPr marL="971550" indent="-228600" algn="l" rtl="0" eaLnBrk="1" fontAlgn="base" hangingPunct="1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 sz="2000">
          <a:solidFill>
            <a:schemeClr val="tx1"/>
          </a:solidFill>
          <a:latin typeface="+mn-lt"/>
        </a:defRPr>
      </a:lvl3pPr>
      <a:lvl4pPr marL="1257300" indent="-171450" algn="l" rtl="0" eaLnBrk="1" fontAlgn="base" hangingPunct="1">
        <a:lnSpc>
          <a:spcPct val="90000"/>
        </a:lnSpc>
        <a:spcBef>
          <a:spcPct val="30000"/>
        </a:spcBef>
        <a:spcAft>
          <a:spcPct val="0"/>
        </a:spcAft>
        <a:buClr>
          <a:schemeClr val="hlink"/>
        </a:buClr>
        <a:buSzPct val="60000"/>
        <a:buFont typeface="Monotype Sorts" pitchFamily="2" charset="2"/>
        <a:buChar char="n"/>
        <a:defRPr sz="2000">
          <a:solidFill>
            <a:schemeClr val="tx1"/>
          </a:solidFill>
          <a:latin typeface="+mn-lt"/>
        </a:defRPr>
      </a:lvl4pPr>
      <a:lvl5pPr marL="1543050" indent="-171450" algn="l" rtl="0" eaLnBrk="1" fontAlgn="base" hangingPunct="1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</a:defRPr>
      </a:lvl5pPr>
      <a:lvl6pPr marL="2000250" indent="-171450" algn="l" rtl="0" eaLnBrk="1" fontAlgn="base" hangingPunct="1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>
          <a:solidFill>
            <a:schemeClr val="tx1"/>
          </a:solidFill>
          <a:latin typeface="+mn-lt"/>
        </a:defRPr>
      </a:lvl6pPr>
      <a:lvl7pPr marL="2457450" indent="-171450" algn="l" rtl="0" eaLnBrk="1" fontAlgn="base" hangingPunct="1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>
          <a:solidFill>
            <a:schemeClr val="tx1"/>
          </a:solidFill>
          <a:latin typeface="+mn-lt"/>
        </a:defRPr>
      </a:lvl7pPr>
      <a:lvl8pPr marL="2914650" indent="-171450" algn="l" rtl="0" eaLnBrk="1" fontAlgn="base" hangingPunct="1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>
          <a:solidFill>
            <a:schemeClr val="tx1"/>
          </a:solidFill>
          <a:latin typeface="+mn-lt"/>
        </a:defRPr>
      </a:lvl8pPr>
      <a:lvl9pPr marL="3371850" indent="-171450" algn="l" rtl="0" eaLnBrk="1" fontAlgn="base" hangingPunct="1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13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Relationship Id="rId5" Type="http://schemas.openxmlformats.org/officeDocument/2006/relationships/oleObject" Target="../embeddings/oleObject16.bin"/><Relationship Id="rId4" Type="http://schemas.openxmlformats.org/officeDocument/2006/relationships/oleObject" Target="../embeddings/oleObject15.bin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5.bin"/><Relationship Id="rId4" Type="http://schemas.openxmlformats.org/officeDocument/2006/relationships/oleObject" Target="../embeddings/oleObject4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9.bin"/><Relationship Id="rId5" Type="http://schemas.openxmlformats.org/officeDocument/2006/relationships/oleObject" Target="../embeddings/oleObject8.bin"/><Relationship Id="rId4" Type="http://schemas.openxmlformats.org/officeDocument/2006/relationships/oleObject" Target="../embeddings/oleObject7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1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FILTER</a:t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Dr. Ir. </a:t>
            </a:r>
            <a:r>
              <a:rPr lang="en-GB" dirty="0" err="1" smtClean="0"/>
              <a:t>Yeffry</a:t>
            </a:r>
            <a:r>
              <a:rPr lang="en-GB" dirty="0" smtClean="0"/>
              <a:t> </a:t>
            </a:r>
            <a:r>
              <a:rPr lang="en-GB" dirty="0" err="1" smtClean="0"/>
              <a:t>Handoko</a:t>
            </a:r>
            <a:r>
              <a:rPr lang="en-GB" dirty="0" smtClean="0"/>
              <a:t> Putra, M.T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Translasi</a:t>
            </a:r>
            <a:r>
              <a:rPr lang="en-US" dirty="0" smtClean="0"/>
              <a:t> </a:t>
            </a:r>
            <a:r>
              <a:rPr lang="en-US" dirty="0" err="1" smtClean="0"/>
              <a:t>Spektrum</a:t>
            </a:r>
            <a:endParaRPr lang="en-US" dirty="0"/>
          </a:p>
        </p:txBody>
      </p:sp>
      <p:sp>
        <p:nvSpPr>
          <p:cNvPr id="63494" name="Line 6"/>
          <p:cNvSpPr>
            <a:spLocks noChangeShapeType="1"/>
          </p:cNvSpPr>
          <p:nvPr/>
        </p:nvSpPr>
        <p:spPr bwMode="auto">
          <a:xfrm>
            <a:off x="1785918" y="3739260"/>
            <a:ext cx="2122729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3200"/>
          </a:p>
        </p:txBody>
      </p:sp>
      <p:sp>
        <p:nvSpPr>
          <p:cNvPr id="63495" name="Line 7"/>
          <p:cNvSpPr>
            <a:spLocks noChangeShapeType="1"/>
          </p:cNvSpPr>
          <p:nvPr/>
        </p:nvSpPr>
        <p:spPr bwMode="auto">
          <a:xfrm flipV="1">
            <a:off x="2714612" y="2775629"/>
            <a:ext cx="0" cy="96363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3200"/>
          </a:p>
        </p:txBody>
      </p:sp>
      <p:sp>
        <p:nvSpPr>
          <p:cNvPr id="63496" name="Line 8"/>
          <p:cNvSpPr>
            <a:spLocks noChangeShapeType="1"/>
          </p:cNvSpPr>
          <p:nvPr/>
        </p:nvSpPr>
        <p:spPr bwMode="auto">
          <a:xfrm flipV="1">
            <a:off x="2449271" y="3188614"/>
            <a:ext cx="0" cy="550646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3200"/>
          </a:p>
        </p:txBody>
      </p:sp>
      <p:sp>
        <p:nvSpPr>
          <p:cNvPr id="63497" name="Line 9"/>
          <p:cNvSpPr>
            <a:spLocks noChangeShapeType="1"/>
          </p:cNvSpPr>
          <p:nvPr/>
        </p:nvSpPr>
        <p:spPr bwMode="auto">
          <a:xfrm flipV="1">
            <a:off x="2714612" y="3050952"/>
            <a:ext cx="0" cy="688308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3200"/>
          </a:p>
        </p:txBody>
      </p:sp>
      <p:sp>
        <p:nvSpPr>
          <p:cNvPr id="63498" name="Line 10"/>
          <p:cNvSpPr>
            <a:spLocks noChangeShapeType="1"/>
          </p:cNvSpPr>
          <p:nvPr/>
        </p:nvSpPr>
        <p:spPr bwMode="auto">
          <a:xfrm flipV="1">
            <a:off x="2979953" y="3188614"/>
            <a:ext cx="0" cy="550646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3200"/>
          </a:p>
        </p:txBody>
      </p:sp>
      <p:sp>
        <p:nvSpPr>
          <p:cNvPr id="63499" name="Text Box 11"/>
          <p:cNvSpPr txBox="1">
            <a:spLocks noChangeArrowheads="1"/>
          </p:cNvSpPr>
          <p:nvPr/>
        </p:nvSpPr>
        <p:spPr bwMode="auto">
          <a:xfrm>
            <a:off x="2504550" y="2500306"/>
            <a:ext cx="710128" cy="27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|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C</a:t>
            </a:r>
            <a:r>
              <a:rPr kumimoji="0" lang="en-US" b="0" i="0" u="none" strike="noStrike" cap="none" normalizeH="0" baseline="-25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x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(f)|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3500" name="Text Box 12"/>
          <p:cNvSpPr txBox="1">
            <a:spLocks noChangeArrowheads="1"/>
          </p:cNvSpPr>
          <p:nvPr/>
        </p:nvSpPr>
        <p:spPr bwMode="auto">
          <a:xfrm>
            <a:off x="2581941" y="3796619"/>
            <a:ext cx="265341" cy="27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0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3501" name="Text Box 13"/>
          <p:cNvSpPr txBox="1">
            <a:spLocks noChangeArrowheads="1"/>
          </p:cNvSpPr>
          <p:nvPr/>
        </p:nvSpPr>
        <p:spPr bwMode="auto">
          <a:xfrm>
            <a:off x="2869394" y="3785147"/>
            <a:ext cx="265341" cy="27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f</a:t>
            </a:r>
            <a:r>
              <a:rPr kumimoji="0" lang="en-US" b="0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0</a:t>
            </a: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3502" name="Text Box 14"/>
          <p:cNvSpPr txBox="1">
            <a:spLocks noChangeArrowheads="1"/>
          </p:cNvSpPr>
          <p:nvPr/>
        </p:nvSpPr>
        <p:spPr bwMode="auto">
          <a:xfrm>
            <a:off x="2294489" y="3796619"/>
            <a:ext cx="265341" cy="27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-f</a:t>
            </a:r>
            <a:r>
              <a:rPr kumimoji="0" lang="en-US" b="0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0</a:t>
            </a: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3505" name="Line 17"/>
          <p:cNvSpPr>
            <a:spLocks noChangeShapeType="1"/>
          </p:cNvSpPr>
          <p:nvPr/>
        </p:nvSpPr>
        <p:spPr bwMode="auto">
          <a:xfrm flipV="1">
            <a:off x="7184590" y="3188614"/>
            <a:ext cx="0" cy="550646"/>
          </a:xfrm>
          <a:prstGeom prst="line">
            <a:avLst/>
          </a:prstGeom>
          <a:noFill/>
          <a:ln w="19050">
            <a:solidFill>
              <a:srgbClr val="FFFF00"/>
            </a:solidFill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3200"/>
          </a:p>
        </p:txBody>
      </p:sp>
      <p:sp>
        <p:nvSpPr>
          <p:cNvPr id="63506" name="Line 18"/>
          <p:cNvSpPr>
            <a:spLocks noChangeShapeType="1"/>
          </p:cNvSpPr>
          <p:nvPr/>
        </p:nvSpPr>
        <p:spPr bwMode="auto">
          <a:xfrm flipV="1">
            <a:off x="7449931" y="3050952"/>
            <a:ext cx="0" cy="688308"/>
          </a:xfrm>
          <a:prstGeom prst="line">
            <a:avLst/>
          </a:prstGeom>
          <a:noFill/>
          <a:ln w="19050">
            <a:solidFill>
              <a:srgbClr val="FFFF00"/>
            </a:solidFill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3200"/>
          </a:p>
        </p:txBody>
      </p:sp>
      <p:sp>
        <p:nvSpPr>
          <p:cNvPr id="63507" name="Line 19"/>
          <p:cNvSpPr>
            <a:spLocks noChangeShapeType="1"/>
          </p:cNvSpPr>
          <p:nvPr/>
        </p:nvSpPr>
        <p:spPr bwMode="auto">
          <a:xfrm flipV="1">
            <a:off x="7715272" y="3188614"/>
            <a:ext cx="0" cy="550646"/>
          </a:xfrm>
          <a:prstGeom prst="line">
            <a:avLst/>
          </a:prstGeom>
          <a:noFill/>
          <a:ln w="19050">
            <a:solidFill>
              <a:srgbClr val="FFFF00"/>
            </a:solidFill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3200"/>
          </a:p>
        </p:txBody>
      </p:sp>
      <p:sp>
        <p:nvSpPr>
          <p:cNvPr id="63512" name="AutoShape 24"/>
          <p:cNvSpPr>
            <a:spLocks noChangeArrowheads="1"/>
          </p:cNvSpPr>
          <p:nvPr/>
        </p:nvSpPr>
        <p:spPr bwMode="auto">
          <a:xfrm>
            <a:off x="3908647" y="2913291"/>
            <a:ext cx="1133596" cy="585062"/>
          </a:xfrm>
          <a:prstGeom prst="rightArrow">
            <a:avLst>
              <a:gd name="adj1" fmla="val 50000"/>
              <a:gd name="adj2" fmla="val 50261"/>
            </a:avLst>
          </a:prstGeom>
          <a:solidFill>
            <a:schemeClr val="bg2">
              <a:lumMod val="25000"/>
              <a:lumOff val="7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82947" name="Object 3"/>
          <p:cNvGraphicFramePr>
            <a:graphicFrameLocks/>
          </p:cNvGraphicFramePr>
          <p:nvPr/>
        </p:nvGraphicFramePr>
        <p:xfrm>
          <a:off x="3394087" y="2000240"/>
          <a:ext cx="2892425" cy="495300"/>
        </p:xfrm>
        <a:graphic>
          <a:graphicData uri="http://schemas.openxmlformats.org/presentationml/2006/ole">
            <p:oleObj spid="_x0000_s82947" name="Equation" r:id="rId3" imgW="1600200" imgH="228600" progId="Equation.3">
              <p:embed/>
            </p:oleObj>
          </a:graphicData>
        </a:graphic>
      </p:graphicFrame>
      <p:sp>
        <p:nvSpPr>
          <p:cNvPr id="25" name="Line 17"/>
          <p:cNvSpPr>
            <a:spLocks noChangeShapeType="1"/>
          </p:cNvSpPr>
          <p:nvPr/>
        </p:nvSpPr>
        <p:spPr bwMode="auto">
          <a:xfrm flipV="1">
            <a:off x="5429256" y="3164106"/>
            <a:ext cx="0" cy="550646"/>
          </a:xfrm>
          <a:prstGeom prst="line">
            <a:avLst/>
          </a:prstGeom>
          <a:noFill/>
          <a:ln w="19050">
            <a:solidFill>
              <a:srgbClr val="FFFF00"/>
            </a:solidFill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3200"/>
          </a:p>
        </p:txBody>
      </p:sp>
      <p:sp>
        <p:nvSpPr>
          <p:cNvPr id="26" name="Line 18"/>
          <p:cNvSpPr>
            <a:spLocks noChangeShapeType="1"/>
          </p:cNvSpPr>
          <p:nvPr/>
        </p:nvSpPr>
        <p:spPr bwMode="auto">
          <a:xfrm flipV="1">
            <a:off x="5694597" y="3026444"/>
            <a:ext cx="0" cy="688308"/>
          </a:xfrm>
          <a:prstGeom prst="line">
            <a:avLst/>
          </a:prstGeom>
          <a:noFill/>
          <a:ln w="19050">
            <a:solidFill>
              <a:srgbClr val="FFFF00"/>
            </a:solidFill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3200"/>
          </a:p>
        </p:txBody>
      </p:sp>
      <p:sp>
        <p:nvSpPr>
          <p:cNvPr id="27" name="Line 19"/>
          <p:cNvSpPr>
            <a:spLocks noChangeShapeType="1"/>
          </p:cNvSpPr>
          <p:nvPr/>
        </p:nvSpPr>
        <p:spPr bwMode="auto">
          <a:xfrm flipV="1">
            <a:off x="5959938" y="3164106"/>
            <a:ext cx="0" cy="550646"/>
          </a:xfrm>
          <a:prstGeom prst="line">
            <a:avLst/>
          </a:prstGeom>
          <a:noFill/>
          <a:ln w="19050">
            <a:solidFill>
              <a:srgbClr val="FFFF00"/>
            </a:solidFill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3200"/>
          </a:p>
        </p:txBody>
      </p:sp>
      <p:grpSp>
        <p:nvGrpSpPr>
          <p:cNvPr id="33" name="Group 32"/>
          <p:cNvGrpSpPr/>
          <p:nvPr/>
        </p:nvGrpSpPr>
        <p:grpSpPr>
          <a:xfrm>
            <a:off x="4857752" y="2500306"/>
            <a:ext cx="3786215" cy="1643074"/>
            <a:chOff x="4857752" y="2500306"/>
            <a:chExt cx="3786215" cy="1643074"/>
          </a:xfrm>
        </p:grpSpPr>
        <p:sp>
          <p:nvSpPr>
            <p:cNvPr id="63503" name="Line 15"/>
            <p:cNvSpPr>
              <a:spLocks noChangeShapeType="1"/>
            </p:cNvSpPr>
            <p:nvPr/>
          </p:nvSpPr>
          <p:spPr bwMode="auto">
            <a:xfrm>
              <a:off x="5000629" y="3714752"/>
              <a:ext cx="364333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200" u="sng" dirty="0"/>
            </a:p>
          </p:txBody>
        </p:sp>
        <p:sp>
          <p:nvSpPr>
            <p:cNvPr id="63504" name="Line 16"/>
            <p:cNvSpPr>
              <a:spLocks noChangeShapeType="1"/>
            </p:cNvSpPr>
            <p:nvPr/>
          </p:nvSpPr>
          <p:spPr bwMode="auto">
            <a:xfrm flipV="1">
              <a:off x="6653907" y="2775629"/>
              <a:ext cx="0" cy="9636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200"/>
            </a:p>
          </p:txBody>
        </p:sp>
        <p:sp>
          <p:nvSpPr>
            <p:cNvPr id="63508" name="Text Box 20"/>
            <p:cNvSpPr txBox="1">
              <a:spLocks noChangeArrowheads="1"/>
            </p:cNvSpPr>
            <p:nvPr/>
          </p:nvSpPr>
          <p:spPr bwMode="auto">
            <a:xfrm>
              <a:off x="6443846" y="2500306"/>
              <a:ext cx="842798" cy="2753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|C</a:t>
              </a:r>
              <a:r>
                <a:rPr kumimoji="0" lang="en-US" b="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y</a:t>
              </a:r>
              <a:r>
                <a:rPr kumimoji="0" lang="en-US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(f)|</a:t>
              </a:r>
              <a:endPara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63509" name="Text Box 21"/>
            <p:cNvSpPr txBox="1">
              <a:spLocks noChangeArrowheads="1"/>
            </p:cNvSpPr>
            <p:nvPr/>
          </p:nvSpPr>
          <p:spPr bwMode="auto">
            <a:xfrm>
              <a:off x="7317260" y="3796619"/>
              <a:ext cx="265341" cy="2753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f</a:t>
              </a:r>
              <a:r>
                <a:rPr kumimoji="0" lang="en-US" b="0" i="0" u="none" strike="noStrike" cap="none" normalizeH="0" baseline="-25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c</a:t>
              </a:r>
              <a:endParaRPr kumimoji="0" lang="en-US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63510" name="Text Box 22"/>
            <p:cNvSpPr txBox="1">
              <a:spLocks noChangeArrowheads="1"/>
            </p:cNvSpPr>
            <p:nvPr/>
          </p:nvSpPr>
          <p:spPr bwMode="auto">
            <a:xfrm>
              <a:off x="7604713" y="3785147"/>
              <a:ext cx="508571" cy="2753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f</a:t>
              </a:r>
              <a:r>
                <a:rPr kumimoji="0" lang="en-US" b="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c</a:t>
              </a:r>
              <a:r>
                <a:rPr kumimoji="0" lang="en-US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+f</a:t>
              </a:r>
              <a:r>
                <a:rPr kumimoji="0" lang="en-US" b="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0</a:t>
              </a:r>
              <a:endPara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63511" name="Text Box 23"/>
            <p:cNvSpPr txBox="1">
              <a:spLocks noChangeArrowheads="1"/>
            </p:cNvSpPr>
            <p:nvPr/>
          </p:nvSpPr>
          <p:spPr bwMode="auto">
            <a:xfrm>
              <a:off x="6919249" y="3796619"/>
              <a:ext cx="375900" cy="2753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f</a:t>
              </a:r>
              <a:r>
                <a:rPr kumimoji="0" lang="en-US" b="0" i="0" u="none" strike="noStrike" cap="none" normalizeH="0" baseline="-25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c</a:t>
              </a:r>
              <a:r>
                <a:rPr kumimoji="0" lang="en-US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-f</a:t>
              </a:r>
              <a:r>
                <a:rPr kumimoji="0" lang="en-US" b="0" i="0" u="none" strike="noStrike" cap="none" normalizeH="0" baseline="-25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0</a:t>
              </a:r>
              <a:endParaRPr kumimoji="0" lang="en-US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8" name="Text Box 21"/>
            <p:cNvSpPr txBox="1">
              <a:spLocks noChangeArrowheads="1"/>
            </p:cNvSpPr>
            <p:nvPr/>
          </p:nvSpPr>
          <p:spPr bwMode="auto">
            <a:xfrm>
              <a:off x="5541515" y="3786190"/>
              <a:ext cx="265341" cy="2753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-</a:t>
              </a:r>
              <a:r>
                <a:rPr kumimoji="0" lang="en-US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f</a:t>
              </a:r>
              <a:r>
                <a:rPr kumimoji="0" lang="en-US" b="0" i="0" u="none" strike="noStrike" cap="none" normalizeH="0" baseline="-2500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c</a:t>
              </a:r>
              <a:endPara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9" name="Text Box 23"/>
            <p:cNvSpPr txBox="1">
              <a:spLocks noChangeArrowheads="1"/>
            </p:cNvSpPr>
            <p:nvPr/>
          </p:nvSpPr>
          <p:spPr bwMode="auto">
            <a:xfrm>
              <a:off x="4857752" y="3786191"/>
              <a:ext cx="661652" cy="2143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-f</a:t>
              </a:r>
              <a:r>
                <a:rPr kumimoji="0" lang="en-US" b="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c</a:t>
              </a:r>
              <a:r>
                <a:rPr kumimoji="0" lang="en-US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-f</a:t>
              </a:r>
              <a:r>
                <a:rPr kumimoji="0" lang="en-US" b="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0</a:t>
              </a:r>
              <a:endPara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1" name="Text Box 22"/>
            <p:cNvSpPr txBox="1">
              <a:spLocks noChangeArrowheads="1"/>
            </p:cNvSpPr>
            <p:nvPr/>
          </p:nvSpPr>
          <p:spPr bwMode="auto">
            <a:xfrm>
              <a:off x="5857884" y="3786190"/>
              <a:ext cx="714380" cy="2143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-f</a:t>
              </a:r>
              <a:r>
                <a:rPr kumimoji="0" lang="en-US" b="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c</a:t>
              </a:r>
              <a:r>
                <a:rPr kumimoji="0" lang="en-US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+f</a:t>
              </a:r>
              <a:r>
                <a:rPr kumimoji="0" lang="en-US" b="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0</a:t>
              </a:r>
              <a:endPara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2" name="Text Box 12"/>
            <p:cNvSpPr txBox="1">
              <a:spLocks noChangeArrowheads="1"/>
            </p:cNvSpPr>
            <p:nvPr/>
          </p:nvSpPr>
          <p:spPr bwMode="auto">
            <a:xfrm>
              <a:off x="6500826" y="3868057"/>
              <a:ext cx="265341" cy="2753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0</a:t>
              </a:r>
              <a:endPara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  <p:graphicFrame>
        <p:nvGraphicFramePr>
          <p:cNvPr id="82949" name="Object 5"/>
          <p:cNvGraphicFramePr>
            <a:graphicFrameLocks/>
          </p:cNvGraphicFramePr>
          <p:nvPr/>
        </p:nvGraphicFramePr>
        <p:xfrm>
          <a:off x="3308350" y="4692663"/>
          <a:ext cx="3673475" cy="522287"/>
        </p:xfrm>
        <a:graphic>
          <a:graphicData uri="http://schemas.openxmlformats.org/presentationml/2006/ole">
            <p:oleObj spid="_x0000_s82949" name="Equation" r:id="rId4" imgW="2031840" imgH="241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29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63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63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63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63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500"/>
                            </p:stCondLst>
                            <p:childTnLst>
                              <p:par>
                                <p:cTn id="3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0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829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505" grpId="0" animBg="1"/>
      <p:bldP spid="63506" grpId="0" animBg="1"/>
      <p:bldP spid="63507" grpId="0" animBg="1"/>
      <p:bldP spid="63512" grpId="0" animBg="1"/>
      <p:bldP spid="25" grpId="0" animBg="1"/>
      <p:bldP spid="26" grpId="0" animBg="1"/>
      <p:bldP spid="2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Modulasi</a:t>
            </a:r>
            <a:r>
              <a:rPr lang="en-US" dirty="0" smtClean="0"/>
              <a:t> </a:t>
            </a:r>
            <a:r>
              <a:rPr lang="en-US" dirty="0" err="1" smtClean="0"/>
              <a:t>Sinyal</a:t>
            </a:r>
            <a:r>
              <a:rPr lang="en-US" dirty="0" smtClean="0"/>
              <a:t> </a:t>
            </a:r>
            <a:r>
              <a:rPr lang="en-US" dirty="0" err="1" smtClean="0"/>
              <a:t>Disisi</a:t>
            </a:r>
            <a:r>
              <a:rPr lang="en-US" dirty="0" smtClean="0"/>
              <a:t> </a:t>
            </a:r>
            <a:r>
              <a:rPr lang="en-US" dirty="0" err="1" smtClean="0"/>
              <a:t>Pengirim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4515" name="Rectangle 3"/>
          <p:cNvSpPr>
            <a:spLocks noChangeArrowheads="1"/>
          </p:cNvSpPr>
          <p:nvPr/>
        </p:nvSpPr>
        <p:spPr bwMode="auto">
          <a:xfrm>
            <a:off x="2826872" y="2366360"/>
            <a:ext cx="475453" cy="84832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2800"/>
          </a:p>
        </p:txBody>
      </p:sp>
      <p:sp>
        <p:nvSpPr>
          <p:cNvPr id="64516" name="Line 4"/>
          <p:cNvSpPr>
            <a:spLocks noChangeShapeType="1"/>
          </p:cNvSpPr>
          <p:nvPr/>
        </p:nvSpPr>
        <p:spPr bwMode="auto">
          <a:xfrm>
            <a:off x="2826872" y="2366360"/>
            <a:ext cx="475453" cy="848326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2800"/>
          </a:p>
        </p:txBody>
      </p:sp>
      <p:sp>
        <p:nvSpPr>
          <p:cNvPr id="64517" name="Line 5"/>
          <p:cNvSpPr>
            <a:spLocks noChangeShapeType="1"/>
          </p:cNvSpPr>
          <p:nvPr/>
        </p:nvSpPr>
        <p:spPr bwMode="auto">
          <a:xfrm flipV="1">
            <a:off x="2826872" y="2366360"/>
            <a:ext cx="475453" cy="848326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2800"/>
          </a:p>
        </p:txBody>
      </p:sp>
      <p:sp>
        <p:nvSpPr>
          <p:cNvPr id="64518" name="Line 6"/>
          <p:cNvSpPr>
            <a:spLocks noChangeShapeType="1"/>
          </p:cNvSpPr>
          <p:nvPr/>
        </p:nvSpPr>
        <p:spPr bwMode="auto">
          <a:xfrm>
            <a:off x="3302325" y="2366360"/>
            <a:ext cx="475453" cy="508996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2800"/>
          </a:p>
        </p:txBody>
      </p:sp>
      <p:sp>
        <p:nvSpPr>
          <p:cNvPr id="64519" name="Line 7"/>
          <p:cNvSpPr>
            <a:spLocks noChangeShapeType="1"/>
          </p:cNvSpPr>
          <p:nvPr/>
        </p:nvSpPr>
        <p:spPr bwMode="auto">
          <a:xfrm flipH="1">
            <a:off x="3302325" y="2875356"/>
            <a:ext cx="475453" cy="339331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2800"/>
          </a:p>
        </p:txBody>
      </p:sp>
      <p:sp>
        <p:nvSpPr>
          <p:cNvPr id="64520" name="Text Box 8"/>
          <p:cNvSpPr txBox="1">
            <a:spLocks noChangeArrowheads="1"/>
          </p:cNvSpPr>
          <p:nvPr/>
        </p:nvSpPr>
        <p:spPr bwMode="auto">
          <a:xfrm>
            <a:off x="3302325" y="2705690"/>
            <a:ext cx="475453" cy="339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K</a:t>
            </a:r>
            <a:r>
              <a:rPr kumimoji="0" lang="en-US" sz="1600" b="0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1</a:t>
            </a: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4521" name="Line 9"/>
          <p:cNvSpPr>
            <a:spLocks noChangeShapeType="1"/>
          </p:cNvSpPr>
          <p:nvPr/>
        </p:nvSpPr>
        <p:spPr bwMode="auto">
          <a:xfrm>
            <a:off x="2351419" y="2790523"/>
            <a:ext cx="475453" cy="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 type="triangle" w="med" len="med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2800"/>
          </a:p>
        </p:txBody>
      </p:sp>
      <p:sp>
        <p:nvSpPr>
          <p:cNvPr id="64522" name="Line 10"/>
          <p:cNvSpPr>
            <a:spLocks noChangeShapeType="1"/>
          </p:cNvSpPr>
          <p:nvPr/>
        </p:nvSpPr>
        <p:spPr bwMode="auto">
          <a:xfrm flipH="1">
            <a:off x="3143840" y="2027029"/>
            <a:ext cx="633937" cy="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2800"/>
          </a:p>
        </p:txBody>
      </p:sp>
      <p:sp>
        <p:nvSpPr>
          <p:cNvPr id="64523" name="Line 11"/>
          <p:cNvSpPr>
            <a:spLocks noChangeShapeType="1"/>
          </p:cNvSpPr>
          <p:nvPr/>
        </p:nvSpPr>
        <p:spPr bwMode="auto">
          <a:xfrm>
            <a:off x="3143840" y="2027029"/>
            <a:ext cx="0" cy="339331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 type="triangle" w="med" len="med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2800"/>
          </a:p>
        </p:txBody>
      </p:sp>
      <p:sp>
        <p:nvSpPr>
          <p:cNvPr id="64524" name="Line 12"/>
          <p:cNvSpPr>
            <a:spLocks noChangeShapeType="1"/>
          </p:cNvSpPr>
          <p:nvPr/>
        </p:nvSpPr>
        <p:spPr bwMode="auto">
          <a:xfrm>
            <a:off x="3777778" y="2875356"/>
            <a:ext cx="792422" cy="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 type="triangle" w="med" len="med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2800"/>
          </a:p>
        </p:txBody>
      </p:sp>
      <p:sp>
        <p:nvSpPr>
          <p:cNvPr id="64525" name="Text Box 13"/>
          <p:cNvSpPr txBox="1">
            <a:spLocks noChangeArrowheads="1"/>
          </p:cNvSpPr>
          <p:nvPr/>
        </p:nvSpPr>
        <p:spPr bwMode="auto">
          <a:xfrm>
            <a:off x="1928794" y="2451192"/>
            <a:ext cx="475453" cy="339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x(t)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4526" name="Text Box 14"/>
          <p:cNvSpPr txBox="1">
            <a:spLocks noChangeArrowheads="1"/>
          </p:cNvSpPr>
          <p:nvPr/>
        </p:nvSpPr>
        <p:spPr bwMode="auto">
          <a:xfrm>
            <a:off x="4596613" y="2521886"/>
            <a:ext cx="475453" cy="339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y(t)</a:t>
            </a: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4527" name="Text Box 15"/>
          <p:cNvSpPr txBox="1">
            <a:spLocks noChangeArrowheads="1"/>
          </p:cNvSpPr>
          <p:nvPr/>
        </p:nvSpPr>
        <p:spPr bwMode="auto">
          <a:xfrm>
            <a:off x="3936262" y="1857364"/>
            <a:ext cx="792422" cy="339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B</a:t>
            </a:r>
            <a:r>
              <a:rPr kumimoji="0" lang="en-US" sz="1600" b="0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1</a:t>
            </a:r>
            <a:r>
              <a: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cos</a:t>
            </a:r>
            <a:r>
              <a: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sym typeface="Symbol" pitchFamily="18" charset="2"/>
              </a:rPr>
              <a:t></a:t>
            </a:r>
            <a:r>
              <a:rPr kumimoji="0" lang="en-US" sz="1600" b="0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c</a:t>
            </a:r>
            <a:r>
              <a: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t</a:t>
            </a: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64528" name="Object 16"/>
          <p:cNvGraphicFramePr>
            <a:graphicFrameLocks/>
          </p:cNvGraphicFramePr>
          <p:nvPr/>
        </p:nvGraphicFramePr>
        <p:xfrm>
          <a:off x="777875" y="3571875"/>
          <a:ext cx="2549525" cy="495300"/>
        </p:xfrm>
        <a:graphic>
          <a:graphicData uri="http://schemas.openxmlformats.org/presentationml/2006/ole">
            <p:oleObj spid="_x0000_s64528" name="Equation" r:id="rId3" imgW="1409400" imgH="228600" progId="Equation.3">
              <p:embed/>
            </p:oleObj>
          </a:graphicData>
        </a:graphic>
      </p:graphicFrame>
      <p:graphicFrame>
        <p:nvGraphicFramePr>
          <p:cNvPr id="64529" name="Object 17"/>
          <p:cNvGraphicFramePr>
            <a:graphicFrameLocks/>
          </p:cNvGraphicFramePr>
          <p:nvPr/>
        </p:nvGraphicFramePr>
        <p:xfrm>
          <a:off x="1068390" y="4576776"/>
          <a:ext cx="3789362" cy="852488"/>
        </p:xfrm>
        <a:graphic>
          <a:graphicData uri="http://schemas.openxmlformats.org/presentationml/2006/ole">
            <p:oleObj spid="_x0000_s64529" name="Equation" r:id="rId4" imgW="2095200" imgH="393480" progId="Equation.3">
              <p:embed/>
            </p:oleObj>
          </a:graphicData>
        </a:graphic>
      </p:graphicFrame>
      <p:sp>
        <p:nvSpPr>
          <p:cNvPr id="19" name="Text Box 13"/>
          <p:cNvSpPr txBox="1">
            <a:spLocks noChangeArrowheads="1"/>
          </p:cNvSpPr>
          <p:nvPr/>
        </p:nvSpPr>
        <p:spPr bwMode="auto">
          <a:xfrm>
            <a:off x="571472" y="4214819"/>
            <a:ext cx="4857784" cy="285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Menggunakan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Identitas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 Euler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64530" name="Object 18"/>
          <p:cNvGraphicFramePr>
            <a:graphicFrameLocks/>
          </p:cNvGraphicFramePr>
          <p:nvPr/>
        </p:nvGraphicFramePr>
        <p:xfrm>
          <a:off x="822325" y="5576888"/>
          <a:ext cx="4432300" cy="852487"/>
        </p:xfrm>
        <a:graphic>
          <a:graphicData uri="http://schemas.openxmlformats.org/presentationml/2006/ole">
            <p:oleObj spid="_x0000_s64530" name="Equation" r:id="rId5" imgW="2450880" imgH="393480" progId="Equation.3">
              <p:embed/>
            </p:oleObj>
          </a:graphicData>
        </a:graphic>
      </p:graphicFrame>
      <p:sp>
        <p:nvSpPr>
          <p:cNvPr id="21" name="Text Box 13"/>
          <p:cNvSpPr txBox="1">
            <a:spLocks noChangeArrowheads="1"/>
          </p:cNvSpPr>
          <p:nvPr/>
        </p:nvSpPr>
        <p:spPr bwMode="auto">
          <a:xfrm>
            <a:off x="5214942" y="5000636"/>
            <a:ext cx="3214710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Atau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dalam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bentuk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spektrum</a:t>
            </a:r>
            <a:r>
              <a:rPr kumimoji="0" lang="en-US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 </a:t>
            </a:r>
            <a:r>
              <a:rPr kumimoji="0" lang="en-US" sz="20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kompleks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45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45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4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5539" name="Line 3"/>
          <p:cNvSpPr>
            <a:spLocks noChangeShapeType="1"/>
          </p:cNvSpPr>
          <p:nvPr/>
        </p:nvSpPr>
        <p:spPr bwMode="auto">
          <a:xfrm>
            <a:off x="981075" y="4151400"/>
            <a:ext cx="2280480" cy="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3600"/>
          </a:p>
        </p:txBody>
      </p:sp>
      <p:sp>
        <p:nvSpPr>
          <p:cNvPr id="65540" name="Line 4"/>
          <p:cNvSpPr>
            <a:spLocks noChangeShapeType="1"/>
          </p:cNvSpPr>
          <p:nvPr/>
        </p:nvSpPr>
        <p:spPr bwMode="auto">
          <a:xfrm flipV="1">
            <a:off x="1978785" y="2726161"/>
            <a:ext cx="0" cy="1425238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3600"/>
          </a:p>
        </p:txBody>
      </p:sp>
      <p:sp>
        <p:nvSpPr>
          <p:cNvPr id="65541" name="Line 5"/>
          <p:cNvSpPr>
            <a:spLocks noChangeShapeType="1"/>
          </p:cNvSpPr>
          <p:nvPr/>
        </p:nvSpPr>
        <p:spPr bwMode="auto">
          <a:xfrm flipV="1">
            <a:off x="1693725" y="3336978"/>
            <a:ext cx="0" cy="814422"/>
          </a:xfrm>
          <a:prstGeom prst="line">
            <a:avLst/>
          </a:prstGeom>
          <a:noFill/>
          <a:ln w="19050">
            <a:solidFill>
              <a:srgbClr val="FFFF00"/>
            </a:solidFill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3600"/>
          </a:p>
        </p:txBody>
      </p:sp>
      <p:sp>
        <p:nvSpPr>
          <p:cNvPr id="65542" name="Line 6"/>
          <p:cNvSpPr>
            <a:spLocks noChangeShapeType="1"/>
          </p:cNvSpPr>
          <p:nvPr/>
        </p:nvSpPr>
        <p:spPr bwMode="auto">
          <a:xfrm flipV="1">
            <a:off x="1978785" y="3133372"/>
            <a:ext cx="0" cy="1018027"/>
          </a:xfrm>
          <a:prstGeom prst="line">
            <a:avLst/>
          </a:prstGeom>
          <a:noFill/>
          <a:ln w="19050">
            <a:solidFill>
              <a:srgbClr val="FFFF00"/>
            </a:solidFill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3600"/>
          </a:p>
        </p:txBody>
      </p:sp>
      <p:sp>
        <p:nvSpPr>
          <p:cNvPr id="65543" name="Line 7"/>
          <p:cNvSpPr>
            <a:spLocks noChangeShapeType="1"/>
          </p:cNvSpPr>
          <p:nvPr/>
        </p:nvSpPr>
        <p:spPr bwMode="auto">
          <a:xfrm flipV="1">
            <a:off x="2263845" y="3336978"/>
            <a:ext cx="0" cy="814422"/>
          </a:xfrm>
          <a:prstGeom prst="line">
            <a:avLst/>
          </a:prstGeom>
          <a:noFill/>
          <a:ln w="19050">
            <a:solidFill>
              <a:srgbClr val="FFFF00"/>
            </a:solidFill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3600"/>
          </a:p>
        </p:txBody>
      </p:sp>
      <p:sp>
        <p:nvSpPr>
          <p:cNvPr id="65544" name="Text Box 8"/>
          <p:cNvSpPr txBox="1">
            <a:spLocks noChangeArrowheads="1"/>
          </p:cNvSpPr>
          <p:nvPr/>
        </p:nvSpPr>
        <p:spPr bwMode="auto">
          <a:xfrm>
            <a:off x="1753112" y="2318951"/>
            <a:ext cx="747185" cy="3956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|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C</a:t>
            </a:r>
            <a:r>
              <a:rPr kumimoji="0" lang="en-US" sz="2000" b="0" i="0" u="none" strike="noStrike" cap="none" normalizeH="0" baseline="-25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x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(f)|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5545" name="Text Box 9"/>
          <p:cNvSpPr txBox="1">
            <a:spLocks noChangeArrowheads="1"/>
          </p:cNvSpPr>
          <p:nvPr/>
        </p:nvSpPr>
        <p:spPr bwMode="auto">
          <a:xfrm>
            <a:off x="1836255" y="4236235"/>
            <a:ext cx="285060" cy="4072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0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5546" name="Text Box 10"/>
          <p:cNvSpPr txBox="1">
            <a:spLocks noChangeArrowheads="1"/>
          </p:cNvSpPr>
          <p:nvPr/>
        </p:nvSpPr>
        <p:spPr bwMode="auto">
          <a:xfrm>
            <a:off x="2145070" y="4219268"/>
            <a:ext cx="285060" cy="4072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f</a:t>
            </a:r>
            <a:r>
              <a:rPr kumimoji="0" lang="en-US" sz="2000" b="0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0</a:t>
            </a:r>
            <a:endParaRPr kumimoji="0" lang="en-US" sz="3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5547" name="Text Box 11"/>
          <p:cNvSpPr txBox="1">
            <a:spLocks noChangeArrowheads="1"/>
          </p:cNvSpPr>
          <p:nvPr/>
        </p:nvSpPr>
        <p:spPr bwMode="auto">
          <a:xfrm>
            <a:off x="1527440" y="4236235"/>
            <a:ext cx="285060" cy="4072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-f</a:t>
            </a:r>
            <a:r>
              <a:rPr kumimoji="0" lang="en-US" sz="2000" b="0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0</a:t>
            </a:r>
            <a:endParaRPr kumimoji="0" lang="en-US" sz="3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5548" name="Line 12"/>
          <p:cNvSpPr>
            <a:spLocks noChangeShapeType="1"/>
          </p:cNvSpPr>
          <p:nvPr/>
        </p:nvSpPr>
        <p:spPr bwMode="auto">
          <a:xfrm>
            <a:off x="4888773" y="4151400"/>
            <a:ext cx="2708070" cy="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3600"/>
          </a:p>
        </p:txBody>
      </p:sp>
      <p:sp>
        <p:nvSpPr>
          <p:cNvPr id="65549" name="Line 13"/>
          <p:cNvSpPr>
            <a:spLocks noChangeShapeType="1"/>
          </p:cNvSpPr>
          <p:nvPr/>
        </p:nvSpPr>
        <p:spPr bwMode="auto">
          <a:xfrm flipV="1">
            <a:off x="6290318" y="2726161"/>
            <a:ext cx="0" cy="1425238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3600"/>
          </a:p>
        </p:txBody>
      </p:sp>
      <p:grpSp>
        <p:nvGrpSpPr>
          <p:cNvPr id="3" name="Group 30"/>
          <p:cNvGrpSpPr/>
          <p:nvPr/>
        </p:nvGrpSpPr>
        <p:grpSpPr>
          <a:xfrm>
            <a:off x="6860438" y="3133372"/>
            <a:ext cx="570120" cy="1018028"/>
            <a:chOff x="6860438" y="3133372"/>
            <a:chExt cx="570120" cy="1018028"/>
          </a:xfrm>
        </p:grpSpPr>
        <p:sp>
          <p:nvSpPr>
            <p:cNvPr id="65550" name="Line 14"/>
            <p:cNvSpPr>
              <a:spLocks noChangeShapeType="1"/>
            </p:cNvSpPr>
            <p:nvPr/>
          </p:nvSpPr>
          <p:spPr bwMode="auto">
            <a:xfrm flipV="1">
              <a:off x="6860438" y="3336978"/>
              <a:ext cx="0" cy="814422"/>
            </a:xfrm>
            <a:prstGeom prst="line">
              <a:avLst/>
            </a:prstGeom>
            <a:noFill/>
            <a:ln w="19050">
              <a:solidFill>
                <a:schemeClr val="tx1">
                  <a:lumMod val="95000"/>
                </a:schemeClr>
              </a:solidFill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600"/>
            </a:p>
          </p:txBody>
        </p:sp>
        <p:sp>
          <p:nvSpPr>
            <p:cNvPr id="65551" name="Line 15"/>
            <p:cNvSpPr>
              <a:spLocks noChangeShapeType="1"/>
            </p:cNvSpPr>
            <p:nvPr/>
          </p:nvSpPr>
          <p:spPr bwMode="auto">
            <a:xfrm flipV="1">
              <a:off x="7145498" y="3133372"/>
              <a:ext cx="0" cy="1018027"/>
            </a:xfrm>
            <a:prstGeom prst="line">
              <a:avLst/>
            </a:prstGeom>
            <a:noFill/>
            <a:ln w="19050">
              <a:solidFill>
                <a:schemeClr val="tx1">
                  <a:lumMod val="95000"/>
                </a:schemeClr>
              </a:solidFill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600"/>
            </a:p>
          </p:txBody>
        </p:sp>
        <p:sp>
          <p:nvSpPr>
            <p:cNvPr id="65552" name="Line 16"/>
            <p:cNvSpPr>
              <a:spLocks noChangeShapeType="1"/>
            </p:cNvSpPr>
            <p:nvPr/>
          </p:nvSpPr>
          <p:spPr bwMode="auto">
            <a:xfrm flipV="1">
              <a:off x="7430558" y="3336978"/>
              <a:ext cx="0" cy="814422"/>
            </a:xfrm>
            <a:prstGeom prst="line">
              <a:avLst/>
            </a:prstGeom>
            <a:noFill/>
            <a:ln w="19050">
              <a:solidFill>
                <a:schemeClr val="tx1">
                  <a:lumMod val="95000"/>
                </a:schemeClr>
              </a:solidFill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600"/>
            </a:p>
          </p:txBody>
        </p:sp>
      </p:grpSp>
      <p:sp>
        <p:nvSpPr>
          <p:cNvPr id="65553" name="Text Box 17"/>
          <p:cNvSpPr txBox="1">
            <a:spLocks noChangeArrowheads="1"/>
          </p:cNvSpPr>
          <p:nvPr/>
        </p:nvSpPr>
        <p:spPr bwMode="auto">
          <a:xfrm>
            <a:off x="6064644" y="2251083"/>
            <a:ext cx="864809" cy="3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|C</a:t>
            </a:r>
            <a:r>
              <a:rPr kumimoji="0" lang="en-US" sz="2000" b="0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y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(f)|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5554" name="Text Box 18"/>
          <p:cNvSpPr txBox="1">
            <a:spLocks noChangeArrowheads="1"/>
          </p:cNvSpPr>
          <p:nvPr/>
        </p:nvSpPr>
        <p:spPr bwMode="auto">
          <a:xfrm>
            <a:off x="7002968" y="4219268"/>
            <a:ext cx="285060" cy="4072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f</a:t>
            </a:r>
            <a:r>
              <a:rPr kumimoji="0" lang="en-US" sz="2000" b="0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c</a:t>
            </a:r>
            <a:endParaRPr kumimoji="0" lang="en-US" sz="3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5555" name="Text Box 19"/>
          <p:cNvSpPr txBox="1">
            <a:spLocks noChangeArrowheads="1"/>
          </p:cNvSpPr>
          <p:nvPr/>
        </p:nvSpPr>
        <p:spPr bwMode="auto">
          <a:xfrm>
            <a:off x="7311783" y="4202301"/>
            <a:ext cx="546365" cy="4072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f</a:t>
            </a:r>
            <a:r>
              <a:rPr kumimoji="0" lang="en-US" sz="2000" b="0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c</a:t>
            </a:r>
            <a:r>
              <a: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+f</a:t>
            </a:r>
            <a:r>
              <a:rPr kumimoji="0" lang="en-US" sz="2000" b="0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0</a:t>
            </a:r>
            <a:endParaRPr kumimoji="0" lang="en-US" sz="3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5556" name="Text Box 20"/>
          <p:cNvSpPr txBox="1">
            <a:spLocks noChangeArrowheads="1"/>
          </p:cNvSpPr>
          <p:nvPr/>
        </p:nvSpPr>
        <p:spPr bwMode="auto">
          <a:xfrm>
            <a:off x="6575378" y="4219268"/>
            <a:ext cx="403835" cy="4072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f</a:t>
            </a:r>
            <a:r>
              <a:rPr kumimoji="0" lang="en-US" sz="2000" b="0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c</a:t>
            </a:r>
            <a:r>
              <a: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-f</a:t>
            </a:r>
            <a:r>
              <a:rPr kumimoji="0" lang="en-US" sz="2000" b="0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0</a:t>
            </a:r>
            <a:endParaRPr kumimoji="0" lang="en-US" sz="3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5557" name="AutoShape 21"/>
          <p:cNvSpPr>
            <a:spLocks noChangeArrowheads="1"/>
          </p:cNvSpPr>
          <p:nvPr/>
        </p:nvSpPr>
        <p:spPr bwMode="auto">
          <a:xfrm>
            <a:off x="3178412" y="2929767"/>
            <a:ext cx="1822215" cy="865323"/>
          </a:xfrm>
          <a:prstGeom prst="rightArrow">
            <a:avLst>
              <a:gd name="adj1" fmla="val 50000"/>
              <a:gd name="adj2" fmla="val 50261"/>
            </a:avLst>
          </a:prstGeom>
          <a:noFill/>
          <a:ln w="28575">
            <a:solidFill>
              <a:srgbClr val="00B05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Modulasi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pSp>
        <p:nvGrpSpPr>
          <p:cNvPr id="4" name="Group 29"/>
          <p:cNvGrpSpPr/>
          <p:nvPr/>
        </p:nvGrpSpPr>
        <p:grpSpPr>
          <a:xfrm>
            <a:off x="5173833" y="3133372"/>
            <a:ext cx="570120" cy="1018028"/>
            <a:chOff x="5173833" y="3133372"/>
            <a:chExt cx="570120" cy="1018028"/>
          </a:xfrm>
        </p:grpSpPr>
        <p:sp>
          <p:nvSpPr>
            <p:cNvPr id="65558" name="Line 22"/>
            <p:cNvSpPr>
              <a:spLocks noChangeShapeType="1"/>
            </p:cNvSpPr>
            <p:nvPr/>
          </p:nvSpPr>
          <p:spPr bwMode="auto">
            <a:xfrm flipV="1">
              <a:off x="5173833" y="3336978"/>
              <a:ext cx="0" cy="814422"/>
            </a:xfrm>
            <a:prstGeom prst="line">
              <a:avLst/>
            </a:prstGeom>
            <a:noFill/>
            <a:ln w="19050">
              <a:solidFill>
                <a:srgbClr val="FFFF00"/>
              </a:solidFill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600"/>
            </a:p>
          </p:txBody>
        </p:sp>
        <p:sp>
          <p:nvSpPr>
            <p:cNvPr id="65559" name="Line 23"/>
            <p:cNvSpPr>
              <a:spLocks noChangeShapeType="1"/>
            </p:cNvSpPr>
            <p:nvPr/>
          </p:nvSpPr>
          <p:spPr bwMode="auto">
            <a:xfrm flipV="1">
              <a:off x="5458893" y="3133372"/>
              <a:ext cx="0" cy="1018027"/>
            </a:xfrm>
            <a:prstGeom prst="line">
              <a:avLst/>
            </a:prstGeom>
            <a:noFill/>
            <a:ln w="19050">
              <a:solidFill>
                <a:srgbClr val="FFFF00"/>
              </a:solidFill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600"/>
            </a:p>
          </p:txBody>
        </p:sp>
        <p:sp>
          <p:nvSpPr>
            <p:cNvPr id="65560" name="Line 24"/>
            <p:cNvSpPr>
              <a:spLocks noChangeShapeType="1"/>
            </p:cNvSpPr>
            <p:nvPr/>
          </p:nvSpPr>
          <p:spPr bwMode="auto">
            <a:xfrm flipV="1">
              <a:off x="5743953" y="3336978"/>
              <a:ext cx="0" cy="814422"/>
            </a:xfrm>
            <a:prstGeom prst="line">
              <a:avLst/>
            </a:prstGeom>
            <a:noFill/>
            <a:ln w="19050">
              <a:solidFill>
                <a:srgbClr val="FFFF00"/>
              </a:solidFill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600"/>
            </a:p>
          </p:txBody>
        </p:sp>
      </p:grpSp>
      <p:sp>
        <p:nvSpPr>
          <p:cNvPr id="65561" name="Text Box 25"/>
          <p:cNvSpPr txBox="1">
            <a:spLocks noChangeArrowheads="1"/>
          </p:cNvSpPr>
          <p:nvPr/>
        </p:nvSpPr>
        <p:spPr bwMode="auto">
          <a:xfrm>
            <a:off x="5316363" y="4236235"/>
            <a:ext cx="285060" cy="4072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-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f</a:t>
            </a:r>
            <a:r>
              <a:rPr kumimoji="0" lang="en-US" sz="2000" b="0" i="0" u="none" strike="noStrike" cap="none" normalizeH="0" baseline="-25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c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5562" name="Text Box 26"/>
          <p:cNvSpPr txBox="1">
            <a:spLocks noChangeArrowheads="1"/>
          </p:cNvSpPr>
          <p:nvPr/>
        </p:nvSpPr>
        <p:spPr bwMode="auto">
          <a:xfrm>
            <a:off x="5625178" y="4219268"/>
            <a:ext cx="546365" cy="4072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-f</a:t>
            </a:r>
            <a:r>
              <a:rPr kumimoji="0" lang="en-US" sz="2000" b="0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c</a:t>
            </a:r>
            <a:r>
              <a: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+f</a:t>
            </a:r>
            <a:r>
              <a:rPr kumimoji="0" lang="en-US" sz="2000" b="0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0</a:t>
            </a:r>
            <a:endParaRPr kumimoji="0" lang="en-US" sz="3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5563" name="Text Box 27"/>
          <p:cNvSpPr txBox="1">
            <a:spLocks noChangeArrowheads="1"/>
          </p:cNvSpPr>
          <p:nvPr/>
        </p:nvSpPr>
        <p:spPr bwMode="auto">
          <a:xfrm>
            <a:off x="4572001" y="4236235"/>
            <a:ext cx="720608" cy="4786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-f</a:t>
            </a:r>
            <a:r>
              <a:rPr kumimoji="0" lang="en-US" sz="2000" b="0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c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-f</a:t>
            </a:r>
            <a:r>
              <a:rPr kumimoji="0" lang="en-US" sz="2000" b="0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0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5564" name="Text Box 28"/>
          <p:cNvSpPr txBox="1">
            <a:spLocks noChangeArrowheads="1"/>
          </p:cNvSpPr>
          <p:nvPr/>
        </p:nvSpPr>
        <p:spPr bwMode="auto">
          <a:xfrm>
            <a:off x="6159665" y="4202301"/>
            <a:ext cx="285060" cy="4072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0</a:t>
            </a:r>
            <a:endParaRPr kumimoji="0" lang="en-US" sz="3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215074" y="5357826"/>
            <a:ext cx="684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Alias</a:t>
            </a:r>
            <a:endParaRPr lang="en-US" dirty="0"/>
          </a:p>
        </p:txBody>
      </p:sp>
      <p:sp>
        <p:nvSpPr>
          <p:cNvPr id="33" name="Freeform 32"/>
          <p:cNvSpPr/>
          <p:nvPr/>
        </p:nvSpPr>
        <p:spPr bwMode="auto">
          <a:xfrm>
            <a:off x="6752617" y="4289898"/>
            <a:ext cx="607979" cy="1031132"/>
          </a:xfrm>
          <a:custGeom>
            <a:avLst/>
            <a:gdLst>
              <a:gd name="connsiteX0" fmla="*/ 17834 w 607979"/>
              <a:gd name="connsiteY0" fmla="*/ 1031132 h 1031132"/>
              <a:gd name="connsiteX1" fmla="*/ 37289 w 607979"/>
              <a:gd name="connsiteY1" fmla="*/ 953311 h 1031132"/>
              <a:gd name="connsiteX2" fmla="*/ 241570 w 607979"/>
              <a:gd name="connsiteY2" fmla="*/ 690664 h 1031132"/>
              <a:gd name="connsiteX3" fmla="*/ 562583 w 607979"/>
              <a:gd name="connsiteY3" fmla="*/ 817123 h 1031132"/>
              <a:gd name="connsiteX4" fmla="*/ 513945 w 607979"/>
              <a:gd name="connsiteY4" fmla="*/ 0 h 10311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7979" h="1031132">
                <a:moveTo>
                  <a:pt x="17834" y="1031132"/>
                </a:moveTo>
                <a:cubicBezTo>
                  <a:pt x="8917" y="1020594"/>
                  <a:pt x="0" y="1010056"/>
                  <a:pt x="37289" y="953311"/>
                </a:cubicBezTo>
                <a:cubicBezTo>
                  <a:pt x="74578" y="896566"/>
                  <a:pt x="154021" y="713362"/>
                  <a:pt x="241570" y="690664"/>
                </a:cubicBezTo>
                <a:cubicBezTo>
                  <a:pt x="329119" y="667966"/>
                  <a:pt x="517187" y="932234"/>
                  <a:pt x="562583" y="817123"/>
                </a:cubicBezTo>
                <a:cubicBezTo>
                  <a:pt x="607979" y="702012"/>
                  <a:pt x="560962" y="351006"/>
                  <a:pt x="513945" y="0"/>
                </a:cubicBezTo>
              </a:path>
            </a:pathLst>
          </a:custGeom>
          <a:noFill/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Disisi</a:t>
            </a:r>
            <a:r>
              <a:rPr lang="en-US" dirty="0" smtClean="0"/>
              <a:t> </a:t>
            </a:r>
            <a:r>
              <a:rPr lang="en-US" dirty="0" err="1" smtClean="0"/>
              <a:t>Penerima</a:t>
            </a:r>
            <a:endParaRPr lang="en-US" dirty="0"/>
          </a:p>
        </p:txBody>
      </p:sp>
      <p:sp>
        <p:nvSpPr>
          <p:cNvPr id="83970" name="Rectangle 2"/>
          <p:cNvSpPr>
            <a:spLocks noChangeArrowheads="1"/>
          </p:cNvSpPr>
          <p:nvPr/>
        </p:nvSpPr>
        <p:spPr bwMode="auto">
          <a:xfrm>
            <a:off x="2636703" y="2421128"/>
            <a:ext cx="475618" cy="117773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4000"/>
          </a:p>
        </p:txBody>
      </p:sp>
      <p:sp>
        <p:nvSpPr>
          <p:cNvPr id="83971" name="Line 3"/>
          <p:cNvSpPr>
            <a:spLocks noChangeShapeType="1"/>
          </p:cNvSpPr>
          <p:nvPr/>
        </p:nvSpPr>
        <p:spPr bwMode="auto">
          <a:xfrm>
            <a:off x="2636703" y="2421128"/>
            <a:ext cx="475618" cy="117773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4000"/>
          </a:p>
        </p:txBody>
      </p:sp>
      <p:sp>
        <p:nvSpPr>
          <p:cNvPr id="83972" name="Line 4"/>
          <p:cNvSpPr>
            <a:spLocks noChangeShapeType="1"/>
          </p:cNvSpPr>
          <p:nvPr/>
        </p:nvSpPr>
        <p:spPr bwMode="auto">
          <a:xfrm flipV="1">
            <a:off x="2636703" y="2421128"/>
            <a:ext cx="475618" cy="117773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4000"/>
          </a:p>
        </p:txBody>
      </p:sp>
      <p:sp>
        <p:nvSpPr>
          <p:cNvPr id="83973" name="Line 5"/>
          <p:cNvSpPr>
            <a:spLocks noChangeShapeType="1"/>
          </p:cNvSpPr>
          <p:nvPr/>
        </p:nvSpPr>
        <p:spPr bwMode="auto">
          <a:xfrm>
            <a:off x="3112321" y="2421128"/>
            <a:ext cx="475618" cy="70664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4000"/>
          </a:p>
        </p:txBody>
      </p:sp>
      <p:sp>
        <p:nvSpPr>
          <p:cNvPr id="83974" name="Line 6"/>
          <p:cNvSpPr>
            <a:spLocks noChangeShapeType="1"/>
          </p:cNvSpPr>
          <p:nvPr/>
        </p:nvSpPr>
        <p:spPr bwMode="auto">
          <a:xfrm flipH="1">
            <a:off x="3112321" y="3127767"/>
            <a:ext cx="475618" cy="471093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4000"/>
          </a:p>
        </p:txBody>
      </p:sp>
      <p:sp>
        <p:nvSpPr>
          <p:cNvPr id="83975" name="Text Box 7"/>
          <p:cNvSpPr txBox="1">
            <a:spLocks noChangeArrowheads="1"/>
          </p:cNvSpPr>
          <p:nvPr/>
        </p:nvSpPr>
        <p:spPr bwMode="auto">
          <a:xfrm>
            <a:off x="3112321" y="2892221"/>
            <a:ext cx="475618" cy="4710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K</a:t>
            </a:r>
            <a:r>
              <a:rPr kumimoji="0" lang="en-US" sz="2400" b="0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2</a:t>
            </a:r>
            <a:endParaRPr kumimoji="0" lang="en-US" sz="4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3976" name="Line 8"/>
          <p:cNvSpPr>
            <a:spLocks noChangeShapeType="1"/>
          </p:cNvSpPr>
          <p:nvPr/>
        </p:nvSpPr>
        <p:spPr bwMode="auto">
          <a:xfrm>
            <a:off x="2161085" y="3009994"/>
            <a:ext cx="475618" cy="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 type="triangle" w="med" len="med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4000"/>
          </a:p>
        </p:txBody>
      </p:sp>
      <p:sp>
        <p:nvSpPr>
          <p:cNvPr id="83977" name="Line 9"/>
          <p:cNvSpPr>
            <a:spLocks noChangeShapeType="1"/>
          </p:cNvSpPr>
          <p:nvPr/>
        </p:nvSpPr>
        <p:spPr bwMode="auto">
          <a:xfrm flipH="1">
            <a:off x="2953782" y="1950035"/>
            <a:ext cx="634157" cy="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4000"/>
          </a:p>
        </p:txBody>
      </p:sp>
      <p:sp>
        <p:nvSpPr>
          <p:cNvPr id="83978" name="Line 10"/>
          <p:cNvSpPr>
            <a:spLocks noChangeShapeType="1"/>
          </p:cNvSpPr>
          <p:nvPr/>
        </p:nvSpPr>
        <p:spPr bwMode="auto">
          <a:xfrm>
            <a:off x="2953782" y="1950035"/>
            <a:ext cx="0" cy="471093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 type="triangle" w="med" len="med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4000"/>
          </a:p>
        </p:txBody>
      </p:sp>
      <p:sp>
        <p:nvSpPr>
          <p:cNvPr id="83979" name="Line 11"/>
          <p:cNvSpPr>
            <a:spLocks noChangeShapeType="1"/>
          </p:cNvSpPr>
          <p:nvPr/>
        </p:nvSpPr>
        <p:spPr bwMode="auto">
          <a:xfrm>
            <a:off x="3587939" y="3068880"/>
            <a:ext cx="634157" cy="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 type="triangle" w="med" len="med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4000"/>
          </a:p>
        </p:txBody>
      </p:sp>
      <p:sp>
        <p:nvSpPr>
          <p:cNvPr id="83980" name="Text Box 12"/>
          <p:cNvSpPr txBox="1">
            <a:spLocks noChangeArrowheads="1"/>
          </p:cNvSpPr>
          <p:nvPr/>
        </p:nvSpPr>
        <p:spPr bwMode="auto">
          <a:xfrm>
            <a:off x="1738314" y="2538901"/>
            <a:ext cx="475618" cy="4710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y(t)</a:t>
            </a:r>
            <a:endParaRPr kumimoji="0" lang="en-US" sz="4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3981" name="Text Box 13"/>
          <p:cNvSpPr txBox="1">
            <a:spLocks noChangeArrowheads="1"/>
          </p:cNvSpPr>
          <p:nvPr/>
        </p:nvSpPr>
        <p:spPr bwMode="auto">
          <a:xfrm>
            <a:off x="3746478" y="2421128"/>
            <a:ext cx="475618" cy="4710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z(t)</a:t>
            </a:r>
            <a:endParaRPr kumimoji="0" lang="en-US" sz="4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3982" name="Text Box 14"/>
          <p:cNvSpPr txBox="1">
            <a:spLocks noChangeArrowheads="1"/>
          </p:cNvSpPr>
          <p:nvPr/>
        </p:nvSpPr>
        <p:spPr bwMode="auto">
          <a:xfrm>
            <a:off x="3746478" y="1714488"/>
            <a:ext cx="1611340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B</a:t>
            </a:r>
            <a:r>
              <a:rPr kumimoji="0" lang="en-US" sz="2400" b="0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2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cos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sym typeface="Symbol" pitchFamily="18" charset="2"/>
              </a:rPr>
              <a:t></a:t>
            </a:r>
            <a:r>
              <a:rPr kumimoji="0" lang="en-US" sz="2400" b="0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c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t</a:t>
            </a:r>
            <a:endParaRPr kumimoji="0" lang="en-US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3983" name="Rectangle 15"/>
          <p:cNvSpPr>
            <a:spLocks noChangeArrowheads="1"/>
          </p:cNvSpPr>
          <p:nvPr/>
        </p:nvSpPr>
        <p:spPr bwMode="auto">
          <a:xfrm>
            <a:off x="4222096" y="2627232"/>
            <a:ext cx="792696" cy="706640"/>
          </a:xfrm>
          <a:prstGeom prst="rect">
            <a:avLst/>
          </a:prstGeom>
          <a:noFill/>
          <a:ln w="9525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LPF</a:t>
            </a:r>
            <a:endParaRPr kumimoji="0" lang="en-US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3984" name="Line 16"/>
          <p:cNvSpPr>
            <a:spLocks noChangeShapeType="1"/>
          </p:cNvSpPr>
          <p:nvPr/>
        </p:nvSpPr>
        <p:spPr bwMode="auto">
          <a:xfrm>
            <a:off x="5014793" y="3068880"/>
            <a:ext cx="475618" cy="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 type="triangle" w="med" len="med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4000"/>
          </a:p>
        </p:txBody>
      </p:sp>
      <p:sp>
        <p:nvSpPr>
          <p:cNvPr id="83985" name="Text Box 17"/>
          <p:cNvSpPr txBox="1">
            <a:spLocks noChangeArrowheads="1"/>
          </p:cNvSpPr>
          <p:nvPr/>
        </p:nvSpPr>
        <p:spPr bwMode="auto">
          <a:xfrm>
            <a:off x="5239390" y="2499643"/>
            <a:ext cx="1047122" cy="5721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w(t)</a:t>
            </a:r>
            <a:endParaRPr kumimoji="0" lang="en-US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1000100" y="4071942"/>
            <a:ext cx="771530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z(t) = K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B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y(t)</a:t>
            </a:r>
            <a:r>
              <a:rPr lang="en-US" sz="2000" dirty="0" err="1" smtClean="0"/>
              <a:t>cos</a:t>
            </a:r>
            <a:r>
              <a:rPr lang="en-US" sz="2000" dirty="0" err="1" smtClean="0">
                <a:sym typeface="Symbol"/>
              </a:rPr>
              <a:t></a:t>
            </a:r>
            <a:r>
              <a:rPr lang="en-US" sz="2000" baseline="-25000" dirty="0" err="1" smtClean="0"/>
              <a:t>c</a:t>
            </a:r>
            <a:r>
              <a:rPr lang="en-US" sz="2000" dirty="0" smtClean="0"/>
              <a:t>(t) = K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B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K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B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x(t)cos</a:t>
            </a:r>
            <a:r>
              <a:rPr lang="en-US" sz="2000" baseline="30000" dirty="0" smtClean="0"/>
              <a:t>2</a:t>
            </a:r>
            <a:r>
              <a:rPr lang="en-US" sz="2000" dirty="0" smtClean="0">
                <a:sym typeface="Symbol"/>
              </a:rPr>
              <a:t></a:t>
            </a:r>
            <a:r>
              <a:rPr lang="en-US" sz="2000" baseline="-25000" dirty="0" smtClean="0"/>
              <a:t>c</a:t>
            </a:r>
            <a:r>
              <a:rPr lang="en-US" sz="2000" dirty="0" smtClean="0"/>
              <a:t>t = </a:t>
            </a:r>
            <a:r>
              <a:rPr lang="en-US" sz="2000" dirty="0" err="1" smtClean="0"/>
              <a:t>Dx</a:t>
            </a:r>
            <a:r>
              <a:rPr lang="en-US" sz="2000" dirty="0" smtClean="0"/>
              <a:t>(t)cos</a:t>
            </a:r>
            <a:r>
              <a:rPr lang="en-US" sz="2000" baseline="30000" dirty="0" smtClean="0"/>
              <a:t>2</a:t>
            </a:r>
            <a:r>
              <a:rPr lang="en-US" sz="2000" dirty="0" smtClean="0">
                <a:sym typeface="Symbol"/>
              </a:rPr>
              <a:t></a:t>
            </a:r>
            <a:r>
              <a:rPr lang="en-US" sz="2000" baseline="-25000" dirty="0" smtClean="0"/>
              <a:t>c</a:t>
            </a:r>
            <a:r>
              <a:rPr lang="en-US" sz="2000" dirty="0" smtClean="0"/>
              <a:t>t</a:t>
            </a:r>
            <a:endParaRPr lang="en-US" sz="2000" dirty="0"/>
          </a:p>
        </p:txBody>
      </p:sp>
      <p:sp>
        <p:nvSpPr>
          <p:cNvPr id="21" name="Rectangle 20"/>
          <p:cNvSpPr/>
          <p:nvPr/>
        </p:nvSpPr>
        <p:spPr>
          <a:xfrm>
            <a:off x="1000100" y="4500570"/>
            <a:ext cx="657229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000" dirty="0" smtClean="0"/>
              <a:t>Menggunakan identitas 2cos</a:t>
            </a:r>
            <a:r>
              <a:rPr lang="pt-BR" sz="2000" baseline="30000" dirty="0" smtClean="0"/>
              <a:t>2</a:t>
            </a:r>
            <a:r>
              <a:rPr lang="en-US" sz="2000" dirty="0" smtClean="0">
                <a:sym typeface="Symbol"/>
              </a:rPr>
              <a:t></a:t>
            </a:r>
            <a:r>
              <a:rPr lang="pt-BR" sz="2000" dirty="0" smtClean="0"/>
              <a:t> = 1 + 2cos2</a:t>
            </a:r>
            <a:r>
              <a:rPr lang="en-US" sz="2000" dirty="0" smtClean="0">
                <a:sym typeface="Symbol"/>
              </a:rPr>
              <a:t></a:t>
            </a:r>
            <a:r>
              <a:rPr lang="pt-BR" sz="2000" dirty="0" smtClean="0"/>
              <a:t> diperoleh</a:t>
            </a:r>
            <a:endParaRPr lang="en-US" sz="2000" dirty="0"/>
          </a:p>
        </p:txBody>
      </p:sp>
      <p:sp>
        <p:nvSpPr>
          <p:cNvPr id="22" name="Rectangle 21"/>
          <p:cNvSpPr/>
          <p:nvPr/>
        </p:nvSpPr>
        <p:spPr>
          <a:xfrm>
            <a:off x="1285852" y="5214950"/>
            <a:ext cx="36263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 smtClean="0"/>
              <a:t>z(t) = ½ Dx(t)  +  ½ Dx(t)cos2</a:t>
            </a:r>
            <a:r>
              <a:rPr lang="en-US" dirty="0" smtClean="0">
                <a:sym typeface="Symbol"/>
              </a:rPr>
              <a:t></a:t>
            </a:r>
            <a:r>
              <a:rPr lang="pt-BR" baseline="-25000" dirty="0" smtClean="0"/>
              <a:t>c</a:t>
            </a:r>
            <a:r>
              <a:rPr lang="pt-BR" dirty="0" smtClean="0"/>
              <a:t>(t)</a:t>
            </a:r>
            <a:endParaRPr lang="en-US" dirty="0"/>
          </a:p>
        </p:txBody>
      </p:sp>
      <p:sp>
        <p:nvSpPr>
          <p:cNvPr id="83986" name="Line 18"/>
          <p:cNvSpPr>
            <a:spLocks noChangeShapeType="1"/>
          </p:cNvSpPr>
          <p:nvPr/>
        </p:nvSpPr>
        <p:spPr bwMode="auto">
          <a:xfrm>
            <a:off x="2428876" y="5572140"/>
            <a:ext cx="228600" cy="34290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 type="triangle" w="med" len="med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3987" name="Text Box 19"/>
          <p:cNvSpPr txBox="1">
            <a:spLocks noChangeArrowheads="1"/>
          </p:cNvSpPr>
          <p:nvPr/>
        </p:nvSpPr>
        <p:spPr bwMode="auto">
          <a:xfrm>
            <a:off x="2427289" y="6029340"/>
            <a:ext cx="8001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Sinyal asli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3988" name="Text Box 20"/>
          <p:cNvSpPr txBox="1">
            <a:spLocks noChangeArrowheads="1"/>
          </p:cNvSpPr>
          <p:nvPr/>
        </p:nvSpPr>
        <p:spPr bwMode="auto">
          <a:xfrm>
            <a:off x="3457576" y="5800740"/>
            <a:ext cx="12573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Sinyal termodulasi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3989" name="Line 21"/>
          <p:cNvSpPr>
            <a:spLocks noChangeShapeType="1"/>
          </p:cNvSpPr>
          <p:nvPr/>
        </p:nvSpPr>
        <p:spPr bwMode="auto">
          <a:xfrm>
            <a:off x="3457576" y="5572140"/>
            <a:ext cx="342900" cy="22860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 type="triangle" w="med" len="med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Dalam bentuk spektrum kompleks</a:t>
            </a:r>
            <a:endParaRPr lang="en-US" dirty="0"/>
          </a:p>
        </p:txBody>
      </p:sp>
      <p:sp>
        <p:nvSpPr>
          <p:cNvPr id="84994" name="Line 2"/>
          <p:cNvSpPr>
            <a:spLocks noChangeShapeType="1"/>
          </p:cNvSpPr>
          <p:nvPr/>
        </p:nvSpPr>
        <p:spPr bwMode="auto">
          <a:xfrm>
            <a:off x="1400176" y="3187814"/>
            <a:ext cx="516282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2800"/>
          </a:p>
        </p:txBody>
      </p:sp>
      <p:sp>
        <p:nvSpPr>
          <p:cNvPr id="84995" name="Line 3"/>
          <p:cNvSpPr>
            <a:spLocks noChangeShapeType="1"/>
          </p:cNvSpPr>
          <p:nvPr/>
        </p:nvSpPr>
        <p:spPr bwMode="auto">
          <a:xfrm flipV="1">
            <a:off x="3883247" y="1868506"/>
            <a:ext cx="0" cy="131930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2800"/>
          </a:p>
        </p:txBody>
      </p:sp>
      <p:sp>
        <p:nvSpPr>
          <p:cNvPr id="84996" name="Line 4"/>
          <p:cNvSpPr>
            <a:spLocks noChangeShapeType="1"/>
          </p:cNvSpPr>
          <p:nvPr/>
        </p:nvSpPr>
        <p:spPr bwMode="auto">
          <a:xfrm flipV="1">
            <a:off x="3588229" y="2403027"/>
            <a:ext cx="0" cy="753891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2800"/>
          </a:p>
        </p:txBody>
      </p:sp>
      <p:sp>
        <p:nvSpPr>
          <p:cNvPr id="84997" name="Line 5"/>
          <p:cNvSpPr>
            <a:spLocks noChangeShapeType="1"/>
          </p:cNvSpPr>
          <p:nvPr/>
        </p:nvSpPr>
        <p:spPr bwMode="auto">
          <a:xfrm flipV="1">
            <a:off x="3883247" y="2214554"/>
            <a:ext cx="0" cy="942363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2800"/>
          </a:p>
        </p:txBody>
      </p:sp>
      <p:sp>
        <p:nvSpPr>
          <p:cNvPr id="84998" name="Line 6"/>
          <p:cNvSpPr>
            <a:spLocks noChangeShapeType="1"/>
          </p:cNvSpPr>
          <p:nvPr/>
        </p:nvSpPr>
        <p:spPr bwMode="auto">
          <a:xfrm flipV="1">
            <a:off x="4178266" y="2403027"/>
            <a:ext cx="0" cy="753891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2800"/>
          </a:p>
        </p:txBody>
      </p:sp>
      <p:sp>
        <p:nvSpPr>
          <p:cNvPr id="84999" name="Text Box 7"/>
          <p:cNvSpPr txBox="1">
            <a:spLocks noChangeArrowheads="1"/>
          </p:cNvSpPr>
          <p:nvPr/>
        </p:nvSpPr>
        <p:spPr bwMode="auto">
          <a:xfrm>
            <a:off x="3649691" y="1428736"/>
            <a:ext cx="590037" cy="3769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|C</a:t>
            </a:r>
            <a:r>
              <a:rPr kumimoji="0" lang="en-US" sz="1600" b="0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z</a:t>
            </a:r>
            <a:r>
              <a: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(f)|</a:t>
            </a: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5000" name="Line 8"/>
          <p:cNvSpPr>
            <a:spLocks noChangeShapeType="1"/>
          </p:cNvSpPr>
          <p:nvPr/>
        </p:nvSpPr>
        <p:spPr bwMode="auto">
          <a:xfrm flipV="1">
            <a:off x="1928751" y="2433924"/>
            <a:ext cx="0" cy="753891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2800"/>
          </a:p>
        </p:txBody>
      </p:sp>
      <p:sp>
        <p:nvSpPr>
          <p:cNvPr id="85001" name="Line 9"/>
          <p:cNvSpPr>
            <a:spLocks noChangeShapeType="1"/>
          </p:cNvSpPr>
          <p:nvPr/>
        </p:nvSpPr>
        <p:spPr bwMode="auto">
          <a:xfrm flipV="1">
            <a:off x="2223769" y="2245451"/>
            <a:ext cx="0" cy="942363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2800"/>
          </a:p>
        </p:txBody>
      </p:sp>
      <p:sp>
        <p:nvSpPr>
          <p:cNvPr id="85002" name="Line 10"/>
          <p:cNvSpPr>
            <a:spLocks noChangeShapeType="1"/>
          </p:cNvSpPr>
          <p:nvPr/>
        </p:nvSpPr>
        <p:spPr bwMode="auto">
          <a:xfrm flipV="1">
            <a:off x="2518787" y="2433924"/>
            <a:ext cx="0" cy="753891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2800"/>
          </a:p>
        </p:txBody>
      </p:sp>
      <p:sp>
        <p:nvSpPr>
          <p:cNvPr id="85003" name="Text Box 11"/>
          <p:cNvSpPr txBox="1">
            <a:spLocks noChangeArrowheads="1"/>
          </p:cNvSpPr>
          <p:nvPr/>
        </p:nvSpPr>
        <p:spPr bwMode="auto">
          <a:xfrm>
            <a:off x="2076260" y="3266345"/>
            <a:ext cx="295018" cy="3769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-2f</a:t>
            </a:r>
            <a:r>
              <a:rPr kumimoji="0" lang="en-US" sz="1600" b="0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c</a:t>
            </a: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5004" name="Text Box 12"/>
          <p:cNvSpPr txBox="1">
            <a:spLocks noChangeArrowheads="1"/>
          </p:cNvSpPr>
          <p:nvPr/>
        </p:nvSpPr>
        <p:spPr bwMode="auto">
          <a:xfrm>
            <a:off x="2395863" y="3250639"/>
            <a:ext cx="565452" cy="3769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-2f</a:t>
            </a:r>
            <a:r>
              <a:rPr kumimoji="0" lang="en-US" sz="1600" b="0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c</a:t>
            </a:r>
            <a:r>
              <a: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+f</a:t>
            </a:r>
            <a:r>
              <a:rPr kumimoji="0" lang="en-US" sz="1600" b="0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0</a:t>
            </a: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5005" name="Text Box 13"/>
          <p:cNvSpPr txBox="1">
            <a:spLocks noChangeArrowheads="1"/>
          </p:cNvSpPr>
          <p:nvPr/>
        </p:nvSpPr>
        <p:spPr bwMode="auto">
          <a:xfrm>
            <a:off x="1547685" y="3266345"/>
            <a:ext cx="503990" cy="3769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-2f</a:t>
            </a:r>
            <a:r>
              <a:rPr kumimoji="0" lang="en-US" sz="1600" b="0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c</a:t>
            </a:r>
            <a:r>
              <a: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-f</a:t>
            </a:r>
            <a:r>
              <a:rPr kumimoji="0" lang="en-US" sz="1600" b="0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0</a:t>
            </a: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5006" name="Text Box 14"/>
          <p:cNvSpPr txBox="1">
            <a:spLocks noChangeArrowheads="1"/>
          </p:cNvSpPr>
          <p:nvPr/>
        </p:nvSpPr>
        <p:spPr bwMode="auto">
          <a:xfrm>
            <a:off x="3748031" y="3234933"/>
            <a:ext cx="295018" cy="3769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0</a:t>
            </a: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5007" name="Line 15"/>
          <p:cNvSpPr>
            <a:spLocks noChangeShapeType="1"/>
          </p:cNvSpPr>
          <p:nvPr/>
        </p:nvSpPr>
        <p:spPr bwMode="auto">
          <a:xfrm flipV="1">
            <a:off x="5112491" y="2433924"/>
            <a:ext cx="0" cy="753891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2800"/>
          </a:p>
        </p:txBody>
      </p:sp>
      <p:sp>
        <p:nvSpPr>
          <p:cNvPr id="85008" name="Line 16"/>
          <p:cNvSpPr>
            <a:spLocks noChangeShapeType="1"/>
          </p:cNvSpPr>
          <p:nvPr/>
        </p:nvSpPr>
        <p:spPr bwMode="auto">
          <a:xfrm flipV="1">
            <a:off x="5407509" y="2245451"/>
            <a:ext cx="0" cy="942363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2800"/>
          </a:p>
        </p:txBody>
      </p:sp>
      <p:sp>
        <p:nvSpPr>
          <p:cNvPr id="85009" name="Line 17"/>
          <p:cNvSpPr>
            <a:spLocks noChangeShapeType="1"/>
          </p:cNvSpPr>
          <p:nvPr/>
        </p:nvSpPr>
        <p:spPr bwMode="auto">
          <a:xfrm flipV="1">
            <a:off x="5702527" y="2433924"/>
            <a:ext cx="0" cy="753891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2800"/>
          </a:p>
        </p:txBody>
      </p:sp>
      <p:sp>
        <p:nvSpPr>
          <p:cNvPr id="85010" name="Text Box 18"/>
          <p:cNvSpPr txBox="1">
            <a:spLocks noChangeArrowheads="1"/>
          </p:cNvSpPr>
          <p:nvPr/>
        </p:nvSpPr>
        <p:spPr bwMode="auto">
          <a:xfrm>
            <a:off x="5260000" y="3266345"/>
            <a:ext cx="295018" cy="3769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2f</a:t>
            </a:r>
            <a:r>
              <a:rPr kumimoji="0" lang="en-US" sz="1600" b="0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c</a:t>
            </a: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5011" name="Text Box 19"/>
          <p:cNvSpPr txBox="1">
            <a:spLocks noChangeArrowheads="1"/>
          </p:cNvSpPr>
          <p:nvPr/>
        </p:nvSpPr>
        <p:spPr bwMode="auto">
          <a:xfrm>
            <a:off x="5579603" y="3250639"/>
            <a:ext cx="565452" cy="3769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2f</a:t>
            </a:r>
            <a:r>
              <a:rPr kumimoji="0" lang="en-US" sz="1600" b="0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c</a:t>
            </a:r>
            <a:r>
              <a: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+f</a:t>
            </a:r>
            <a:r>
              <a:rPr kumimoji="0" lang="en-US" sz="1600" b="0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0</a:t>
            </a: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5012" name="Text Box 20"/>
          <p:cNvSpPr txBox="1">
            <a:spLocks noChangeArrowheads="1"/>
          </p:cNvSpPr>
          <p:nvPr/>
        </p:nvSpPr>
        <p:spPr bwMode="auto">
          <a:xfrm>
            <a:off x="4731425" y="3266345"/>
            <a:ext cx="503990" cy="3769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2f</a:t>
            </a:r>
            <a:r>
              <a:rPr kumimoji="0" lang="en-US" sz="1600" b="0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c</a:t>
            </a:r>
            <a:r>
              <a: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-f</a:t>
            </a:r>
            <a:r>
              <a:rPr kumimoji="0" lang="en-US" sz="1600" b="0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0</a:t>
            </a: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5013" name="Text Box 21"/>
          <p:cNvSpPr txBox="1">
            <a:spLocks noChangeArrowheads="1"/>
          </p:cNvSpPr>
          <p:nvPr/>
        </p:nvSpPr>
        <p:spPr bwMode="auto">
          <a:xfrm>
            <a:off x="4067634" y="3250639"/>
            <a:ext cx="295018" cy="3769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f</a:t>
            </a:r>
            <a:r>
              <a:rPr kumimoji="0" lang="en-US" sz="1600" b="0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0</a:t>
            </a: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5014" name="Text Box 22"/>
          <p:cNvSpPr txBox="1">
            <a:spLocks noChangeArrowheads="1"/>
          </p:cNvSpPr>
          <p:nvPr/>
        </p:nvSpPr>
        <p:spPr bwMode="auto">
          <a:xfrm>
            <a:off x="3416135" y="3266345"/>
            <a:ext cx="295018" cy="3769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-f</a:t>
            </a:r>
            <a:r>
              <a:rPr kumimoji="0" lang="en-US" sz="1600" b="0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0</a:t>
            </a: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pSp>
        <p:nvGrpSpPr>
          <p:cNvPr id="30" name="Group 29"/>
          <p:cNvGrpSpPr/>
          <p:nvPr/>
        </p:nvGrpSpPr>
        <p:grpSpPr>
          <a:xfrm>
            <a:off x="3317795" y="2169539"/>
            <a:ext cx="1180074" cy="1162248"/>
            <a:chOff x="3317795" y="2169539"/>
            <a:chExt cx="1180074" cy="1162248"/>
          </a:xfrm>
        </p:grpSpPr>
        <p:sp>
          <p:nvSpPr>
            <p:cNvPr id="85015" name="Line 23"/>
            <p:cNvSpPr>
              <a:spLocks noChangeShapeType="1"/>
            </p:cNvSpPr>
            <p:nvPr/>
          </p:nvSpPr>
          <p:spPr bwMode="auto">
            <a:xfrm flipV="1">
              <a:off x="3317795" y="2169539"/>
              <a:ext cx="0" cy="1130836"/>
            </a:xfrm>
            <a:prstGeom prst="line">
              <a:avLst/>
            </a:prstGeom>
            <a:noFill/>
            <a:ln w="28575">
              <a:solidFill>
                <a:schemeClr val="accent5">
                  <a:lumMod val="75000"/>
                </a:schemeClr>
              </a:solidFill>
              <a:prstDash val="sysDot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85016" name="Line 24"/>
            <p:cNvSpPr>
              <a:spLocks noChangeShapeType="1"/>
            </p:cNvSpPr>
            <p:nvPr/>
          </p:nvSpPr>
          <p:spPr bwMode="auto">
            <a:xfrm>
              <a:off x="3317795" y="2200951"/>
              <a:ext cx="1180074" cy="0"/>
            </a:xfrm>
            <a:prstGeom prst="line">
              <a:avLst/>
            </a:prstGeom>
            <a:noFill/>
            <a:ln w="28575">
              <a:solidFill>
                <a:schemeClr val="accent5">
                  <a:lumMod val="75000"/>
                </a:schemeClr>
              </a:solidFill>
              <a:prstDash val="sysDot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85017" name="Line 25"/>
            <p:cNvSpPr>
              <a:spLocks noChangeShapeType="1"/>
            </p:cNvSpPr>
            <p:nvPr/>
          </p:nvSpPr>
          <p:spPr bwMode="auto">
            <a:xfrm>
              <a:off x="4497869" y="2200951"/>
              <a:ext cx="0" cy="1130836"/>
            </a:xfrm>
            <a:prstGeom prst="line">
              <a:avLst/>
            </a:prstGeom>
            <a:noFill/>
            <a:ln w="28575">
              <a:solidFill>
                <a:schemeClr val="accent5">
                  <a:lumMod val="75000"/>
                </a:schemeClr>
              </a:solidFill>
              <a:prstDash val="sysDot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</p:grpSp>
      <p:sp>
        <p:nvSpPr>
          <p:cNvPr id="85018" name="Line 26"/>
          <p:cNvSpPr>
            <a:spLocks noChangeShapeType="1"/>
          </p:cNvSpPr>
          <p:nvPr/>
        </p:nvSpPr>
        <p:spPr bwMode="auto">
          <a:xfrm flipH="1">
            <a:off x="4497869" y="1682651"/>
            <a:ext cx="1032564" cy="565418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2800"/>
          </a:p>
        </p:txBody>
      </p:sp>
      <p:sp>
        <p:nvSpPr>
          <p:cNvPr id="85019" name="Text Box 27"/>
          <p:cNvSpPr txBox="1">
            <a:spLocks noChangeArrowheads="1"/>
          </p:cNvSpPr>
          <p:nvPr/>
        </p:nvSpPr>
        <p:spPr bwMode="auto">
          <a:xfrm>
            <a:off x="5530433" y="1494179"/>
            <a:ext cx="1327583" cy="3769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Gain LPF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5020" name="Rectangle 28"/>
          <p:cNvSpPr>
            <a:spLocks noChangeArrowheads="1"/>
          </p:cNvSpPr>
          <p:nvPr/>
        </p:nvSpPr>
        <p:spPr bwMode="auto">
          <a:xfrm>
            <a:off x="2071670" y="3786190"/>
            <a:ext cx="564360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r"/>
                <a:tab pos="506413" algn="r"/>
                <a:tab pos="765175" algn="r"/>
                <a:tab pos="2743200" algn="r"/>
                <a:tab pos="5486400" algn="r"/>
              </a:tabLst>
            </a:pPr>
            <a:r>
              <a:rPr kumimoji="0" lang="pt-B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C</a:t>
            </a:r>
            <a:r>
              <a:rPr kumimoji="0" lang="pt-BR" sz="16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z</a:t>
            </a:r>
            <a:r>
              <a:rPr kumimoji="0" lang="pt-B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(f) = ½ DC</a:t>
            </a:r>
            <a:r>
              <a:rPr kumimoji="0" lang="pt-BR" sz="16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x</a:t>
            </a:r>
            <a:r>
              <a:rPr kumimoji="0" lang="pt-B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(f) + ¼ D[C</a:t>
            </a:r>
            <a:r>
              <a:rPr kumimoji="0" lang="pt-BR" sz="16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x</a:t>
            </a:r>
            <a:r>
              <a:rPr kumimoji="0" lang="pt-B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(f-2f</a:t>
            </a:r>
            <a:r>
              <a:rPr kumimoji="0" lang="pt-BR" sz="16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c</a:t>
            </a:r>
            <a:r>
              <a:rPr kumimoji="0" lang="pt-B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) + C</a:t>
            </a:r>
            <a:r>
              <a:rPr kumimoji="0" lang="pt-BR" sz="16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x</a:t>
            </a:r>
            <a:r>
              <a:rPr kumimoji="0" lang="pt-B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(f+2f</a:t>
            </a:r>
            <a:r>
              <a:rPr kumimoji="0" lang="pt-BR" sz="16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c</a:t>
            </a:r>
            <a:r>
              <a:rPr kumimoji="0" lang="pt-B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)]</a:t>
            </a:r>
            <a:endParaRPr kumimoji="0" lang="pt-B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850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" dur="500"/>
                                        <p:tgtEl>
                                          <p:spTgt spid="850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018" grpId="0" animBg="1"/>
      <p:bldP spid="8501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Dalam bentuk spektrum kompleks</a:t>
            </a:r>
            <a:endParaRPr lang="en-US" dirty="0"/>
          </a:p>
        </p:txBody>
      </p:sp>
      <p:sp>
        <p:nvSpPr>
          <p:cNvPr id="84994" name="Line 2"/>
          <p:cNvSpPr>
            <a:spLocks noChangeShapeType="1"/>
          </p:cNvSpPr>
          <p:nvPr/>
        </p:nvSpPr>
        <p:spPr bwMode="auto">
          <a:xfrm>
            <a:off x="1400176" y="3187814"/>
            <a:ext cx="516282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2800"/>
          </a:p>
        </p:txBody>
      </p:sp>
      <p:sp>
        <p:nvSpPr>
          <p:cNvPr id="84995" name="Line 3"/>
          <p:cNvSpPr>
            <a:spLocks noChangeShapeType="1"/>
          </p:cNvSpPr>
          <p:nvPr/>
        </p:nvSpPr>
        <p:spPr bwMode="auto">
          <a:xfrm flipV="1">
            <a:off x="3883247" y="1868506"/>
            <a:ext cx="0" cy="131930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2800"/>
          </a:p>
        </p:txBody>
      </p:sp>
      <p:sp>
        <p:nvSpPr>
          <p:cNvPr id="84996" name="Line 4"/>
          <p:cNvSpPr>
            <a:spLocks noChangeShapeType="1"/>
          </p:cNvSpPr>
          <p:nvPr/>
        </p:nvSpPr>
        <p:spPr bwMode="auto">
          <a:xfrm flipV="1">
            <a:off x="3588229" y="2403027"/>
            <a:ext cx="0" cy="753891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2800"/>
          </a:p>
        </p:txBody>
      </p:sp>
      <p:sp>
        <p:nvSpPr>
          <p:cNvPr id="84997" name="Line 5"/>
          <p:cNvSpPr>
            <a:spLocks noChangeShapeType="1"/>
          </p:cNvSpPr>
          <p:nvPr/>
        </p:nvSpPr>
        <p:spPr bwMode="auto">
          <a:xfrm flipV="1">
            <a:off x="3883247" y="2214554"/>
            <a:ext cx="0" cy="942363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2800"/>
          </a:p>
        </p:txBody>
      </p:sp>
      <p:sp>
        <p:nvSpPr>
          <p:cNvPr id="84998" name="Line 6"/>
          <p:cNvSpPr>
            <a:spLocks noChangeShapeType="1"/>
          </p:cNvSpPr>
          <p:nvPr/>
        </p:nvSpPr>
        <p:spPr bwMode="auto">
          <a:xfrm flipV="1">
            <a:off x="4178266" y="2403027"/>
            <a:ext cx="0" cy="753891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2800"/>
          </a:p>
        </p:txBody>
      </p:sp>
      <p:sp>
        <p:nvSpPr>
          <p:cNvPr id="84999" name="Text Box 7"/>
          <p:cNvSpPr txBox="1">
            <a:spLocks noChangeArrowheads="1"/>
          </p:cNvSpPr>
          <p:nvPr/>
        </p:nvSpPr>
        <p:spPr bwMode="auto">
          <a:xfrm>
            <a:off x="3649691" y="1428736"/>
            <a:ext cx="590037" cy="3769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|C</a:t>
            </a:r>
            <a:r>
              <a:rPr kumimoji="0" lang="en-US" sz="1600" b="0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z</a:t>
            </a:r>
            <a:r>
              <a: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(f)|</a:t>
            </a: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pSp>
        <p:nvGrpSpPr>
          <p:cNvPr id="31" name="Group 30"/>
          <p:cNvGrpSpPr/>
          <p:nvPr/>
        </p:nvGrpSpPr>
        <p:grpSpPr>
          <a:xfrm>
            <a:off x="1547685" y="2245451"/>
            <a:ext cx="1413630" cy="1397839"/>
            <a:chOff x="1547685" y="2245451"/>
            <a:chExt cx="1413630" cy="1397839"/>
          </a:xfrm>
        </p:grpSpPr>
        <p:sp>
          <p:nvSpPr>
            <p:cNvPr id="85000" name="Line 8"/>
            <p:cNvSpPr>
              <a:spLocks noChangeShapeType="1"/>
            </p:cNvSpPr>
            <p:nvPr/>
          </p:nvSpPr>
          <p:spPr bwMode="auto">
            <a:xfrm flipV="1">
              <a:off x="1928751" y="2433924"/>
              <a:ext cx="0" cy="753891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85001" name="Line 9"/>
            <p:cNvSpPr>
              <a:spLocks noChangeShapeType="1"/>
            </p:cNvSpPr>
            <p:nvPr/>
          </p:nvSpPr>
          <p:spPr bwMode="auto">
            <a:xfrm flipV="1">
              <a:off x="2223769" y="2245451"/>
              <a:ext cx="0" cy="942363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85002" name="Line 10"/>
            <p:cNvSpPr>
              <a:spLocks noChangeShapeType="1"/>
            </p:cNvSpPr>
            <p:nvPr/>
          </p:nvSpPr>
          <p:spPr bwMode="auto">
            <a:xfrm flipV="1">
              <a:off x="2518787" y="2433924"/>
              <a:ext cx="0" cy="753891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85003" name="Text Box 11"/>
            <p:cNvSpPr txBox="1">
              <a:spLocks noChangeArrowheads="1"/>
            </p:cNvSpPr>
            <p:nvPr/>
          </p:nvSpPr>
          <p:spPr bwMode="auto">
            <a:xfrm>
              <a:off x="2076260" y="3266345"/>
              <a:ext cx="295018" cy="3769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-2f</a:t>
              </a:r>
              <a:r>
                <a:rPr kumimoji="0" lang="en-US" sz="1600" b="0" i="0" u="none" strike="noStrike" cap="none" normalizeH="0" baseline="-25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c</a:t>
              </a: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85004" name="Text Box 12"/>
            <p:cNvSpPr txBox="1">
              <a:spLocks noChangeArrowheads="1"/>
            </p:cNvSpPr>
            <p:nvPr/>
          </p:nvSpPr>
          <p:spPr bwMode="auto">
            <a:xfrm>
              <a:off x="2395863" y="3250639"/>
              <a:ext cx="565452" cy="3769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-2f</a:t>
              </a:r>
              <a:r>
                <a:rPr kumimoji="0" lang="en-US" sz="1600" b="0" i="0" u="none" strike="noStrike" cap="none" normalizeH="0" baseline="-25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c</a:t>
              </a: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+f</a:t>
              </a:r>
              <a:r>
                <a:rPr kumimoji="0" lang="en-US" sz="1600" b="0" i="0" u="none" strike="noStrike" cap="none" normalizeH="0" baseline="-25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0</a:t>
              </a: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85005" name="Text Box 13"/>
            <p:cNvSpPr txBox="1">
              <a:spLocks noChangeArrowheads="1"/>
            </p:cNvSpPr>
            <p:nvPr/>
          </p:nvSpPr>
          <p:spPr bwMode="auto">
            <a:xfrm>
              <a:off x="1547685" y="3266345"/>
              <a:ext cx="503990" cy="3769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-2f</a:t>
              </a:r>
              <a:r>
                <a:rPr kumimoji="0" lang="en-US" sz="1600" b="0" i="0" u="none" strike="noStrike" cap="none" normalizeH="0" baseline="-25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c</a:t>
              </a: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-f</a:t>
              </a:r>
              <a:r>
                <a:rPr kumimoji="0" lang="en-US" sz="1600" b="0" i="0" u="none" strike="noStrike" cap="none" normalizeH="0" baseline="-25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0</a:t>
              </a: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  <p:sp>
        <p:nvSpPr>
          <p:cNvPr id="85006" name="Text Box 14"/>
          <p:cNvSpPr txBox="1">
            <a:spLocks noChangeArrowheads="1"/>
          </p:cNvSpPr>
          <p:nvPr/>
        </p:nvSpPr>
        <p:spPr bwMode="auto">
          <a:xfrm>
            <a:off x="3748031" y="3234933"/>
            <a:ext cx="295018" cy="3769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0</a:t>
            </a: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pSp>
        <p:nvGrpSpPr>
          <p:cNvPr id="32" name="Group 31"/>
          <p:cNvGrpSpPr/>
          <p:nvPr/>
        </p:nvGrpSpPr>
        <p:grpSpPr>
          <a:xfrm>
            <a:off x="4731425" y="2245451"/>
            <a:ext cx="1413630" cy="1397839"/>
            <a:chOff x="4731425" y="2245451"/>
            <a:chExt cx="1413630" cy="1397839"/>
          </a:xfrm>
        </p:grpSpPr>
        <p:sp>
          <p:nvSpPr>
            <p:cNvPr id="85007" name="Line 15"/>
            <p:cNvSpPr>
              <a:spLocks noChangeShapeType="1"/>
            </p:cNvSpPr>
            <p:nvPr/>
          </p:nvSpPr>
          <p:spPr bwMode="auto">
            <a:xfrm flipV="1">
              <a:off x="5112491" y="2433924"/>
              <a:ext cx="0" cy="753891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85008" name="Line 16"/>
            <p:cNvSpPr>
              <a:spLocks noChangeShapeType="1"/>
            </p:cNvSpPr>
            <p:nvPr/>
          </p:nvSpPr>
          <p:spPr bwMode="auto">
            <a:xfrm flipV="1">
              <a:off x="5407509" y="2245451"/>
              <a:ext cx="0" cy="942363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85009" name="Line 17"/>
            <p:cNvSpPr>
              <a:spLocks noChangeShapeType="1"/>
            </p:cNvSpPr>
            <p:nvPr/>
          </p:nvSpPr>
          <p:spPr bwMode="auto">
            <a:xfrm flipV="1">
              <a:off x="5702527" y="2433924"/>
              <a:ext cx="0" cy="753891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85010" name="Text Box 18"/>
            <p:cNvSpPr txBox="1">
              <a:spLocks noChangeArrowheads="1"/>
            </p:cNvSpPr>
            <p:nvPr/>
          </p:nvSpPr>
          <p:spPr bwMode="auto">
            <a:xfrm>
              <a:off x="5260000" y="3266345"/>
              <a:ext cx="295018" cy="3769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2f</a:t>
              </a:r>
              <a:r>
                <a:rPr kumimoji="0" lang="en-US" sz="1600" b="0" i="0" u="none" strike="noStrike" cap="none" normalizeH="0" baseline="-25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c</a:t>
              </a: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85011" name="Text Box 19"/>
            <p:cNvSpPr txBox="1">
              <a:spLocks noChangeArrowheads="1"/>
            </p:cNvSpPr>
            <p:nvPr/>
          </p:nvSpPr>
          <p:spPr bwMode="auto">
            <a:xfrm>
              <a:off x="5579603" y="3250639"/>
              <a:ext cx="565452" cy="3769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2f</a:t>
              </a:r>
              <a:r>
                <a:rPr kumimoji="0" lang="en-US" sz="1600" b="0" i="0" u="none" strike="noStrike" cap="none" normalizeH="0" baseline="-25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c</a:t>
              </a: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+f</a:t>
              </a:r>
              <a:r>
                <a:rPr kumimoji="0" lang="en-US" sz="1600" b="0" i="0" u="none" strike="noStrike" cap="none" normalizeH="0" baseline="-25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0</a:t>
              </a: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85012" name="Text Box 20"/>
            <p:cNvSpPr txBox="1">
              <a:spLocks noChangeArrowheads="1"/>
            </p:cNvSpPr>
            <p:nvPr/>
          </p:nvSpPr>
          <p:spPr bwMode="auto">
            <a:xfrm>
              <a:off x="4731425" y="3266345"/>
              <a:ext cx="503990" cy="3769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2f</a:t>
              </a:r>
              <a:r>
                <a:rPr kumimoji="0" lang="en-US" sz="1600" b="0" i="0" u="none" strike="noStrike" cap="none" normalizeH="0" baseline="-25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c</a:t>
              </a: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-f</a:t>
              </a:r>
              <a:r>
                <a:rPr kumimoji="0" lang="en-US" sz="1600" b="0" i="0" u="none" strike="noStrike" cap="none" normalizeH="0" baseline="-25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0</a:t>
              </a: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  <p:sp>
        <p:nvSpPr>
          <p:cNvPr id="85013" name="Text Box 21"/>
          <p:cNvSpPr txBox="1">
            <a:spLocks noChangeArrowheads="1"/>
          </p:cNvSpPr>
          <p:nvPr/>
        </p:nvSpPr>
        <p:spPr bwMode="auto">
          <a:xfrm>
            <a:off x="4067634" y="3250639"/>
            <a:ext cx="295018" cy="3769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f</a:t>
            </a:r>
            <a:r>
              <a:rPr kumimoji="0" lang="en-US" sz="1600" b="0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0</a:t>
            </a: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5014" name="Text Box 22"/>
          <p:cNvSpPr txBox="1">
            <a:spLocks noChangeArrowheads="1"/>
          </p:cNvSpPr>
          <p:nvPr/>
        </p:nvSpPr>
        <p:spPr bwMode="auto">
          <a:xfrm>
            <a:off x="3416135" y="3266345"/>
            <a:ext cx="295018" cy="3769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-f</a:t>
            </a:r>
            <a:r>
              <a:rPr kumimoji="0" lang="en-US" sz="1600" b="0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0</a:t>
            </a: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pSp>
        <p:nvGrpSpPr>
          <p:cNvPr id="33" name="Group 32"/>
          <p:cNvGrpSpPr/>
          <p:nvPr/>
        </p:nvGrpSpPr>
        <p:grpSpPr>
          <a:xfrm>
            <a:off x="3317795" y="1494179"/>
            <a:ext cx="3540221" cy="1837608"/>
            <a:chOff x="3317795" y="1494179"/>
            <a:chExt cx="3540221" cy="1837608"/>
          </a:xfrm>
        </p:grpSpPr>
        <p:grpSp>
          <p:nvGrpSpPr>
            <p:cNvPr id="3" name="Group 29"/>
            <p:cNvGrpSpPr/>
            <p:nvPr/>
          </p:nvGrpSpPr>
          <p:grpSpPr>
            <a:xfrm>
              <a:off x="3317795" y="2169539"/>
              <a:ext cx="1180074" cy="1162248"/>
              <a:chOff x="3317795" y="2169539"/>
              <a:chExt cx="1180074" cy="1162248"/>
            </a:xfrm>
          </p:grpSpPr>
          <p:sp>
            <p:nvSpPr>
              <p:cNvPr id="85015" name="Line 23"/>
              <p:cNvSpPr>
                <a:spLocks noChangeShapeType="1"/>
              </p:cNvSpPr>
              <p:nvPr/>
            </p:nvSpPr>
            <p:spPr bwMode="auto">
              <a:xfrm flipV="1">
                <a:off x="3317795" y="2169539"/>
                <a:ext cx="0" cy="1130836"/>
              </a:xfrm>
              <a:prstGeom prst="line">
                <a:avLst/>
              </a:prstGeom>
              <a:noFill/>
              <a:ln w="28575">
                <a:solidFill>
                  <a:schemeClr val="accent5">
                    <a:lumMod val="75000"/>
                  </a:schemeClr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800"/>
              </a:p>
            </p:txBody>
          </p:sp>
          <p:sp>
            <p:nvSpPr>
              <p:cNvPr id="85016" name="Line 24"/>
              <p:cNvSpPr>
                <a:spLocks noChangeShapeType="1"/>
              </p:cNvSpPr>
              <p:nvPr/>
            </p:nvSpPr>
            <p:spPr bwMode="auto">
              <a:xfrm>
                <a:off x="3317795" y="2200951"/>
                <a:ext cx="1180074" cy="0"/>
              </a:xfrm>
              <a:prstGeom prst="line">
                <a:avLst/>
              </a:prstGeom>
              <a:noFill/>
              <a:ln w="28575">
                <a:solidFill>
                  <a:schemeClr val="accent5">
                    <a:lumMod val="75000"/>
                  </a:schemeClr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800"/>
              </a:p>
            </p:txBody>
          </p:sp>
          <p:sp>
            <p:nvSpPr>
              <p:cNvPr id="85017" name="Line 25"/>
              <p:cNvSpPr>
                <a:spLocks noChangeShapeType="1"/>
              </p:cNvSpPr>
              <p:nvPr/>
            </p:nvSpPr>
            <p:spPr bwMode="auto">
              <a:xfrm>
                <a:off x="4497869" y="2200951"/>
                <a:ext cx="0" cy="1130836"/>
              </a:xfrm>
              <a:prstGeom prst="line">
                <a:avLst/>
              </a:prstGeom>
              <a:noFill/>
              <a:ln w="28575">
                <a:solidFill>
                  <a:schemeClr val="accent5">
                    <a:lumMod val="75000"/>
                  </a:schemeClr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800"/>
              </a:p>
            </p:txBody>
          </p:sp>
        </p:grpSp>
        <p:sp>
          <p:nvSpPr>
            <p:cNvPr id="85018" name="Line 26"/>
            <p:cNvSpPr>
              <a:spLocks noChangeShapeType="1"/>
            </p:cNvSpPr>
            <p:nvPr/>
          </p:nvSpPr>
          <p:spPr bwMode="auto">
            <a:xfrm flipH="1">
              <a:off x="4497869" y="1682651"/>
              <a:ext cx="1032564" cy="56541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85019" name="Text Box 27"/>
            <p:cNvSpPr txBox="1">
              <a:spLocks noChangeArrowheads="1"/>
            </p:cNvSpPr>
            <p:nvPr/>
          </p:nvSpPr>
          <p:spPr bwMode="auto">
            <a:xfrm>
              <a:off x="5530433" y="1494179"/>
              <a:ext cx="1327583" cy="3769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Gain LPF</a:t>
              </a:r>
              <a:endPara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  <p:sp>
        <p:nvSpPr>
          <p:cNvPr id="85020" name="Rectangle 28"/>
          <p:cNvSpPr>
            <a:spLocks noChangeArrowheads="1"/>
          </p:cNvSpPr>
          <p:nvPr/>
        </p:nvSpPr>
        <p:spPr bwMode="auto">
          <a:xfrm>
            <a:off x="2071670" y="3786190"/>
            <a:ext cx="564360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r"/>
                <a:tab pos="506413" algn="r"/>
                <a:tab pos="765175" algn="r"/>
                <a:tab pos="2743200" algn="r"/>
                <a:tab pos="5486400" algn="r"/>
              </a:tabLst>
            </a:pPr>
            <a:r>
              <a:rPr kumimoji="0" lang="pt-B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C</a:t>
            </a:r>
            <a:r>
              <a:rPr kumimoji="0" lang="pt-BR" sz="16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z</a:t>
            </a:r>
            <a:r>
              <a:rPr kumimoji="0" lang="pt-B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(f) = ½ DC</a:t>
            </a:r>
            <a:r>
              <a:rPr kumimoji="0" lang="pt-BR" sz="16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x</a:t>
            </a:r>
            <a:r>
              <a:rPr kumimoji="0" lang="pt-B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(f) </a:t>
            </a:r>
            <a:endParaRPr kumimoji="0" lang="pt-B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850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02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Jenis-jenis</a:t>
            </a:r>
            <a:r>
              <a:rPr lang="en-US" dirty="0" smtClean="0"/>
              <a:t> Filter Analog</a:t>
            </a:r>
            <a:endParaRPr lang="en-US" dirty="0"/>
          </a:p>
        </p:txBody>
      </p:sp>
      <p:sp>
        <p:nvSpPr>
          <p:cNvPr id="57346" name="Line 2"/>
          <p:cNvSpPr>
            <a:spLocks noChangeShapeType="1"/>
          </p:cNvSpPr>
          <p:nvPr/>
        </p:nvSpPr>
        <p:spPr bwMode="auto">
          <a:xfrm>
            <a:off x="1298593" y="2363771"/>
            <a:ext cx="0" cy="100406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7347" name="Line 3"/>
          <p:cNvSpPr>
            <a:spLocks noChangeShapeType="1"/>
          </p:cNvSpPr>
          <p:nvPr/>
        </p:nvSpPr>
        <p:spPr bwMode="auto">
          <a:xfrm>
            <a:off x="1298593" y="3367832"/>
            <a:ext cx="1755386" cy="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 type="triangle" w="med" len="med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7348" name="Line 4"/>
          <p:cNvSpPr>
            <a:spLocks noChangeShapeType="1"/>
          </p:cNvSpPr>
          <p:nvPr/>
        </p:nvSpPr>
        <p:spPr bwMode="auto">
          <a:xfrm>
            <a:off x="1298593" y="2564583"/>
            <a:ext cx="1097116" cy="0"/>
          </a:xfrm>
          <a:prstGeom prst="line">
            <a:avLst/>
          </a:prstGeom>
          <a:noFill/>
          <a:ln w="28575">
            <a:solidFill>
              <a:schemeClr val="tx1">
                <a:lumMod val="95000"/>
              </a:schemeClr>
            </a:solidFill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7349" name="Line 5"/>
          <p:cNvSpPr>
            <a:spLocks noChangeShapeType="1"/>
          </p:cNvSpPr>
          <p:nvPr/>
        </p:nvSpPr>
        <p:spPr bwMode="auto">
          <a:xfrm>
            <a:off x="2395709" y="2564583"/>
            <a:ext cx="0" cy="803248"/>
          </a:xfrm>
          <a:prstGeom prst="line">
            <a:avLst/>
          </a:prstGeom>
          <a:noFill/>
          <a:ln w="28575">
            <a:solidFill>
              <a:schemeClr val="tx1">
                <a:lumMod val="95000"/>
              </a:schemeClr>
            </a:solidFill>
            <a:prstDash val="sysDot"/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7350" name="Text Box 6"/>
          <p:cNvSpPr txBox="1">
            <a:spLocks noChangeArrowheads="1"/>
          </p:cNvSpPr>
          <p:nvPr/>
        </p:nvSpPr>
        <p:spPr bwMode="auto">
          <a:xfrm>
            <a:off x="1082216" y="1962147"/>
            <a:ext cx="1313493" cy="4016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6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H(j2</a:t>
            </a:r>
            <a:r>
              <a:rPr kumimoji="0" lang="en-US" sz="16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sym typeface="Symbol" pitchFamily="18" charset="2"/>
              </a:rPr>
              <a:t></a:t>
            </a:r>
            <a:r>
              <a:rPr kumimoji="0" lang="en-US" sz="16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f)</a:t>
            </a:r>
            <a:endParaRPr kumimoji="0" lang="en-US" sz="2800" b="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7351" name="Text Box 7"/>
          <p:cNvSpPr txBox="1">
            <a:spLocks noChangeArrowheads="1"/>
          </p:cNvSpPr>
          <p:nvPr/>
        </p:nvSpPr>
        <p:spPr bwMode="auto">
          <a:xfrm>
            <a:off x="987743" y="2369349"/>
            <a:ext cx="310850" cy="4016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1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1</a:t>
            </a:r>
            <a:endParaRPr kumimoji="0" lang="en-US" sz="1800" b="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7352" name="Text Box 8"/>
          <p:cNvSpPr txBox="1">
            <a:spLocks noChangeArrowheads="1"/>
          </p:cNvSpPr>
          <p:nvPr/>
        </p:nvSpPr>
        <p:spPr bwMode="auto">
          <a:xfrm>
            <a:off x="1024314" y="3373410"/>
            <a:ext cx="310850" cy="4016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100" b="0" i="0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0</a:t>
            </a:r>
            <a:endParaRPr kumimoji="0" lang="en-US" sz="1800" b="0" i="0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7353" name="Text Box 9"/>
          <p:cNvSpPr txBox="1">
            <a:spLocks noChangeArrowheads="1"/>
          </p:cNvSpPr>
          <p:nvPr/>
        </p:nvSpPr>
        <p:spPr bwMode="auto">
          <a:xfrm>
            <a:off x="2176285" y="3384566"/>
            <a:ext cx="310850" cy="4016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600" b="0" i="0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f</a:t>
            </a:r>
            <a:r>
              <a:rPr kumimoji="0" lang="en-US" sz="1600" b="0" i="0" strike="noStrike" cap="none" normalizeH="0" baseline="-25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c</a:t>
            </a:r>
            <a:endParaRPr kumimoji="0" lang="en-US" sz="2800" b="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7354" name="Text Box 10"/>
          <p:cNvSpPr txBox="1">
            <a:spLocks noChangeArrowheads="1"/>
          </p:cNvSpPr>
          <p:nvPr/>
        </p:nvSpPr>
        <p:spPr bwMode="auto">
          <a:xfrm>
            <a:off x="3105785" y="3231169"/>
            <a:ext cx="310850" cy="4016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1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f</a:t>
            </a:r>
            <a:endParaRPr kumimoji="0" lang="en-US" sz="1800" b="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5" name="Text Box 7"/>
          <p:cNvSpPr txBox="1">
            <a:spLocks noChangeArrowheads="1"/>
          </p:cNvSpPr>
          <p:nvPr/>
        </p:nvSpPr>
        <p:spPr bwMode="auto">
          <a:xfrm>
            <a:off x="3286116" y="1857364"/>
            <a:ext cx="1214446" cy="4016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Low Pass Filter</a:t>
            </a:r>
            <a:endParaRPr kumimoji="0" lang="en-US" sz="2800" b="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7355" name="Rectangle 11"/>
          <p:cNvSpPr>
            <a:spLocks noChangeArrowheads="1"/>
          </p:cNvSpPr>
          <p:nvPr/>
        </p:nvSpPr>
        <p:spPr bwMode="auto">
          <a:xfrm>
            <a:off x="5397107" y="2214554"/>
            <a:ext cx="858449" cy="671514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LPF</a:t>
            </a:r>
            <a:b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</a:b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0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sym typeface="Symbol" pitchFamily="18" charset="2"/>
              </a:rPr>
              <a:t>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 f &lt;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f</a:t>
            </a:r>
            <a:r>
              <a:rPr kumimoji="0" lang="en-US" sz="1600" b="0" i="0" u="none" strike="noStrike" cap="none" normalizeH="0" baseline="-25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c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7356" name="Line 12"/>
          <p:cNvSpPr>
            <a:spLocks noChangeShapeType="1"/>
          </p:cNvSpPr>
          <p:nvPr/>
        </p:nvSpPr>
        <p:spPr bwMode="auto">
          <a:xfrm>
            <a:off x="5029200" y="2550311"/>
            <a:ext cx="367907" cy="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7357" name="Line 13"/>
          <p:cNvSpPr>
            <a:spLocks noChangeShapeType="1"/>
          </p:cNvSpPr>
          <p:nvPr/>
        </p:nvSpPr>
        <p:spPr bwMode="auto">
          <a:xfrm>
            <a:off x="6255555" y="2550311"/>
            <a:ext cx="245271" cy="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Text Box 7"/>
          <p:cNvSpPr txBox="1">
            <a:spLocks noChangeArrowheads="1"/>
          </p:cNvSpPr>
          <p:nvPr/>
        </p:nvSpPr>
        <p:spPr bwMode="auto">
          <a:xfrm>
            <a:off x="5072066" y="3214686"/>
            <a:ext cx="2214578" cy="4016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n-US" sz="1600" dirty="0" err="1" smtClean="0">
                <a:latin typeface="Calibri" pitchFamily="34" charset="0"/>
              </a:rPr>
              <a:t>Simbol</a:t>
            </a:r>
            <a:r>
              <a:rPr lang="en-US" sz="1600" dirty="0" smtClean="0">
                <a:latin typeface="Calibri" pitchFamily="34" charset="0"/>
              </a:rPr>
              <a:t> Low Pass Filter</a:t>
            </a:r>
            <a:endParaRPr kumimoji="0" lang="en-US" sz="2800" b="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1" name="Freeform 20"/>
          <p:cNvSpPr/>
          <p:nvPr/>
        </p:nvSpPr>
        <p:spPr bwMode="auto">
          <a:xfrm>
            <a:off x="2718486" y="2561967"/>
            <a:ext cx="568411" cy="724930"/>
          </a:xfrm>
          <a:custGeom>
            <a:avLst/>
            <a:gdLst>
              <a:gd name="connsiteX0" fmla="*/ 568411 w 568411"/>
              <a:gd name="connsiteY0" fmla="*/ 8238 h 724930"/>
              <a:gd name="connsiteX1" fmla="*/ 172995 w 568411"/>
              <a:gd name="connsiteY1" fmla="*/ 70022 h 724930"/>
              <a:gd name="connsiteX2" fmla="*/ 222422 w 568411"/>
              <a:gd name="connsiteY2" fmla="*/ 428368 h 724930"/>
              <a:gd name="connsiteX3" fmla="*/ 0 w 568411"/>
              <a:gd name="connsiteY3" fmla="*/ 724930 h 7249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68411" h="724930">
                <a:moveTo>
                  <a:pt x="568411" y="8238"/>
                </a:moveTo>
                <a:cubicBezTo>
                  <a:pt x="399535" y="4119"/>
                  <a:pt x="230660" y="0"/>
                  <a:pt x="172995" y="70022"/>
                </a:cubicBezTo>
                <a:cubicBezTo>
                  <a:pt x="115330" y="140044"/>
                  <a:pt x="251255" y="319217"/>
                  <a:pt x="222422" y="428368"/>
                </a:cubicBezTo>
                <a:cubicBezTo>
                  <a:pt x="193590" y="537519"/>
                  <a:pt x="96795" y="631224"/>
                  <a:pt x="0" y="724930"/>
                </a:cubicBezTo>
              </a:path>
            </a:pathLst>
          </a:custGeom>
          <a:noFill/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3" name="Text Box 7"/>
          <p:cNvSpPr txBox="1">
            <a:spLocks noChangeArrowheads="1"/>
          </p:cNvSpPr>
          <p:nvPr/>
        </p:nvSpPr>
        <p:spPr bwMode="auto">
          <a:xfrm>
            <a:off x="3357554" y="2500306"/>
            <a:ext cx="1500198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n-US" sz="1400" dirty="0" err="1" smtClean="0">
                <a:latin typeface="Calibri" pitchFamily="34" charset="0"/>
              </a:rPr>
              <a:t>Sinyal</a:t>
            </a:r>
            <a:r>
              <a:rPr lang="en-US" sz="1400" dirty="0" smtClean="0">
                <a:latin typeface="Calibri" pitchFamily="34" charset="0"/>
              </a:rPr>
              <a:t> </a:t>
            </a:r>
            <a:r>
              <a:rPr lang="en-US" sz="1400" dirty="0" err="1" smtClean="0">
                <a:latin typeface="Calibri" pitchFamily="34" charset="0"/>
              </a:rPr>
              <a:t>dengan</a:t>
            </a:r>
            <a:r>
              <a:rPr lang="en-US" sz="1400" dirty="0" smtClean="0">
                <a:latin typeface="Calibri" pitchFamily="34" charset="0"/>
              </a:rPr>
              <a:t> </a:t>
            </a:r>
            <a:r>
              <a:rPr lang="en-US" sz="1400" dirty="0" err="1" smtClean="0">
                <a:latin typeface="Calibri" pitchFamily="34" charset="0"/>
              </a:rPr>
              <a:t>frekuensi</a:t>
            </a:r>
            <a:r>
              <a:rPr lang="en-US" sz="1400" dirty="0" smtClean="0">
                <a:latin typeface="Calibri" pitchFamily="34" charset="0"/>
              </a:rPr>
              <a:t> &gt;</a:t>
            </a:r>
            <a:r>
              <a:rPr lang="en-US" sz="1400" dirty="0" err="1" smtClean="0">
                <a:latin typeface="Calibri" pitchFamily="34" charset="0"/>
              </a:rPr>
              <a:t>f</a:t>
            </a:r>
            <a:r>
              <a:rPr lang="en-US" sz="1400" baseline="-25000" dirty="0" err="1" smtClean="0">
                <a:latin typeface="Calibri" pitchFamily="34" charset="0"/>
              </a:rPr>
              <a:t>c</a:t>
            </a:r>
            <a:r>
              <a:rPr lang="en-US" sz="1400" dirty="0" smtClean="0">
                <a:latin typeface="Calibri" pitchFamily="34" charset="0"/>
              </a:rPr>
              <a:t> </a:t>
            </a:r>
            <a:r>
              <a:rPr lang="en-US" sz="1400" dirty="0" err="1" smtClean="0">
                <a:latin typeface="Calibri" pitchFamily="34" charset="0"/>
              </a:rPr>
              <a:t>akan</a:t>
            </a:r>
            <a:r>
              <a:rPr lang="en-US" sz="1400" dirty="0" smtClean="0">
                <a:latin typeface="Calibri" pitchFamily="34" charset="0"/>
              </a:rPr>
              <a:t> ‘</a:t>
            </a:r>
            <a:r>
              <a:rPr lang="en-US" sz="1400" dirty="0" err="1" smtClean="0">
                <a:latin typeface="Calibri" pitchFamily="34" charset="0"/>
              </a:rPr>
              <a:t>dinolkan</a:t>
            </a:r>
            <a:r>
              <a:rPr lang="en-US" sz="1400" dirty="0" smtClean="0">
                <a:latin typeface="Calibri" pitchFamily="34" charset="0"/>
              </a:rPr>
              <a:t>’</a:t>
            </a:r>
            <a:endParaRPr kumimoji="0" lang="en-US" sz="2400" b="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7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57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8" grpId="0" animBg="1"/>
      <p:bldP spid="57349" grpId="0" animBg="1"/>
      <p:bldP spid="21" grpId="0" animBg="1"/>
      <p:bldP spid="2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Jenis-jenis</a:t>
            </a:r>
            <a:r>
              <a:rPr lang="en-US" dirty="0" smtClean="0"/>
              <a:t> Filter Analog</a:t>
            </a:r>
            <a:endParaRPr lang="en-US" dirty="0"/>
          </a:p>
        </p:txBody>
      </p:sp>
      <p:grpSp>
        <p:nvGrpSpPr>
          <p:cNvPr id="37" name="Group 36"/>
          <p:cNvGrpSpPr/>
          <p:nvPr/>
        </p:nvGrpSpPr>
        <p:grpSpPr>
          <a:xfrm>
            <a:off x="2083306" y="3026407"/>
            <a:ext cx="742366" cy="653670"/>
            <a:chOff x="2083306" y="3026407"/>
            <a:chExt cx="742366" cy="653670"/>
          </a:xfrm>
        </p:grpSpPr>
        <p:sp>
          <p:nvSpPr>
            <p:cNvPr id="57369" name="Line 25"/>
            <p:cNvSpPr>
              <a:spLocks noChangeShapeType="1"/>
            </p:cNvSpPr>
            <p:nvPr/>
          </p:nvSpPr>
          <p:spPr bwMode="auto">
            <a:xfrm>
              <a:off x="2083306" y="3026407"/>
              <a:ext cx="742366" cy="0"/>
            </a:xfrm>
            <a:prstGeom prst="line">
              <a:avLst/>
            </a:prstGeom>
            <a:noFill/>
            <a:ln w="28575">
              <a:solidFill>
                <a:schemeClr val="tx1">
                  <a:lumMod val="95000"/>
                </a:schemeClr>
              </a:solidFill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370" name="Line 26"/>
            <p:cNvSpPr>
              <a:spLocks noChangeShapeType="1"/>
            </p:cNvSpPr>
            <p:nvPr/>
          </p:nvSpPr>
          <p:spPr bwMode="auto">
            <a:xfrm>
              <a:off x="2095679" y="3064858"/>
              <a:ext cx="0" cy="615219"/>
            </a:xfrm>
            <a:prstGeom prst="line">
              <a:avLst/>
            </a:prstGeom>
            <a:noFill/>
            <a:ln w="28575">
              <a:solidFill>
                <a:schemeClr val="tx1">
                  <a:lumMod val="95000"/>
                </a:schemeClr>
              </a:solidFill>
              <a:prstDash val="sysDot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1142976" y="2609851"/>
            <a:ext cx="2000264" cy="1390653"/>
            <a:chOff x="1142976" y="2609851"/>
            <a:chExt cx="2000264" cy="1390653"/>
          </a:xfrm>
        </p:grpSpPr>
        <p:sp>
          <p:nvSpPr>
            <p:cNvPr id="57367" name="Line 23"/>
            <p:cNvSpPr>
              <a:spLocks noChangeShapeType="1"/>
            </p:cNvSpPr>
            <p:nvPr/>
          </p:nvSpPr>
          <p:spPr bwMode="auto">
            <a:xfrm>
              <a:off x="1353313" y="2911053"/>
              <a:ext cx="0" cy="769024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368" name="Line 24"/>
            <p:cNvSpPr>
              <a:spLocks noChangeShapeType="1"/>
            </p:cNvSpPr>
            <p:nvPr/>
          </p:nvSpPr>
          <p:spPr bwMode="auto">
            <a:xfrm>
              <a:off x="1351250" y="3673668"/>
              <a:ext cx="1579590" cy="0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 type="triangle" w="med" len="med"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371" name="Text Box 27"/>
            <p:cNvSpPr txBox="1">
              <a:spLocks noChangeArrowheads="1"/>
            </p:cNvSpPr>
            <p:nvPr/>
          </p:nvSpPr>
          <p:spPr bwMode="auto">
            <a:xfrm>
              <a:off x="1202777" y="2609851"/>
              <a:ext cx="888778" cy="307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H(j2</a:t>
              </a: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sym typeface="Symbol" pitchFamily="18" charset="2"/>
                </a:rPr>
                <a:t></a:t>
              </a: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f)</a:t>
              </a: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57372" name="Text Box 28"/>
            <p:cNvSpPr txBox="1">
              <a:spLocks noChangeArrowheads="1"/>
            </p:cNvSpPr>
            <p:nvPr/>
          </p:nvSpPr>
          <p:spPr bwMode="auto">
            <a:xfrm>
              <a:off x="1142976" y="2915325"/>
              <a:ext cx="210337" cy="307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1</a:t>
              </a:r>
              <a:endPara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57373" name="Text Box 29"/>
            <p:cNvSpPr txBox="1">
              <a:spLocks noChangeArrowheads="1"/>
            </p:cNvSpPr>
            <p:nvPr/>
          </p:nvSpPr>
          <p:spPr bwMode="auto">
            <a:xfrm>
              <a:off x="1167722" y="3684350"/>
              <a:ext cx="210337" cy="307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0</a:t>
              </a: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57374" name="Text Box 30"/>
            <p:cNvSpPr txBox="1">
              <a:spLocks noChangeArrowheads="1"/>
            </p:cNvSpPr>
            <p:nvPr/>
          </p:nvSpPr>
          <p:spPr bwMode="auto">
            <a:xfrm>
              <a:off x="1947206" y="3692894"/>
              <a:ext cx="210337" cy="307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f</a:t>
              </a:r>
              <a:r>
                <a:rPr kumimoji="0" lang="en-US" sz="1600" b="0" i="0" u="none" strike="noStrike" cap="none" normalizeH="0" baseline="-25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c</a:t>
              </a: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57375" name="Text Box 31"/>
            <p:cNvSpPr txBox="1">
              <a:spLocks noChangeArrowheads="1"/>
            </p:cNvSpPr>
            <p:nvPr/>
          </p:nvSpPr>
          <p:spPr bwMode="auto">
            <a:xfrm>
              <a:off x="2932903" y="3498501"/>
              <a:ext cx="210337" cy="307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f</a:t>
              </a: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  <p:grpSp>
        <p:nvGrpSpPr>
          <p:cNvPr id="2" name="Group 45"/>
          <p:cNvGrpSpPr/>
          <p:nvPr/>
        </p:nvGrpSpPr>
        <p:grpSpPr>
          <a:xfrm>
            <a:off x="5027612" y="2571744"/>
            <a:ext cx="1830403" cy="785818"/>
            <a:chOff x="5027613" y="4286256"/>
            <a:chExt cx="1371600" cy="457200"/>
          </a:xfrm>
        </p:grpSpPr>
        <p:sp>
          <p:nvSpPr>
            <p:cNvPr id="57376" name="Rectangle 32"/>
            <p:cNvSpPr>
              <a:spLocks noChangeArrowheads="1"/>
            </p:cNvSpPr>
            <p:nvPr/>
          </p:nvSpPr>
          <p:spPr bwMode="auto">
            <a:xfrm>
              <a:off x="5370513" y="4286256"/>
              <a:ext cx="800100" cy="457200"/>
            </a:xfrm>
            <a:prstGeom prst="rect">
              <a:avLst/>
            </a:prstGeom>
            <a:noFill/>
            <a:ln w="9525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HPF</a:t>
              </a:r>
              <a:b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</a:b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f</a:t>
              </a:r>
              <a:r>
                <a:rPr kumimoji="0" lang="en-US" sz="1400" b="0" i="0" u="none" strike="noStrike" cap="none" normalizeH="0" baseline="-25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c</a:t>
              </a: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 </a:t>
              </a: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sym typeface="Symbol" pitchFamily="18" charset="2"/>
                </a:rPr>
                <a:t></a:t>
              </a: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 f</a:t>
              </a: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57377" name="Line 33"/>
            <p:cNvSpPr>
              <a:spLocks noChangeShapeType="1"/>
            </p:cNvSpPr>
            <p:nvPr/>
          </p:nvSpPr>
          <p:spPr bwMode="auto">
            <a:xfrm>
              <a:off x="5027613" y="4514856"/>
              <a:ext cx="342900" cy="0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 type="triangle" w="med" len="med"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378" name="Line 34"/>
            <p:cNvSpPr>
              <a:spLocks noChangeShapeType="1"/>
            </p:cNvSpPr>
            <p:nvPr/>
          </p:nvSpPr>
          <p:spPr bwMode="auto">
            <a:xfrm>
              <a:off x="6170613" y="4514856"/>
              <a:ext cx="228600" cy="0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 type="triangle" w="med" len="med"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47" name="Text Box 7"/>
          <p:cNvSpPr txBox="1">
            <a:spLocks noChangeArrowheads="1"/>
          </p:cNvSpPr>
          <p:nvPr/>
        </p:nvSpPr>
        <p:spPr bwMode="auto">
          <a:xfrm>
            <a:off x="5072066" y="3571876"/>
            <a:ext cx="2214578" cy="4016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n-US" sz="1600" dirty="0" err="1" smtClean="0">
                <a:latin typeface="Calibri" pitchFamily="34" charset="0"/>
              </a:rPr>
              <a:t>Simbol</a:t>
            </a:r>
            <a:r>
              <a:rPr lang="en-US" sz="1600" dirty="0" smtClean="0">
                <a:latin typeface="Calibri" pitchFamily="34" charset="0"/>
              </a:rPr>
              <a:t> High Pass Filter</a:t>
            </a:r>
            <a:endParaRPr kumimoji="0" lang="en-US" sz="2800" b="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8" name="Freeform 47"/>
          <p:cNvSpPr/>
          <p:nvPr/>
        </p:nvSpPr>
        <p:spPr bwMode="auto">
          <a:xfrm>
            <a:off x="1680519" y="2696850"/>
            <a:ext cx="506627" cy="902043"/>
          </a:xfrm>
          <a:custGeom>
            <a:avLst/>
            <a:gdLst>
              <a:gd name="connsiteX0" fmla="*/ 506627 w 506627"/>
              <a:gd name="connsiteY0" fmla="*/ 0 h 902043"/>
              <a:gd name="connsiteX1" fmla="*/ 86497 w 506627"/>
              <a:gd name="connsiteY1" fmla="*/ 259492 h 902043"/>
              <a:gd name="connsiteX2" fmla="*/ 123567 w 506627"/>
              <a:gd name="connsiteY2" fmla="*/ 506627 h 902043"/>
              <a:gd name="connsiteX3" fmla="*/ 111211 w 506627"/>
              <a:gd name="connsiteY3" fmla="*/ 729049 h 902043"/>
              <a:gd name="connsiteX4" fmla="*/ 0 w 506627"/>
              <a:gd name="connsiteY4" fmla="*/ 902043 h 9020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06627" h="902043">
                <a:moveTo>
                  <a:pt x="506627" y="0"/>
                </a:moveTo>
                <a:cubicBezTo>
                  <a:pt x="328483" y="87527"/>
                  <a:pt x="150340" y="175054"/>
                  <a:pt x="86497" y="259492"/>
                </a:cubicBezTo>
                <a:cubicBezTo>
                  <a:pt x="22654" y="343930"/>
                  <a:pt x="119448" y="428368"/>
                  <a:pt x="123567" y="506627"/>
                </a:cubicBezTo>
                <a:cubicBezTo>
                  <a:pt x="127686" y="584886"/>
                  <a:pt x="131805" y="663146"/>
                  <a:pt x="111211" y="729049"/>
                </a:cubicBezTo>
                <a:cubicBezTo>
                  <a:pt x="90617" y="794952"/>
                  <a:pt x="45308" y="848497"/>
                  <a:pt x="0" y="902043"/>
                </a:cubicBezTo>
              </a:path>
            </a:pathLst>
          </a:custGeom>
          <a:noFill/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9" name="Text Box 7"/>
          <p:cNvSpPr txBox="1">
            <a:spLocks noChangeArrowheads="1"/>
          </p:cNvSpPr>
          <p:nvPr/>
        </p:nvSpPr>
        <p:spPr bwMode="auto">
          <a:xfrm>
            <a:off x="2285984" y="2214554"/>
            <a:ext cx="2000264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n-US" sz="1400" dirty="0" err="1" smtClean="0">
                <a:latin typeface="Calibri" pitchFamily="34" charset="0"/>
              </a:rPr>
              <a:t>Sinyal</a:t>
            </a:r>
            <a:r>
              <a:rPr lang="en-US" sz="1400" dirty="0" smtClean="0">
                <a:latin typeface="Calibri" pitchFamily="34" charset="0"/>
              </a:rPr>
              <a:t> </a:t>
            </a:r>
            <a:r>
              <a:rPr lang="en-US" sz="1400" dirty="0" err="1" smtClean="0">
                <a:latin typeface="Calibri" pitchFamily="34" charset="0"/>
              </a:rPr>
              <a:t>dengan</a:t>
            </a:r>
            <a:r>
              <a:rPr lang="en-US" sz="1400" dirty="0" smtClean="0">
                <a:latin typeface="Calibri" pitchFamily="34" charset="0"/>
              </a:rPr>
              <a:t> </a:t>
            </a:r>
            <a:r>
              <a:rPr lang="en-US" sz="1400" dirty="0" err="1" smtClean="0">
                <a:latin typeface="Calibri" pitchFamily="34" charset="0"/>
              </a:rPr>
              <a:t>frekuensi</a:t>
            </a:r>
            <a:r>
              <a:rPr lang="en-US" sz="1400" dirty="0" smtClean="0">
                <a:latin typeface="Calibri" pitchFamily="34" charset="0"/>
              </a:rPr>
              <a:t> &lt;</a:t>
            </a:r>
            <a:r>
              <a:rPr lang="en-US" sz="1400" dirty="0" err="1" smtClean="0">
                <a:latin typeface="Calibri" pitchFamily="34" charset="0"/>
              </a:rPr>
              <a:t>f</a:t>
            </a:r>
            <a:r>
              <a:rPr lang="en-US" sz="1400" baseline="-25000" dirty="0" err="1" smtClean="0">
                <a:latin typeface="Calibri" pitchFamily="34" charset="0"/>
              </a:rPr>
              <a:t>c</a:t>
            </a:r>
            <a:r>
              <a:rPr lang="en-US" sz="1400" dirty="0" smtClean="0">
                <a:latin typeface="Calibri" pitchFamily="34" charset="0"/>
              </a:rPr>
              <a:t> </a:t>
            </a:r>
            <a:r>
              <a:rPr lang="en-US" sz="1400" dirty="0" err="1" smtClean="0">
                <a:latin typeface="Calibri" pitchFamily="34" charset="0"/>
              </a:rPr>
              <a:t>akan</a:t>
            </a:r>
            <a:r>
              <a:rPr lang="en-US" sz="1400" dirty="0" smtClean="0">
                <a:latin typeface="Calibri" pitchFamily="34" charset="0"/>
              </a:rPr>
              <a:t> ‘</a:t>
            </a:r>
            <a:r>
              <a:rPr lang="en-US" sz="1400" dirty="0" err="1" smtClean="0">
                <a:latin typeface="Calibri" pitchFamily="34" charset="0"/>
              </a:rPr>
              <a:t>dinolkan</a:t>
            </a:r>
            <a:r>
              <a:rPr lang="en-US" sz="1400" dirty="0" smtClean="0">
                <a:latin typeface="Calibri" pitchFamily="34" charset="0"/>
              </a:rPr>
              <a:t>’</a:t>
            </a:r>
            <a:endParaRPr kumimoji="0" lang="en-US" sz="2400" b="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0" name="Text Box 7"/>
          <p:cNvSpPr txBox="1">
            <a:spLocks noChangeArrowheads="1"/>
          </p:cNvSpPr>
          <p:nvPr/>
        </p:nvSpPr>
        <p:spPr bwMode="auto">
          <a:xfrm>
            <a:off x="3214678" y="4214818"/>
            <a:ext cx="1785950" cy="4016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High Pass Filter</a:t>
            </a:r>
            <a:endParaRPr kumimoji="0" lang="en-US" sz="2800" b="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-0.33333  E" pathEditMode="relative" ptsTypes="">
                                      <p:cBhvr>
                                        <p:cTn id="6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500"/>
                            </p:stCondLst>
                            <p:childTnLst>
                              <p:par>
                                <p:cTn id="1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/>
      <p:bldP spid="48" grpId="0" animBg="1"/>
      <p:bldP spid="49" grpId="0"/>
      <p:bldP spid="5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Jenis-jenis</a:t>
            </a:r>
            <a:r>
              <a:rPr lang="en-US" dirty="0" smtClean="0"/>
              <a:t> Filter Analog</a:t>
            </a:r>
            <a:endParaRPr lang="en-US" dirty="0"/>
          </a:p>
        </p:txBody>
      </p:sp>
      <p:grpSp>
        <p:nvGrpSpPr>
          <p:cNvPr id="5" name="Group 45"/>
          <p:cNvGrpSpPr/>
          <p:nvPr/>
        </p:nvGrpSpPr>
        <p:grpSpPr>
          <a:xfrm>
            <a:off x="5027612" y="2571744"/>
            <a:ext cx="1830403" cy="785818"/>
            <a:chOff x="5027613" y="4286256"/>
            <a:chExt cx="1371600" cy="457200"/>
          </a:xfrm>
        </p:grpSpPr>
        <p:sp>
          <p:nvSpPr>
            <p:cNvPr id="57376" name="Rectangle 32"/>
            <p:cNvSpPr>
              <a:spLocks noChangeArrowheads="1"/>
            </p:cNvSpPr>
            <p:nvPr/>
          </p:nvSpPr>
          <p:spPr bwMode="auto">
            <a:xfrm>
              <a:off x="5370513" y="4286256"/>
              <a:ext cx="800100" cy="457200"/>
            </a:xfrm>
            <a:prstGeom prst="rect">
              <a:avLst/>
            </a:prstGeom>
            <a:noFill/>
            <a:ln w="9525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BPF</a:t>
              </a:r>
              <a:b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</a:br>
              <a:r>
                <a:rPr kumimoji="0" lang="en-US" sz="1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f</a:t>
              </a:r>
              <a:r>
                <a:rPr kumimoji="0" lang="en-US" sz="1400" b="0" i="0" u="none" strike="noStrike" cap="none" normalizeH="0" baseline="-2500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a</a:t>
              </a: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 </a:t>
              </a: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sym typeface="Symbol" pitchFamily="18" charset="2"/>
                </a:rPr>
                <a:t></a:t>
              </a: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 f&lt;</a:t>
              </a:r>
              <a:r>
                <a:rPr kumimoji="0" lang="en-US" sz="1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f</a:t>
              </a:r>
              <a:r>
                <a:rPr kumimoji="0" lang="en-US" sz="1400" b="0" i="0" u="none" strike="noStrike" cap="none" normalizeH="0" baseline="-2500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b</a:t>
              </a:r>
              <a:endParaRPr kumimoji="0" lang="en-US" sz="2400" b="0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57377" name="Line 33"/>
            <p:cNvSpPr>
              <a:spLocks noChangeShapeType="1"/>
            </p:cNvSpPr>
            <p:nvPr/>
          </p:nvSpPr>
          <p:spPr bwMode="auto">
            <a:xfrm>
              <a:off x="5027613" y="4514856"/>
              <a:ext cx="342900" cy="0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 type="triangle" w="med" len="med"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378" name="Line 34"/>
            <p:cNvSpPr>
              <a:spLocks noChangeShapeType="1"/>
            </p:cNvSpPr>
            <p:nvPr/>
          </p:nvSpPr>
          <p:spPr bwMode="auto">
            <a:xfrm>
              <a:off x="6170613" y="4514856"/>
              <a:ext cx="228600" cy="0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 type="triangle" w="med" len="med"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47" name="Text Box 7"/>
          <p:cNvSpPr txBox="1">
            <a:spLocks noChangeArrowheads="1"/>
          </p:cNvSpPr>
          <p:nvPr/>
        </p:nvSpPr>
        <p:spPr bwMode="auto">
          <a:xfrm>
            <a:off x="5072066" y="3571876"/>
            <a:ext cx="2214578" cy="4016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n-US" sz="1600" dirty="0" err="1" smtClean="0">
                <a:latin typeface="Calibri" pitchFamily="34" charset="0"/>
              </a:rPr>
              <a:t>Simbol</a:t>
            </a:r>
            <a:r>
              <a:rPr lang="en-US" sz="1600" dirty="0" smtClean="0">
                <a:latin typeface="Calibri" pitchFamily="34" charset="0"/>
              </a:rPr>
              <a:t> Band Pass Filter</a:t>
            </a:r>
            <a:endParaRPr kumimoji="0" lang="en-US" sz="2800" b="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8" name="Freeform 47"/>
          <p:cNvSpPr/>
          <p:nvPr/>
        </p:nvSpPr>
        <p:spPr bwMode="auto">
          <a:xfrm>
            <a:off x="1680519" y="2696850"/>
            <a:ext cx="506627" cy="902043"/>
          </a:xfrm>
          <a:custGeom>
            <a:avLst/>
            <a:gdLst>
              <a:gd name="connsiteX0" fmla="*/ 506627 w 506627"/>
              <a:gd name="connsiteY0" fmla="*/ 0 h 902043"/>
              <a:gd name="connsiteX1" fmla="*/ 86497 w 506627"/>
              <a:gd name="connsiteY1" fmla="*/ 259492 h 902043"/>
              <a:gd name="connsiteX2" fmla="*/ 123567 w 506627"/>
              <a:gd name="connsiteY2" fmla="*/ 506627 h 902043"/>
              <a:gd name="connsiteX3" fmla="*/ 111211 w 506627"/>
              <a:gd name="connsiteY3" fmla="*/ 729049 h 902043"/>
              <a:gd name="connsiteX4" fmla="*/ 0 w 506627"/>
              <a:gd name="connsiteY4" fmla="*/ 902043 h 9020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06627" h="902043">
                <a:moveTo>
                  <a:pt x="506627" y="0"/>
                </a:moveTo>
                <a:cubicBezTo>
                  <a:pt x="328483" y="87527"/>
                  <a:pt x="150340" y="175054"/>
                  <a:pt x="86497" y="259492"/>
                </a:cubicBezTo>
                <a:cubicBezTo>
                  <a:pt x="22654" y="343930"/>
                  <a:pt x="119448" y="428368"/>
                  <a:pt x="123567" y="506627"/>
                </a:cubicBezTo>
                <a:cubicBezTo>
                  <a:pt x="127686" y="584886"/>
                  <a:pt x="131805" y="663146"/>
                  <a:pt x="111211" y="729049"/>
                </a:cubicBezTo>
                <a:cubicBezTo>
                  <a:pt x="90617" y="794952"/>
                  <a:pt x="45308" y="848497"/>
                  <a:pt x="0" y="902043"/>
                </a:cubicBezTo>
              </a:path>
            </a:pathLst>
          </a:custGeom>
          <a:noFill/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9" name="Text Box 7"/>
          <p:cNvSpPr txBox="1">
            <a:spLocks noChangeArrowheads="1"/>
          </p:cNvSpPr>
          <p:nvPr/>
        </p:nvSpPr>
        <p:spPr bwMode="auto">
          <a:xfrm>
            <a:off x="2285984" y="2214554"/>
            <a:ext cx="2000264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n-US" sz="1400" dirty="0" err="1" smtClean="0">
                <a:latin typeface="Calibri" pitchFamily="34" charset="0"/>
              </a:rPr>
              <a:t>Sinyal</a:t>
            </a:r>
            <a:r>
              <a:rPr lang="en-US" sz="1400" dirty="0" smtClean="0">
                <a:latin typeface="Calibri" pitchFamily="34" charset="0"/>
              </a:rPr>
              <a:t> </a:t>
            </a:r>
            <a:r>
              <a:rPr lang="en-US" sz="1400" dirty="0" err="1" smtClean="0">
                <a:latin typeface="Calibri" pitchFamily="34" charset="0"/>
              </a:rPr>
              <a:t>dengan</a:t>
            </a:r>
            <a:r>
              <a:rPr lang="en-US" sz="1400" dirty="0" smtClean="0">
                <a:latin typeface="Calibri" pitchFamily="34" charset="0"/>
              </a:rPr>
              <a:t> </a:t>
            </a:r>
            <a:r>
              <a:rPr lang="en-US" sz="1400" dirty="0" err="1" smtClean="0">
                <a:latin typeface="Calibri" pitchFamily="34" charset="0"/>
              </a:rPr>
              <a:t>frekuensi</a:t>
            </a:r>
            <a:r>
              <a:rPr lang="en-US" sz="1400" dirty="0" smtClean="0">
                <a:latin typeface="Calibri" pitchFamily="34" charset="0"/>
              </a:rPr>
              <a:t> &lt;</a:t>
            </a:r>
            <a:r>
              <a:rPr lang="en-US" sz="1400" dirty="0" err="1" smtClean="0">
                <a:latin typeface="Calibri" pitchFamily="34" charset="0"/>
              </a:rPr>
              <a:t>f</a:t>
            </a:r>
            <a:r>
              <a:rPr lang="en-US" sz="1400" baseline="-25000" dirty="0" err="1" smtClean="0">
                <a:latin typeface="Calibri" pitchFamily="34" charset="0"/>
              </a:rPr>
              <a:t>a</a:t>
            </a:r>
            <a:r>
              <a:rPr lang="en-US" sz="1400" dirty="0" smtClean="0">
                <a:latin typeface="Calibri" pitchFamily="34" charset="0"/>
              </a:rPr>
              <a:t> </a:t>
            </a:r>
            <a:r>
              <a:rPr lang="en-US" sz="1400" dirty="0" err="1" smtClean="0">
                <a:latin typeface="Calibri" pitchFamily="34" charset="0"/>
              </a:rPr>
              <a:t>dan</a:t>
            </a:r>
            <a:r>
              <a:rPr lang="en-US" sz="1400" dirty="0" smtClean="0">
                <a:latin typeface="Calibri" pitchFamily="34" charset="0"/>
              </a:rPr>
              <a:t> &gt;</a:t>
            </a:r>
            <a:r>
              <a:rPr lang="en-US" sz="1400" dirty="0" err="1" smtClean="0">
                <a:latin typeface="Calibri" pitchFamily="34" charset="0"/>
              </a:rPr>
              <a:t>f</a:t>
            </a:r>
            <a:r>
              <a:rPr lang="en-US" sz="1400" baseline="-25000" dirty="0" err="1" smtClean="0">
                <a:latin typeface="Calibri" pitchFamily="34" charset="0"/>
              </a:rPr>
              <a:t>b</a:t>
            </a:r>
            <a:r>
              <a:rPr lang="en-US" sz="1400" dirty="0" smtClean="0">
                <a:latin typeface="Calibri" pitchFamily="34" charset="0"/>
              </a:rPr>
              <a:t> </a:t>
            </a:r>
            <a:r>
              <a:rPr lang="en-US" sz="1400" dirty="0" err="1" smtClean="0">
                <a:latin typeface="Calibri" pitchFamily="34" charset="0"/>
              </a:rPr>
              <a:t>akan</a:t>
            </a:r>
            <a:r>
              <a:rPr lang="en-US" sz="1400" dirty="0" smtClean="0">
                <a:latin typeface="Calibri" pitchFamily="34" charset="0"/>
              </a:rPr>
              <a:t> ‘</a:t>
            </a:r>
            <a:r>
              <a:rPr lang="en-US" sz="1400" dirty="0" err="1" smtClean="0">
                <a:latin typeface="Calibri" pitchFamily="34" charset="0"/>
              </a:rPr>
              <a:t>dinolkan</a:t>
            </a:r>
            <a:r>
              <a:rPr lang="en-US" sz="1400" dirty="0" smtClean="0">
                <a:latin typeface="Calibri" pitchFamily="34" charset="0"/>
              </a:rPr>
              <a:t>’</a:t>
            </a:r>
            <a:endParaRPr kumimoji="0" lang="en-US" sz="2400" b="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0" name="Text Box 7"/>
          <p:cNvSpPr txBox="1">
            <a:spLocks noChangeArrowheads="1"/>
          </p:cNvSpPr>
          <p:nvPr/>
        </p:nvSpPr>
        <p:spPr bwMode="auto">
          <a:xfrm>
            <a:off x="3214678" y="4214818"/>
            <a:ext cx="1785950" cy="4016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Band Pass Filter</a:t>
            </a:r>
            <a:endParaRPr kumimoji="0" lang="en-US" sz="2800" b="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8372" name="Line 4"/>
          <p:cNvSpPr>
            <a:spLocks noChangeShapeType="1"/>
          </p:cNvSpPr>
          <p:nvPr/>
        </p:nvSpPr>
        <p:spPr bwMode="auto">
          <a:xfrm>
            <a:off x="2010199" y="2893401"/>
            <a:ext cx="993942" cy="0"/>
          </a:xfrm>
          <a:prstGeom prst="line">
            <a:avLst/>
          </a:prstGeom>
          <a:noFill/>
          <a:ln w="28575">
            <a:solidFill>
              <a:schemeClr val="tx1">
                <a:lumMod val="95000"/>
              </a:schemeClr>
            </a:solidFill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2800"/>
          </a:p>
        </p:txBody>
      </p:sp>
      <p:sp>
        <p:nvSpPr>
          <p:cNvPr id="58373" name="Line 5"/>
          <p:cNvSpPr>
            <a:spLocks noChangeShapeType="1"/>
          </p:cNvSpPr>
          <p:nvPr/>
        </p:nvSpPr>
        <p:spPr bwMode="auto">
          <a:xfrm>
            <a:off x="2026765" y="2893401"/>
            <a:ext cx="0" cy="795153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2800"/>
          </a:p>
        </p:txBody>
      </p:sp>
      <p:sp>
        <p:nvSpPr>
          <p:cNvPr id="58374" name="Text Box 6"/>
          <p:cNvSpPr txBox="1">
            <a:spLocks noChangeArrowheads="1"/>
          </p:cNvSpPr>
          <p:nvPr/>
        </p:nvSpPr>
        <p:spPr bwMode="auto">
          <a:xfrm>
            <a:off x="1339287" y="2285992"/>
            <a:ext cx="1068488" cy="3975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H(j2</a:t>
            </a:r>
            <a:r>
              <a: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sym typeface="Symbol" pitchFamily="18" charset="2"/>
              </a:rPr>
              <a:t></a:t>
            </a:r>
            <a:r>
              <a: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f)</a:t>
            </a: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8379" name="Line 11"/>
          <p:cNvSpPr>
            <a:spLocks noChangeShapeType="1"/>
          </p:cNvSpPr>
          <p:nvPr/>
        </p:nvSpPr>
        <p:spPr bwMode="auto">
          <a:xfrm>
            <a:off x="2987575" y="2926532"/>
            <a:ext cx="0" cy="795153"/>
          </a:xfrm>
          <a:prstGeom prst="line">
            <a:avLst/>
          </a:prstGeom>
          <a:noFill/>
          <a:ln w="19050">
            <a:solidFill>
              <a:schemeClr val="tx1">
                <a:lumMod val="95000"/>
              </a:schemeClr>
            </a:solidFill>
            <a:prstDash val="sysDot"/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2800"/>
          </a:p>
        </p:txBody>
      </p:sp>
      <p:grpSp>
        <p:nvGrpSpPr>
          <p:cNvPr id="37" name="Group 36"/>
          <p:cNvGrpSpPr/>
          <p:nvPr/>
        </p:nvGrpSpPr>
        <p:grpSpPr>
          <a:xfrm>
            <a:off x="1250937" y="2678047"/>
            <a:ext cx="2678121" cy="1457781"/>
            <a:chOff x="1250937" y="2678047"/>
            <a:chExt cx="2678121" cy="1457781"/>
          </a:xfrm>
        </p:grpSpPr>
        <p:sp>
          <p:nvSpPr>
            <p:cNvPr id="58370" name="Line 2"/>
            <p:cNvSpPr>
              <a:spLocks noChangeShapeType="1"/>
            </p:cNvSpPr>
            <p:nvPr/>
          </p:nvSpPr>
          <p:spPr bwMode="auto">
            <a:xfrm>
              <a:off x="1532554" y="2678047"/>
              <a:ext cx="0" cy="993942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58371" name="Line 3"/>
            <p:cNvSpPr>
              <a:spLocks noChangeShapeType="1"/>
            </p:cNvSpPr>
            <p:nvPr/>
          </p:nvSpPr>
          <p:spPr bwMode="auto">
            <a:xfrm>
              <a:off x="1529794" y="3663705"/>
              <a:ext cx="2114887" cy="0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 type="triangle" w="med" len="med"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58375" name="Text Box 7"/>
            <p:cNvSpPr txBox="1">
              <a:spLocks noChangeArrowheads="1"/>
            </p:cNvSpPr>
            <p:nvPr/>
          </p:nvSpPr>
          <p:spPr bwMode="auto">
            <a:xfrm>
              <a:off x="1250937" y="2683569"/>
              <a:ext cx="281617" cy="3975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1</a:t>
              </a: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58376" name="Text Box 8"/>
            <p:cNvSpPr txBox="1">
              <a:spLocks noChangeArrowheads="1"/>
            </p:cNvSpPr>
            <p:nvPr/>
          </p:nvSpPr>
          <p:spPr bwMode="auto">
            <a:xfrm>
              <a:off x="1284068" y="3677510"/>
              <a:ext cx="281617" cy="3975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0</a:t>
              </a: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58377" name="Text Box 9"/>
            <p:cNvSpPr txBox="1">
              <a:spLocks noChangeArrowheads="1"/>
            </p:cNvSpPr>
            <p:nvPr/>
          </p:nvSpPr>
          <p:spPr bwMode="auto">
            <a:xfrm>
              <a:off x="2327707" y="3705120"/>
              <a:ext cx="281617" cy="3975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f</a:t>
              </a:r>
              <a:r>
                <a:rPr kumimoji="0" lang="en-US" sz="1600" b="0" i="0" u="none" strike="noStrike" cap="none" normalizeH="0" baseline="-25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c</a:t>
              </a: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58378" name="Text Box 10"/>
            <p:cNvSpPr txBox="1">
              <a:spLocks noChangeArrowheads="1"/>
            </p:cNvSpPr>
            <p:nvPr/>
          </p:nvSpPr>
          <p:spPr bwMode="auto">
            <a:xfrm>
              <a:off x="3647441" y="3536701"/>
              <a:ext cx="281617" cy="3975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f</a:t>
              </a: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58380" name="Text Box 12"/>
            <p:cNvSpPr txBox="1">
              <a:spLocks noChangeArrowheads="1"/>
            </p:cNvSpPr>
            <p:nvPr/>
          </p:nvSpPr>
          <p:spPr bwMode="auto">
            <a:xfrm>
              <a:off x="1863868" y="3721686"/>
              <a:ext cx="281617" cy="3975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f</a:t>
              </a:r>
              <a:r>
                <a:rPr kumimoji="0" lang="en-US" sz="1600" b="0" i="0" u="none" strike="noStrike" cap="none" normalizeH="0" baseline="-25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a</a:t>
              </a: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58381" name="Text Box 13"/>
            <p:cNvSpPr txBox="1">
              <a:spLocks noChangeArrowheads="1"/>
            </p:cNvSpPr>
            <p:nvPr/>
          </p:nvSpPr>
          <p:spPr bwMode="auto">
            <a:xfrm>
              <a:off x="2857810" y="3738251"/>
              <a:ext cx="281617" cy="3975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f</a:t>
              </a:r>
              <a:r>
                <a:rPr kumimoji="0" lang="en-US" sz="1600" b="0" i="0" u="none" strike="noStrike" cap="none" normalizeH="0" baseline="-25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b</a:t>
              </a: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58382" name="Line 14"/>
            <p:cNvSpPr>
              <a:spLocks noChangeShapeType="1"/>
            </p:cNvSpPr>
            <p:nvPr/>
          </p:nvSpPr>
          <p:spPr bwMode="auto">
            <a:xfrm>
              <a:off x="2603802" y="3268890"/>
              <a:ext cx="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58383" name="Line 15"/>
            <p:cNvSpPr>
              <a:spLocks noChangeShapeType="1"/>
            </p:cNvSpPr>
            <p:nvPr/>
          </p:nvSpPr>
          <p:spPr bwMode="auto">
            <a:xfrm>
              <a:off x="2507170" y="3522897"/>
              <a:ext cx="0" cy="198788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</p:grpSp>
      <p:sp>
        <p:nvSpPr>
          <p:cNvPr id="38" name="Freeform 37"/>
          <p:cNvSpPr/>
          <p:nvPr/>
        </p:nvSpPr>
        <p:spPr bwMode="auto">
          <a:xfrm>
            <a:off x="3200400" y="2743200"/>
            <a:ext cx="426308" cy="828676"/>
          </a:xfrm>
          <a:custGeom>
            <a:avLst/>
            <a:gdLst>
              <a:gd name="connsiteX0" fmla="*/ 0 w 426308"/>
              <a:gd name="connsiteY0" fmla="*/ 0 h 729049"/>
              <a:gd name="connsiteX1" fmla="*/ 333632 w 426308"/>
              <a:gd name="connsiteY1" fmla="*/ 135924 h 729049"/>
              <a:gd name="connsiteX2" fmla="*/ 395416 w 426308"/>
              <a:gd name="connsiteY2" fmla="*/ 358346 h 729049"/>
              <a:gd name="connsiteX3" fmla="*/ 148281 w 426308"/>
              <a:gd name="connsiteY3" fmla="*/ 457200 h 729049"/>
              <a:gd name="connsiteX4" fmla="*/ 160638 w 426308"/>
              <a:gd name="connsiteY4" fmla="*/ 729049 h 729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26308" h="729049">
                <a:moveTo>
                  <a:pt x="0" y="0"/>
                </a:moveTo>
                <a:cubicBezTo>
                  <a:pt x="133864" y="38100"/>
                  <a:pt x="267729" y="76200"/>
                  <a:pt x="333632" y="135924"/>
                </a:cubicBezTo>
                <a:cubicBezTo>
                  <a:pt x="399535" y="195648"/>
                  <a:pt x="426308" y="304800"/>
                  <a:pt x="395416" y="358346"/>
                </a:cubicBezTo>
                <a:cubicBezTo>
                  <a:pt x="364524" y="411892"/>
                  <a:pt x="187411" y="395416"/>
                  <a:pt x="148281" y="457200"/>
                </a:cubicBezTo>
                <a:cubicBezTo>
                  <a:pt x="109151" y="518984"/>
                  <a:pt x="134894" y="624016"/>
                  <a:pt x="160638" y="729049"/>
                </a:cubicBezTo>
              </a:path>
            </a:pathLst>
          </a:custGeom>
          <a:noFill/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-0.33333  E" pathEditMode="relative" ptsTypes="">
                                      <p:cBhvr>
                                        <p:cTn id="6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/>
      <p:bldP spid="48" grpId="0" animBg="1"/>
      <p:bldP spid="49" grpId="0"/>
      <p:bldP spid="50" grpId="0"/>
      <p:bldP spid="3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Jenis-jenis</a:t>
            </a:r>
            <a:r>
              <a:rPr lang="en-US" dirty="0" smtClean="0"/>
              <a:t> Filter Analog</a:t>
            </a:r>
            <a:endParaRPr lang="en-US" dirty="0"/>
          </a:p>
        </p:txBody>
      </p:sp>
      <p:grpSp>
        <p:nvGrpSpPr>
          <p:cNvPr id="2" name="Group 45"/>
          <p:cNvGrpSpPr/>
          <p:nvPr/>
        </p:nvGrpSpPr>
        <p:grpSpPr>
          <a:xfrm>
            <a:off x="5027612" y="2571744"/>
            <a:ext cx="1830403" cy="785818"/>
            <a:chOff x="5027613" y="4286256"/>
            <a:chExt cx="1371600" cy="457200"/>
          </a:xfrm>
        </p:grpSpPr>
        <p:sp>
          <p:nvSpPr>
            <p:cNvPr id="57376" name="Rectangle 32"/>
            <p:cNvSpPr>
              <a:spLocks noChangeArrowheads="1"/>
            </p:cNvSpPr>
            <p:nvPr/>
          </p:nvSpPr>
          <p:spPr bwMode="auto">
            <a:xfrm>
              <a:off x="5370513" y="4286256"/>
              <a:ext cx="800100" cy="457200"/>
            </a:xfrm>
            <a:prstGeom prst="rect">
              <a:avLst/>
            </a:prstGeom>
            <a:noFill/>
            <a:ln w="9525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lvl="0" algn="ctr" fontAlgn="base">
                <a:spcBef>
                  <a:spcPct val="0"/>
                </a:spcBef>
                <a:spcAft>
                  <a:spcPts val="1000"/>
                </a:spcAft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BPF</a:t>
              </a:r>
              <a:b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</a:br>
              <a:r>
                <a:rPr lang="en-US" sz="1400" dirty="0" smtClean="0"/>
                <a:t>f </a:t>
              </a:r>
              <a:r>
                <a:rPr lang="en-US" sz="1400" dirty="0" smtClean="0">
                  <a:sym typeface="Symbol"/>
                </a:rPr>
                <a:t></a:t>
              </a:r>
              <a:r>
                <a:rPr lang="en-US" sz="1400" dirty="0" smtClean="0"/>
                <a:t> </a:t>
              </a:r>
              <a:r>
                <a:rPr lang="en-US" sz="1400" dirty="0" err="1" smtClean="0"/>
                <a:t>f</a:t>
              </a:r>
              <a:r>
                <a:rPr lang="en-US" sz="1400" baseline="-25000" dirty="0" err="1" smtClean="0"/>
                <a:t>a</a:t>
              </a:r>
              <a:r>
                <a:rPr lang="en-US" sz="1400" dirty="0" smtClean="0"/>
                <a:t>, </a:t>
              </a:r>
              <a:r>
                <a:rPr lang="en-US" sz="1400" dirty="0" err="1" smtClean="0"/>
                <a:t>f</a:t>
              </a:r>
              <a:r>
                <a:rPr lang="en-US" sz="1400" baseline="-25000" dirty="0" err="1" smtClean="0"/>
                <a:t>b</a:t>
              </a:r>
              <a:r>
                <a:rPr lang="en-US" sz="1400" dirty="0" smtClean="0"/>
                <a:t>&lt;f</a:t>
              </a:r>
              <a:endParaRPr kumimoji="0" lang="en-US" sz="2400" b="0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57377" name="Line 33"/>
            <p:cNvSpPr>
              <a:spLocks noChangeShapeType="1"/>
            </p:cNvSpPr>
            <p:nvPr/>
          </p:nvSpPr>
          <p:spPr bwMode="auto">
            <a:xfrm>
              <a:off x="5027613" y="4514856"/>
              <a:ext cx="342900" cy="0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 type="triangle" w="med" len="med"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378" name="Line 34"/>
            <p:cNvSpPr>
              <a:spLocks noChangeShapeType="1"/>
            </p:cNvSpPr>
            <p:nvPr/>
          </p:nvSpPr>
          <p:spPr bwMode="auto">
            <a:xfrm>
              <a:off x="6170613" y="4514856"/>
              <a:ext cx="228600" cy="0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 type="triangle" w="med" len="med"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47" name="Text Box 7"/>
          <p:cNvSpPr txBox="1">
            <a:spLocks noChangeArrowheads="1"/>
          </p:cNvSpPr>
          <p:nvPr/>
        </p:nvSpPr>
        <p:spPr bwMode="auto">
          <a:xfrm>
            <a:off x="5072066" y="3571876"/>
            <a:ext cx="2214578" cy="4016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n-US" sz="1600" dirty="0" err="1" smtClean="0">
                <a:latin typeface="Calibri" pitchFamily="34" charset="0"/>
              </a:rPr>
              <a:t>Simbol</a:t>
            </a:r>
            <a:r>
              <a:rPr lang="en-US" sz="1600" dirty="0" smtClean="0">
                <a:latin typeface="Calibri" pitchFamily="34" charset="0"/>
              </a:rPr>
              <a:t> Band Stop Filter</a:t>
            </a:r>
            <a:endParaRPr kumimoji="0" lang="en-US" sz="2800" b="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9" name="Text Box 7"/>
          <p:cNvSpPr txBox="1">
            <a:spLocks noChangeArrowheads="1"/>
          </p:cNvSpPr>
          <p:nvPr/>
        </p:nvSpPr>
        <p:spPr bwMode="auto">
          <a:xfrm>
            <a:off x="2285984" y="2214554"/>
            <a:ext cx="2000264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n-US" sz="1400" dirty="0" err="1" smtClean="0">
                <a:latin typeface="Calibri" pitchFamily="34" charset="0"/>
              </a:rPr>
              <a:t>Sinyal</a:t>
            </a:r>
            <a:r>
              <a:rPr lang="en-US" sz="1400" dirty="0" smtClean="0">
                <a:latin typeface="Calibri" pitchFamily="34" charset="0"/>
              </a:rPr>
              <a:t> </a:t>
            </a:r>
            <a:r>
              <a:rPr lang="en-US" sz="1400" dirty="0" err="1" smtClean="0">
                <a:latin typeface="Calibri" pitchFamily="34" charset="0"/>
              </a:rPr>
              <a:t>dengan</a:t>
            </a:r>
            <a:r>
              <a:rPr lang="en-US" sz="1400" dirty="0" smtClean="0">
                <a:latin typeface="Calibri" pitchFamily="34" charset="0"/>
              </a:rPr>
              <a:t> </a:t>
            </a:r>
            <a:r>
              <a:rPr lang="en-US" sz="1400" dirty="0" err="1" smtClean="0">
                <a:latin typeface="Calibri" pitchFamily="34" charset="0"/>
              </a:rPr>
              <a:t>frekuensi</a:t>
            </a:r>
            <a:r>
              <a:rPr lang="en-US" sz="1400" dirty="0" smtClean="0">
                <a:latin typeface="Calibri" pitchFamily="34" charset="0"/>
              </a:rPr>
              <a:t> &lt;</a:t>
            </a:r>
            <a:r>
              <a:rPr lang="en-US" sz="1400" dirty="0" err="1" smtClean="0">
                <a:latin typeface="Calibri" pitchFamily="34" charset="0"/>
              </a:rPr>
              <a:t>f</a:t>
            </a:r>
            <a:r>
              <a:rPr lang="en-US" sz="1400" baseline="-25000" dirty="0" err="1" smtClean="0">
                <a:latin typeface="Calibri" pitchFamily="34" charset="0"/>
              </a:rPr>
              <a:t>a</a:t>
            </a:r>
            <a:r>
              <a:rPr lang="en-US" sz="1400" dirty="0" smtClean="0">
                <a:latin typeface="Calibri" pitchFamily="34" charset="0"/>
              </a:rPr>
              <a:t> </a:t>
            </a:r>
            <a:r>
              <a:rPr lang="en-US" sz="1400" dirty="0" err="1" smtClean="0">
                <a:latin typeface="Calibri" pitchFamily="34" charset="0"/>
              </a:rPr>
              <a:t>dan</a:t>
            </a:r>
            <a:r>
              <a:rPr lang="en-US" sz="1400" dirty="0" smtClean="0">
                <a:latin typeface="Calibri" pitchFamily="34" charset="0"/>
              </a:rPr>
              <a:t> &gt;</a:t>
            </a:r>
            <a:r>
              <a:rPr lang="en-US" sz="1400" dirty="0" err="1" smtClean="0">
                <a:latin typeface="Calibri" pitchFamily="34" charset="0"/>
              </a:rPr>
              <a:t>f</a:t>
            </a:r>
            <a:r>
              <a:rPr lang="en-US" sz="1400" baseline="-25000" dirty="0" err="1" smtClean="0">
                <a:latin typeface="Calibri" pitchFamily="34" charset="0"/>
              </a:rPr>
              <a:t>b</a:t>
            </a:r>
            <a:r>
              <a:rPr lang="en-US" sz="1400" dirty="0" smtClean="0">
                <a:latin typeface="Calibri" pitchFamily="34" charset="0"/>
              </a:rPr>
              <a:t> </a:t>
            </a:r>
            <a:r>
              <a:rPr lang="en-US" sz="1400" dirty="0" err="1" smtClean="0">
                <a:latin typeface="Calibri" pitchFamily="34" charset="0"/>
              </a:rPr>
              <a:t>akan</a:t>
            </a:r>
            <a:r>
              <a:rPr lang="en-US" sz="1400" dirty="0" smtClean="0">
                <a:latin typeface="Calibri" pitchFamily="34" charset="0"/>
              </a:rPr>
              <a:t> ‘</a:t>
            </a:r>
            <a:r>
              <a:rPr lang="en-US" sz="1400" dirty="0" err="1" smtClean="0">
                <a:latin typeface="Calibri" pitchFamily="34" charset="0"/>
              </a:rPr>
              <a:t>dinolkan</a:t>
            </a:r>
            <a:r>
              <a:rPr lang="en-US" sz="1400" dirty="0" smtClean="0">
                <a:latin typeface="Calibri" pitchFamily="34" charset="0"/>
              </a:rPr>
              <a:t>’</a:t>
            </a:r>
            <a:endParaRPr kumimoji="0" lang="en-US" sz="2400" b="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0" name="Text Box 7"/>
          <p:cNvSpPr txBox="1">
            <a:spLocks noChangeArrowheads="1"/>
          </p:cNvSpPr>
          <p:nvPr/>
        </p:nvSpPr>
        <p:spPr bwMode="auto">
          <a:xfrm>
            <a:off x="3357554" y="1643050"/>
            <a:ext cx="1785950" cy="4016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Band Stop Filter</a:t>
            </a:r>
            <a:endParaRPr kumimoji="0" lang="en-US" sz="2800" b="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8370" name="Line 2"/>
          <p:cNvSpPr>
            <a:spLocks noChangeShapeType="1"/>
          </p:cNvSpPr>
          <p:nvPr/>
        </p:nvSpPr>
        <p:spPr bwMode="auto">
          <a:xfrm>
            <a:off x="1532554" y="2678047"/>
            <a:ext cx="0" cy="993942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2800"/>
          </a:p>
        </p:txBody>
      </p:sp>
      <p:sp>
        <p:nvSpPr>
          <p:cNvPr id="58371" name="Line 3"/>
          <p:cNvSpPr>
            <a:spLocks noChangeShapeType="1"/>
          </p:cNvSpPr>
          <p:nvPr/>
        </p:nvSpPr>
        <p:spPr bwMode="auto">
          <a:xfrm>
            <a:off x="1529794" y="3663705"/>
            <a:ext cx="2114887" cy="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2800"/>
          </a:p>
        </p:txBody>
      </p:sp>
      <p:sp>
        <p:nvSpPr>
          <p:cNvPr id="58374" name="Text Box 6"/>
          <p:cNvSpPr txBox="1">
            <a:spLocks noChangeArrowheads="1"/>
          </p:cNvSpPr>
          <p:nvPr/>
        </p:nvSpPr>
        <p:spPr bwMode="auto">
          <a:xfrm>
            <a:off x="1339287" y="2285992"/>
            <a:ext cx="1068488" cy="3975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H(j2</a:t>
            </a:r>
            <a:r>
              <a: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sym typeface="Symbol" pitchFamily="18" charset="2"/>
              </a:rPr>
              <a:t></a:t>
            </a:r>
            <a:r>
              <a: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f)</a:t>
            </a: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8375" name="Text Box 7"/>
          <p:cNvSpPr txBox="1">
            <a:spLocks noChangeArrowheads="1"/>
          </p:cNvSpPr>
          <p:nvPr/>
        </p:nvSpPr>
        <p:spPr bwMode="auto">
          <a:xfrm>
            <a:off x="1250937" y="2683569"/>
            <a:ext cx="281617" cy="3975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1</a:t>
            </a: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8376" name="Text Box 8"/>
          <p:cNvSpPr txBox="1">
            <a:spLocks noChangeArrowheads="1"/>
          </p:cNvSpPr>
          <p:nvPr/>
        </p:nvSpPr>
        <p:spPr bwMode="auto">
          <a:xfrm>
            <a:off x="1284068" y="3677510"/>
            <a:ext cx="281617" cy="3975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0</a:t>
            </a: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8377" name="Text Box 9"/>
          <p:cNvSpPr txBox="1">
            <a:spLocks noChangeArrowheads="1"/>
          </p:cNvSpPr>
          <p:nvPr/>
        </p:nvSpPr>
        <p:spPr bwMode="auto">
          <a:xfrm>
            <a:off x="2327707" y="3705120"/>
            <a:ext cx="281617" cy="3975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f</a:t>
            </a:r>
            <a:r>
              <a:rPr kumimoji="0" lang="en-US" sz="1600" b="0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c</a:t>
            </a: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8378" name="Text Box 10"/>
          <p:cNvSpPr txBox="1">
            <a:spLocks noChangeArrowheads="1"/>
          </p:cNvSpPr>
          <p:nvPr/>
        </p:nvSpPr>
        <p:spPr bwMode="auto">
          <a:xfrm>
            <a:off x="3647441" y="3536701"/>
            <a:ext cx="281617" cy="3975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f</a:t>
            </a: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8380" name="Text Box 12"/>
          <p:cNvSpPr txBox="1">
            <a:spLocks noChangeArrowheads="1"/>
          </p:cNvSpPr>
          <p:nvPr/>
        </p:nvSpPr>
        <p:spPr bwMode="auto">
          <a:xfrm>
            <a:off x="1863868" y="3721686"/>
            <a:ext cx="281617" cy="3975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f</a:t>
            </a:r>
            <a:r>
              <a:rPr kumimoji="0" lang="en-US" sz="1600" b="0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a</a:t>
            </a: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8381" name="Text Box 13"/>
          <p:cNvSpPr txBox="1">
            <a:spLocks noChangeArrowheads="1"/>
          </p:cNvSpPr>
          <p:nvPr/>
        </p:nvSpPr>
        <p:spPr bwMode="auto">
          <a:xfrm>
            <a:off x="2857810" y="3738251"/>
            <a:ext cx="281617" cy="3975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f</a:t>
            </a:r>
            <a:r>
              <a:rPr kumimoji="0" lang="en-US" sz="1600" b="0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b</a:t>
            </a: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8382" name="Line 14"/>
          <p:cNvSpPr>
            <a:spLocks noChangeShapeType="1"/>
          </p:cNvSpPr>
          <p:nvPr/>
        </p:nvSpPr>
        <p:spPr bwMode="auto">
          <a:xfrm>
            <a:off x="2603802" y="3268890"/>
            <a:ext cx="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2800"/>
          </a:p>
        </p:txBody>
      </p:sp>
      <p:sp>
        <p:nvSpPr>
          <p:cNvPr id="58383" name="Line 15"/>
          <p:cNvSpPr>
            <a:spLocks noChangeShapeType="1"/>
          </p:cNvSpPr>
          <p:nvPr/>
        </p:nvSpPr>
        <p:spPr bwMode="auto">
          <a:xfrm>
            <a:off x="2507170" y="3522897"/>
            <a:ext cx="0" cy="198788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2800"/>
          </a:p>
        </p:txBody>
      </p:sp>
      <p:grpSp>
        <p:nvGrpSpPr>
          <p:cNvPr id="26" name="Group 25"/>
          <p:cNvGrpSpPr/>
          <p:nvPr/>
        </p:nvGrpSpPr>
        <p:grpSpPr>
          <a:xfrm>
            <a:off x="1500166" y="2893401"/>
            <a:ext cx="2000264" cy="828284"/>
            <a:chOff x="1500166" y="2893401"/>
            <a:chExt cx="2000264" cy="828284"/>
          </a:xfrm>
        </p:grpSpPr>
        <p:sp>
          <p:nvSpPr>
            <p:cNvPr id="58372" name="Line 4"/>
            <p:cNvSpPr>
              <a:spLocks noChangeShapeType="1"/>
            </p:cNvSpPr>
            <p:nvPr/>
          </p:nvSpPr>
          <p:spPr bwMode="auto">
            <a:xfrm>
              <a:off x="3000364" y="2928934"/>
              <a:ext cx="500066" cy="0"/>
            </a:xfrm>
            <a:prstGeom prst="line">
              <a:avLst/>
            </a:prstGeom>
            <a:noFill/>
            <a:ln w="28575">
              <a:solidFill>
                <a:schemeClr val="tx1">
                  <a:lumMod val="95000"/>
                </a:schemeClr>
              </a:solidFill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58373" name="Line 5"/>
            <p:cNvSpPr>
              <a:spLocks noChangeShapeType="1"/>
            </p:cNvSpPr>
            <p:nvPr/>
          </p:nvSpPr>
          <p:spPr bwMode="auto">
            <a:xfrm>
              <a:off x="2026765" y="2893401"/>
              <a:ext cx="0" cy="79515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58379" name="Line 11"/>
            <p:cNvSpPr>
              <a:spLocks noChangeShapeType="1"/>
            </p:cNvSpPr>
            <p:nvPr/>
          </p:nvSpPr>
          <p:spPr bwMode="auto">
            <a:xfrm>
              <a:off x="2987575" y="2926532"/>
              <a:ext cx="0" cy="795153"/>
            </a:xfrm>
            <a:prstGeom prst="line">
              <a:avLst/>
            </a:prstGeom>
            <a:noFill/>
            <a:ln w="19050">
              <a:solidFill>
                <a:schemeClr val="tx1">
                  <a:lumMod val="95000"/>
                </a:schemeClr>
              </a:solidFill>
              <a:prstDash val="sysDot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25" name="Line 4"/>
            <p:cNvSpPr>
              <a:spLocks noChangeShapeType="1"/>
            </p:cNvSpPr>
            <p:nvPr/>
          </p:nvSpPr>
          <p:spPr bwMode="auto">
            <a:xfrm>
              <a:off x="1500166" y="2928934"/>
              <a:ext cx="500066" cy="0"/>
            </a:xfrm>
            <a:prstGeom prst="line">
              <a:avLst/>
            </a:prstGeom>
            <a:noFill/>
            <a:ln w="28575">
              <a:solidFill>
                <a:schemeClr val="tx1">
                  <a:lumMod val="95000"/>
                </a:schemeClr>
              </a:solidFill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: </a:t>
            </a:r>
            <a:r>
              <a:rPr lang="en-US" dirty="0" err="1" smtClean="0"/>
              <a:t>carilah</a:t>
            </a:r>
            <a:r>
              <a:rPr lang="en-US" dirty="0" smtClean="0"/>
              <a:t> output </a:t>
            </a:r>
            <a:r>
              <a:rPr lang="en-US" dirty="0" err="1" smtClean="0"/>
              <a:t>dari</a:t>
            </a:r>
            <a:r>
              <a:rPr lang="en-US" dirty="0" smtClean="0"/>
              <a:t> filter BPF</a:t>
            </a:r>
            <a:endParaRPr lang="en-US" dirty="0"/>
          </a:p>
        </p:txBody>
      </p:sp>
      <p:sp>
        <p:nvSpPr>
          <p:cNvPr id="59395" name="Rectangle 3"/>
          <p:cNvSpPr>
            <a:spLocks noChangeArrowheads="1"/>
          </p:cNvSpPr>
          <p:nvPr/>
        </p:nvSpPr>
        <p:spPr bwMode="auto">
          <a:xfrm>
            <a:off x="4342251" y="2074214"/>
            <a:ext cx="1497277" cy="867402"/>
          </a:xfrm>
          <a:prstGeom prst="rect">
            <a:avLst/>
          </a:prstGeom>
          <a:noFill/>
          <a:ln w="9525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BPF</a:t>
            </a:r>
            <a:b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</a:b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25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sym typeface="Symbol" pitchFamily="18" charset="2"/>
              </a:rPr>
              <a:t>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 f &lt;35 kHz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9396" name="Line 4"/>
          <p:cNvSpPr>
            <a:spLocks noChangeShapeType="1"/>
          </p:cNvSpPr>
          <p:nvPr/>
        </p:nvSpPr>
        <p:spPr bwMode="auto">
          <a:xfrm>
            <a:off x="3908503" y="2500306"/>
            <a:ext cx="449183" cy="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4000"/>
          </a:p>
        </p:txBody>
      </p:sp>
      <p:sp>
        <p:nvSpPr>
          <p:cNvPr id="59397" name="Line 5"/>
          <p:cNvSpPr>
            <a:spLocks noChangeShapeType="1"/>
          </p:cNvSpPr>
          <p:nvPr/>
        </p:nvSpPr>
        <p:spPr bwMode="auto">
          <a:xfrm>
            <a:off x="5815042" y="2500306"/>
            <a:ext cx="299455" cy="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4000"/>
          </a:p>
        </p:txBody>
      </p:sp>
      <p:sp>
        <p:nvSpPr>
          <p:cNvPr id="59398" name="Text Box 6"/>
          <p:cNvSpPr txBox="1">
            <a:spLocks noChangeArrowheads="1"/>
          </p:cNvSpPr>
          <p:nvPr/>
        </p:nvSpPr>
        <p:spPr bwMode="auto">
          <a:xfrm>
            <a:off x="3743340" y="1857364"/>
            <a:ext cx="361842" cy="4337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x(t)</a:t>
            </a: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9399" name="Text Box 7"/>
          <p:cNvSpPr txBox="1">
            <a:spLocks noChangeArrowheads="1"/>
          </p:cNvSpPr>
          <p:nvPr/>
        </p:nvSpPr>
        <p:spPr bwMode="auto">
          <a:xfrm>
            <a:off x="6138984" y="1857364"/>
            <a:ext cx="361842" cy="4337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y(t)</a:t>
            </a: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pSp>
        <p:nvGrpSpPr>
          <p:cNvPr id="39" name="Group 38"/>
          <p:cNvGrpSpPr/>
          <p:nvPr/>
        </p:nvGrpSpPr>
        <p:grpSpPr>
          <a:xfrm>
            <a:off x="4175376" y="4635064"/>
            <a:ext cx="279040" cy="695527"/>
            <a:chOff x="4175376" y="4635064"/>
            <a:chExt cx="279040" cy="695527"/>
          </a:xfrm>
        </p:grpSpPr>
        <p:sp>
          <p:nvSpPr>
            <p:cNvPr id="59406" name="Line 14"/>
            <p:cNvSpPr>
              <a:spLocks noChangeShapeType="1"/>
            </p:cNvSpPr>
            <p:nvPr/>
          </p:nvSpPr>
          <p:spPr bwMode="auto">
            <a:xfrm flipV="1">
              <a:off x="4175376" y="4635064"/>
              <a:ext cx="0" cy="695527"/>
            </a:xfrm>
            <a:prstGeom prst="line">
              <a:avLst/>
            </a:prstGeom>
            <a:noFill/>
            <a:ln w="19050">
              <a:solidFill>
                <a:schemeClr val="accent1">
                  <a:lumMod val="75000"/>
                </a:schemeClr>
              </a:solidFill>
              <a:prstDash val="sysDot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59407" name="Line 15"/>
            <p:cNvSpPr>
              <a:spLocks noChangeShapeType="1"/>
            </p:cNvSpPr>
            <p:nvPr/>
          </p:nvSpPr>
          <p:spPr bwMode="auto">
            <a:xfrm>
              <a:off x="4175376" y="4635064"/>
              <a:ext cx="279040" cy="0"/>
            </a:xfrm>
            <a:prstGeom prst="line">
              <a:avLst/>
            </a:prstGeom>
            <a:noFill/>
            <a:ln w="19050">
              <a:solidFill>
                <a:schemeClr val="accent1">
                  <a:lumMod val="75000"/>
                </a:schemeClr>
              </a:solidFill>
              <a:prstDash val="sysDot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59408" name="Line 16"/>
            <p:cNvSpPr>
              <a:spLocks noChangeShapeType="1"/>
            </p:cNvSpPr>
            <p:nvPr/>
          </p:nvSpPr>
          <p:spPr bwMode="auto">
            <a:xfrm>
              <a:off x="4454416" y="4635064"/>
              <a:ext cx="0" cy="695527"/>
            </a:xfrm>
            <a:prstGeom prst="line">
              <a:avLst/>
            </a:prstGeom>
            <a:noFill/>
            <a:ln w="19050">
              <a:solidFill>
                <a:schemeClr val="accent1">
                  <a:lumMod val="75000"/>
                </a:schemeClr>
              </a:solidFill>
              <a:prstDash val="sysDot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2733672" y="3714752"/>
            <a:ext cx="2278823" cy="1928826"/>
            <a:chOff x="2733672" y="3714752"/>
            <a:chExt cx="2278823" cy="1928826"/>
          </a:xfrm>
        </p:grpSpPr>
        <p:sp>
          <p:nvSpPr>
            <p:cNvPr id="59400" name="Line 8"/>
            <p:cNvSpPr>
              <a:spLocks noChangeShapeType="1"/>
            </p:cNvSpPr>
            <p:nvPr/>
          </p:nvSpPr>
          <p:spPr bwMode="auto">
            <a:xfrm>
              <a:off x="3059218" y="4115351"/>
              <a:ext cx="0" cy="1251948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 type="triangle" w="med" len="med"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59401" name="Line 9"/>
            <p:cNvSpPr>
              <a:spLocks noChangeShapeType="1"/>
            </p:cNvSpPr>
            <p:nvPr/>
          </p:nvSpPr>
          <p:spPr bwMode="auto">
            <a:xfrm>
              <a:off x="3059218" y="5357826"/>
              <a:ext cx="1953277" cy="0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 type="triangle" w="med" len="med"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59402" name="Line 10"/>
            <p:cNvSpPr>
              <a:spLocks noChangeShapeType="1"/>
            </p:cNvSpPr>
            <p:nvPr/>
          </p:nvSpPr>
          <p:spPr bwMode="auto">
            <a:xfrm flipV="1">
              <a:off x="3477777" y="4495959"/>
              <a:ext cx="0" cy="83463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59403" name="Line 11"/>
            <p:cNvSpPr>
              <a:spLocks noChangeShapeType="1"/>
            </p:cNvSpPr>
            <p:nvPr/>
          </p:nvSpPr>
          <p:spPr bwMode="auto">
            <a:xfrm flipV="1">
              <a:off x="3896337" y="4635064"/>
              <a:ext cx="0" cy="69552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59404" name="Line 12"/>
            <p:cNvSpPr>
              <a:spLocks noChangeShapeType="1"/>
            </p:cNvSpPr>
            <p:nvPr/>
          </p:nvSpPr>
          <p:spPr bwMode="auto">
            <a:xfrm flipV="1">
              <a:off x="4314896" y="4756782"/>
              <a:ext cx="0" cy="55642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59405" name="Line 13"/>
            <p:cNvSpPr>
              <a:spLocks noChangeShapeType="1"/>
            </p:cNvSpPr>
            <p:nvPr/>
          </p:nvSpPr>
          <p:spPr bwMode="auto">
            <a:xfrm flipV="1">
              <a:off x="4733455" y="4878498"/>
              <a:ext cx="0" cy="41731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59409" name="Text Box 17"/>
            <p:cNvSpPr txBox="1">
              <a:spLocks noChangeArrowheads="1"/>
            </p:cNvSpPr>
            <p:nvPr/>
          </p:nvSpPr>
          <p:spPr bwMode="auto">
            <a:xfrm>
              <a:off x="2849938" y="5332524"/>
              <a:ext cx="418559" cy="2762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0</a:t>
              </a: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59410" name="Text Box 18"/>
            <p:cNvSpPr txBox="1">
              <a:spLocks noChangeArrowheads="1"/>
            </p:cNvSpPr>
            <p:nvPr/>
          </p:nvSpPr>
          <p:spPr bwMode="auto">
            <a:xfrm>
              <a:off x="3268498" y="5320931"/>
              <a:ext cx="418559" cy="2762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10</a:t>
              </a: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59411" name="Text Box 19"/>
            <p:cNvSpPr txBox="1">
              <a:spLocks noChangeArrowheads="1"/>
            </p:cNvSpPr>
            <p:nvPr/>
          </p:nvSpPr>
          <p:spPr bwMode="auto">
            <a:xfrm>
              <a:off x="3687057" y="5332524"/>
              <a:ext cx="418559" cy="2762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20</a:t>
              </a: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59412" name="Text Box 20"/>
            <p:cNvSpPr txBox="1">
              <a:spLocks noChangeArrowheads="1"/>
            </p:cNvSpPr>
            <p:nvPr/>
          </p:nvSpPr>
          <p:spPr bwMode="auto">
            <a:xfrm>
              <a:off x="4117243" y="5332524"/>
              <a:ext cx="418559" cy="2762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30</a:t>
              </a: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59413" name="Text Box 21"/>
            <p:cNvSpPr txBox="1">
              <a:spLocks noChangeArrowheads="1"/>
            </p:cNvSpPr>
            <p:nvPr/>
          </p:nvSpPr>
          <p:spPr bwMode="auto">
            <a:xfrm>
              <a:off x="4535802" y="5367300"/>
              <a:ext cx="418559" cy="2762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40</a:t>
              </a: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59414" name="Text Box 22"/>
            <p:cNvSpPr txBox="1">
              <a:spLocks noChangeArrowheads="1"/>
            </p:cNvSpPr>
            <p:nvPr/>
          </p:nvSpPr>
          <p:spPr bwMode="auto">
            <a:xfrm>
              <a:off x="2849938" y="3714752"/>
              <a:ext cx="418559" cy="2762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A</a:t>
              </a:r>
              <a:r>
                <a:rPr kumimoji="0" lang="en-US" sz="1600" b="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x</a:t>
              </a: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(f)</a:t>
              </a:r>
              <a:endPara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59415" name="Line 23"/>
            <p:cNvSpPr>
              <a:spLocks noChangeShapeType="1"/>
            </p:cNvSpPr>
            <p:nvPr/>
          </p:nvSpPr>
          <p:spPr bwMode="auto">
            <a:xfrm flipV="1">
              <a:off x="3059218" y="4376173"/>
              <a:ext cx="0" cy="97373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59416" name="Text Box 24"/>
            <p:cNvSpPr txBox="1">
              <a:spLocks noChangeArrowheads="1"/>
            </p:cNvSpPr>
            <p:nvPr/>
          </p:nvSpPr>
          <p:spPr bwMode="auto">
            <a:xfrm>
              <a:off x="2733672" y="4277641"/>
              <a:ext cx="279040" cy="2762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4</a:t>
              </a: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  <p:sp>
        <p:nvSpPr>
          <p:cNvPr id="59417" name="Line 25"/>
          <p:cNvSpPr>
            <a:spLocks noChangeShapeType="1"/>
          </p:cNvSpPr>
          <p:nvPr/>
        </p:nvSpPr>
        <p:spPr bwMode="auto">
          <a:xfrm flipH="1">
            <a:off x="4454416" y="4115351"/>
            <a:ext cx="837119" cy="556422"/>
          </a:xfrm>
          <a:prstGeom prst="line">
            <a:avLst/>
          </a:prstGeom>
          <a:noFill/>
          <a:ln w="9525">
            <a:solidFill>
              <a:srgbClr val="00B050"/>
            </a:solidFill>
            <a:round/>
            <a:headEnd/>
            <a:tailEnd type="triangle" w="med" len="med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2800"/>
          </a:p>
        </p:txBody>
      </p:sp>
      <p:sp>
        <p:nvSpPr>
          <p:cNvPr id="59418" name="Text Box 26"/>
          <p:cNvSpPr txBox="1">
            <a:spLocks noChangeArrowheads="1"/>
          </p:cNvSpPr>
          <p:nvPr/>
        </p:nvSpPr>
        <p:spPr bwMode="auto">
          <a:xfrm>
            <a:off x="5291534" y="3871917"/>
            <a:ext cx="697599" cy="2762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H(2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sym typeface="Symbol" pitchFamily="18" charset="2"/>
              </a:rPr>
              <a:t>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f)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9419" name="Text Box 27"/>
          <p:cNvSpPr txBox="1">
            <a:spLocks noChangeArrowheads="1"/>
          </p:cNvSpPr>
          <p:nvPr/>
        </p:nvSpPr>
        <p:spPr bwMode="auto">
          <a:xfrm>
            <a:off x="5105508" y="5176029"/>
            <a:ext cx="895252" cy="2762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f, kHz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59423" name="Object 31"/>
          <p:cNvGraphicFramePr>
            <a:graphicFrameLocks/>
          </p:cNvGraphicFramePr>
          <p:nvPr/>
        </p:nvGraphicFramePr>
        <p:xfrm>
          <a:off x="936610" y="3286124"/>
          <a:ext cx="1492250" cy="936625"/>
        </p:xfrm>
        <a:graphic>
          <a:graphicData uri="http://schemas.openxmlformats.org/presentationml/2006/ole">
            <p:oleObj spid="_x0000_s59423" name="Equation" r:id="rId3" imgW="825480" imgH="431640" progId="Equation.3">
              <p:embed/>
            </p:oleObj>
          </a:graphicData>
        </a:graphic>
      </p:graphicFrame>
      <p:sp>
        <p:nvSpPr>
          <p:cNvPr id="34" name="Rectangle 33"/>
          <p:cNvSpPr/>
          <p:nvPr/>
        </p:nvSpPr>
        <p:spPr>
          <a:xfrm>
            <a:off x="1071538" y="2857496"/>
            <a:ext cx="28344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 smtClean="0"/>
              <a:t>f</a:t>
            </a:r>
            <a:r>
              <a:rPr lang="pt-BR" baseline="-25000" dirty="0" smtClean="0"/>
              <a:t>0</a:t>
            </a:r>
            <a:r>
              <a:rPr lang="pt-BR" dirty="0" smtClean="0"/>
              <a:t> = 10 kHz, </a:t>
            </a:r>
            <a:r>
              <a:rPr lang="en-US" dirty="0" smtClean="0">
                <a:sym typeface="Symbol"/>
              </a:rPr>
              <a:t></a:t>
            </a:r>
            <a:r>
              <a:rPr lang="pt-BR" baseline="-25000" dirty="0" smtClean="0"/>
              <a:t>n</a:t>
            </a:r>
            <a:r>
              <a:rPr lang="pt-BR" dirty="0" smtClean="0"/>
              <a:t> = -0,2n rad</a:t>
            </a:r>
            <a:endParaRPr lang="en-US" dirty="0"/>
          </a:p>
        </p:txBody>
      </p:sp>
      <p:graphicFrame>
        <p:nvGraphicFramePr>
          <p:cNvPr id="59427" name="Object 35"/>
          <p:cNvGraphicFramePr>
            <a:graphicFrameLocks/>
          </p:cNvGraphicFramePr>
          <p:nvPr/>
        </p:nvGraphicFramePr>
        <p:xfrm>
          <a:off x="785786" y="1714488"/>
          <a:ext cx="2962275" cy="936625"/>
        </p:xfrm>
        <a:graphic>
          <a:graphicData uri="http://schemas.openxmlformats.org/presentationml/2006/ole">
            <p:oleObj spid="_x0000_s59427" name="Equation" r:id="rId4" imgW="1638000" imgH="431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94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59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59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59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59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500"/>
                            </p:stCondLst>
                            <p:childTnLst>
                              <p:par>
                                <p:cTn id="3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417" grpId="0" animBg="1"/>
      <p:bldP spid="59418" grpId="0"/>
      <p:bldP spid="59419" grpId="0"/>
      <p:bldP spid="3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: </a:t>
            </a:r>
            <a:r>
              <a:rPr lang="en-US" dirty="0" err="1" smtClean="0"/>
              <a:t>carilah</a:t>
            </a:r>
            <a:r>
              <a:rPr lang="en-US" dirty="0" smtClean="0"/>
              <a:t> output </a:t>
            </a:r>
            <a:r>
              <a:rPr lang="en-US" dirty="0" err="1" smtClean="0"/>
              <a:t>dari</a:t>
            </a:r>
            <a:r>
              <a:rPr lang="en-US" dirty="0" smtClean="0"/>
              <a:t> filter BPF</a:t>
            </a:r>
            <a:endParaRPr lang="en-US" dirty="0"/>
          </a:p>
        </p:txBody>
      </p:sp>
      <p:sp>
        <p:nvSpPr>
          <p:cNvPr id="59395" name="Rectangle 3"/>
          <p:cNvSpPr>
            <a:spLocks noChangeArrowheads="1"/>
          </p:cNvSpPr>
          <p:nvPr/>
        </p:nvSpPr>
        <p:spPr bwMode="auto">
          <a:xfrm>
            <a:off x="4342251" y="2074214"/>
            <a:ext cx="1497277" cy="867402"/>
          </a:xfrm>
          <a:prstGeom prst="rect">
            <a:avLst/>
          </a:prstGeom>
          <a:noFill/>
          <a:ln w="9525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BPF</a:t>
            </a:r>
            <a:b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</a:b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25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sym typeface="Symbol" pitchFamily="18" charset="2"/>
              </a:rPr>
              <a:t>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 f &lt;35 kHz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9396" name="Line 4"/>
          <p:cNvSpPr>
            <a:spLocks noChangeShapeType="1"/>
          </p:cNvSpPr>
          <p:nvPr/>
        </p:nvSpPr>
        <p:spPr bwMode="auto">
          <a:xfrm>
            <a:off x="3908503" y="2500306"/>
            <a:ext cx="449183" cy="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4000"/>
          </a:p>
        </p:txBody>
      </p:sp>
      <p:sp>
        <p:nvSpPr>
          <p:cNvPr id="59397" name="Line 5"/>
          <p:cNvSpPr>
            <a:spLocks noChangeShapeType="1"/>
          </p:cNvSpPr>
          <p:nvPr/>
        </p:nvSpPr>
        <p:spPr bwMode="auto">
          <a:xfrm>
            <a:off x="5815042" y="2500306"/>
            <a:ext cx="299455" cy="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4000"/>
          </a:p>
        </p:txBody>
      </p:sp>
      <p:sp>
        <p:nvSpPr>
          <p:cNvPr id="59398" name="Text Box 6"/>
          <p:cNvSpPr txBox="1">
            <a:spLocks noChangeArrowheads="1"/>
          </p:cNvSpPr>
          <p:nvPr/>
        </p:nvSpPr>
        <p:spPr bwMode="auto">
          <a:xfrm>
            <a:off x="3743340" y="1857364"/>
            <a:ext cx="361842" cy="4337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x(t)</a:t>
            </a: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9399" name="Text Box 7"/>
          <p:cNvSpPr txBox="1">
            <a:spLocks noChangeArrowheads="1"/>
          </p:cNvSpPr>
          <p:nvPr/>
        </p:nvSpPr>
        <p:spPr bwMode="auto">
          <a:xfrm>
            <a:off x="6138984" y="1857364"/>
            <a:ext cx="361842" cy="4337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y(t)</a:t>
            </a: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9400" name="Line 8"/>
          <p:cNvSpPr>
            <a:spLocks noChangeShapeType="1"/>
          </p:cNvSpPr>
          <p:nvPr/>
        </p:nvSpPr>
        <p:spPr bwMode="auto">
          <a:xfrm>
            <a:off x="3059218" y="4115351"/>
            <a:ext cx="0" cy="1251948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 type="triangle" w="med" len="med"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2800"/>
          </a:p>
        </p:txBody>
      </p:sp>
      <p:sp>
        <p:nvSpPr>
          <p:cNvPr id="59401" name="Line 9"/>
          <p:cNvSpPr>
            <a:spLocks noChangeShapeType="1"/>
          </p:cNvSpPr>
          <p:nvPr/>
        </p:nvSpPr>
        <p:spPr bwMode="auto">
          <a:xfrm>
            <a:off x="3059218" y="5357826"/>
            <a:ext cx="1953277" cy="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2800"/>
          </a:p>
        </p:txBody>
      </p:sp>
      <p:sp>
        <p:nvSpPr>
          <p:cNvPr id="59404" name="Line 12"/>
          <p:cNvSpPr>
            <a:spLocks noChangeShapeType="1"/>
          </p:cNvSpPr>
          <p:nvPr/>
        </p:nvSpPr>
        <p:spPr bwMode="auto">
          <a:xfrm flipV="1">
            <a:off x="4314896" y="4756782"/>
            <a:ext cx="0" cy="55642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2800"/>
          </a:p>
        </p:txBody>
      </p:sp>
      <p:sp>
        <p:nvSpPr>
          <p:cNvPr id="59409" name="Text Box 17"/>
          <p:cNvSpPr txBox="1">
            <a:spLocks noChangeArrowheads="1"/>
          </p:cNvSpPr>
          <p:nvPr/>
        </p:nvSpPr>
        <p:spPr bwMode="auto">
          <a:xfrm>
            <a:off x="2849938" y="5332524"/>
            <a:ext cx="418559" cy="2762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0</a:t>
            </a: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9410" name="Text Box 18"/>
          <p:cNvSpPr txBox="1">
            <a:spLocks noChangeArrowheads="1"/>
          </p:cNvSpPr>
          <p:nvPr/>
        </p:nvSpPr>
        <p:spPr bwMode="auto">
          <a:xfrm>
            <a:off x="3268498" y="5320931"/>
            <a:ext cx="418559" cy="2762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10</a:t>
            </a: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9411" name="Text Box 19"/>
          <p:cNvSpPr txBox="1">
            <a:spLocks noChangeArrowheads="1"/>
          </p:cNvSpPr>
          <p:nvPr/>
        </p:nvSpPr>
        <p:spPr bwMode="auto">
          <a:xfrm>
            <a:off x="3687057" y="5332524"/>
            <a:ext cx="418559" cy="2762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20</a:t>
            </a: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9412" name="Text Box 20"/>
          <p:cNvSpPr txBox="1">
            <a:spLocks noChangeArrowheads="1"/>
          </p:cNvSpPr>
          <p:nvPr/>
        </p:nvSpPr>
        <p:spPr bwMode="auto">
          <a:xfrm>
            <a:off x="4117243" y="5332524"/>
            <a:ext cx="418559" cy="2762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30</a:t>
            </a: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9413" name="Text Box 21"/>
          <p:cNvSpPr txBox="1">
            <a:spLocks noChangeArrowheads="1"/>
          </p:cNvSpPr>
          <p:nvPr/>
        </p:nvSpPr>
        <p:spPr bwMode="auto">
          <a:xfrm>
            <a:off x="4535802" y="5367300"/>
            <a:ext cx="418559" cy="2762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40</a:t>
            </a: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9414" name="Text Box 22"/>
          <p:cNvSpPr txBox="1">
            <a:spLocks noChangeArrowheads="1"/>
          </p:cNvSpPr>
          <p:nvPr/>
        </p:nvSpPr>
        <p:spPr bwMode="auto">
          <a:xfrm>
            <a:off x="2849938" y="3714752"/>
            <a:ext cx="418559" cy="2762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A</a:t>
            </a:r>
            <a:r>
              <a:rPr kumimoji="0" lang="en-US" sz="1600" b="0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y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(f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)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pSp>
        <p:nvGrpSpPr>
          <p:cNvPr id="38" name="Group 37"/>
          <p:cNvGrpSpPr/>
          <p:nvPr/>
        </p:nvGrpSpPr>
        <p:grpSpPr>
          <a:xfrm>
            <a:off x="3059218" y="4376173"/>
            <a:ext cx="1674237" cy="973738"/>
            <a:chOff x="3059218" y="4376173"/>
            <a:chExt cx="1674237" cy="973738"/>
          </a:xfrm>
        </p:grpSpPr>
        <p:grpSp>
          <p:nvGrpSpPr>
            <p:cNvPr id="37" name="Group 36"/>
            <p:cNvGrpSpPr/>
            <p:nvPr/>
          </p:nvGrpSpPr>
          <p:grpSpPr>
            <a:xfrm>
              <a:off x="3477777" y="4495959"/>
              <a:ext cx="1255678" cy="834632"/>
              <a:chOff x="3477777" y="4495959"/>
              <a:chExt cx="1255678" cy="834632"/>
            </a:xfrm>
          </p:grpSpPr>
          <p:sp>
            <p:nvSpPr>
              <p:cNvPr id="59402" name="Line 10"/>
              <p:cNvSpPr>
                <a:spLocks noChangeShapeType="1"/>
              </p:cNvSpPr>
              <p:nvPr/>
            </p:nvSpPr>
            <p:spPr bwMode="auto">
              <a:xfrm flipV="1">
                <a:off x="3477777" y="4495959"/>
                <a:ext cx="0" cy="83463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800"/>
              </a:p>
            </p:txBody>
          </p:sp>
          <p:sp>
            <p:nvSpPr>
              <p:cNvPr id="59403" name="Line 11"/>
              <p:cNvSpPr>
                <a:spLocks noChangeShapeType="1"/>
              </p:cNvSpPr>
              <p:nvPr/>
            </p:nvSpPr>
            <p:spPr bwMode="auto">
              <a:xfrm flipV="1">
                <a:off x="3896337" y="4635064"/>
                <a:ext cx="0" cy="695527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800"/>
              </a:p>
            </p:txBody>
          </p:sp>
          <p:sp>
            <p:nvSpPr>
              <p:cNvPr id="59405" name="Line 13"/>
              <p:cNvSpPr>
                <a:spLocks noChangeShapeType="1"/>
              </p:cNvSpPr>
              <p:nvPr/>
            </p:nvSpPr>
            <p:spPr bwMode="auto">
              <a:xfrm flipV="1">
                <a:off x="4733455" y="4878498"/>
                <a:ext cx="0" cy="41731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800"/>
              </a:p>
            </p:txBody>
          </p:sp>
        </p:grpSp>
        <p:sp>
          <p:nvSpPr>
            <p:cNvPr id="59415" name="Line 23"/>
            <p:cNvSpPr>
              <a:spLocks noChangeShapeType="1"/>
            </p:cNvSpPr>
            <p:nvPr/>
          </p:nvSpPr>
          <p:spPr bwMode="auto">
            <a:xfrm flipV="1">
              <a:off x="3059218" y="4376173"/>
              <a:ext cx="0" cy="97373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</p:grpSp>
      <p:sp>
        <p:nvSpPr>
          <p:cNvPr id="59416" name="Text Box 24"/>
          <p:cNvSpPr txBox="1">
            <a:spLocks noChangeArrowheads="1"/>
          </p:cNvSpPr>
          <p:nvPr/>
        </p:nvSpPr>
        <p:spPr bwMode="auto">
          <a:xfrm>
            <a:off x="2733672" y="4277641"/>
            <a:ext cx="279040" cy="2762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4</a:t>
            </a: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9419" name="Text Box 27"/>
          <p:cNvSpPr txBox="1">
            <a:spLocks noChangeArrowheads="1"/>
          </p:cNvSpPr>
          <p:nvPr/>
        </p:nvSpPr>
        <p:spPr bwMode="auto">
          <a:xfrm>
            <a:off x="5105508" y="5176029"/>
            <a:ext cx="895252" cy="2762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f, kHz</a:t>
            </a: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1071538" y="2857496"/>
            <a:ext cx="28344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 smtClean="0"/>
              <a:t>f</a:t>
            </a:r>
            <a:r>
              <a:rPr lang="pt-BR" baseline="-25000" dirty="0" smtClean="0"/>
              <a:t>0</a:t>
            </a:r>
            <a:r>
              <a:rPr lang="pt-BR" dirty="0" smtClean="0"/>
              <a:t> = 10 kHz, </a:t>
            </a:r>
            <a:r>
              <a:rPr lang="en-US" dirty="0" smtClean="0">
                <a:sym typeface="Symbol"/>
              </a:rPr>
              <a:t></a:t>
            </a:r>
            <a:r>
              <a:rPr lang="pt-BR" baseline="-25000" dirty="0" smtClean="0"/>
              <a:t>n</a:t>
            </a:r>
            <a:r>
              <a:rPr lang="pt-BR" dirty="0" smtClean="0"/>
              <a:t> = -0,2n rad</a:t>
            </a:r>
            <a:endParaRPr lang="en-US" dirty="0"/>
          </a:p>
        </p:txBody>
      </p:sp>
      <p:graphicFrame>
        <p:nvGraphicFramePr>
          <p:cNvPr id="62468" name="Object 4"/>
          <p:cNvGraphicFramePr>
            <a:graphicFrameLocks/>
          </p:cNvGraphicFramePr>
          <p:nvPr/>
        </p:nvGraphicFramePr>
        <p:xfrm>
          <a:off x="936625" y="3286125"/>
          <a:ext cx="1492250" cy="936625"/>
        </p:xfrm>
        <a:graphic>
          <a:graphicData uri="http://schemas.openxmlformats.org/presentationml/2006/ole">
            <p:oleObj spid="_x0000_s62468" name="Equation" r:id="rId3" imgW="825480" imgH="431640" progId="Equation.3">
              <p:embed/>
            </p:oleObj>
          </a:graphicData>
        </a:graphic>
      </p:graphicFrame>
      <p:graphicFrame>
        <p:nvGraphicFramePr>
          <p:cNvPr id="62469" name="Object 5"/>
          <p:cNvGraphicFramePr>
            <a:graphicFrameLocks/>
          </p:cNvGraphicFramePr>
          <p:nvPr/>
        </p:nvGraphicFramePr>
        <p:xfrm>
          <a:off x="785813" y="1714500"/>
          <a:ext cx="2962275" cy="936625"/>
        </p:xfrm>
        <a:graphic>
          <a:graphicData uri="http://schemas.openxmlformats.org/presentationml/2006/ole">
            <p:oleObj spid="_x0000_s62469" name="Equation" r:id="rId4" imgW="1638000" imgH="431640" progId="Equation.3">
              <p:embed/>
            </p:oleObj>
          </a:graphicData>
        </a:graphic>
      </p:graphicFrame>
      <p:graphicFrame>
        <p:nvGraphicFramePr>
          <p:cNvPr id="62470" name="Object 6"/>
          <p:cNvGraphicFramePr>
            <a:graphicFrameLocks/>
          </p:cNvGraphicFramePr>
          <p:nvPr/>
        </p:nvGraphicFramePr>
        <p:xfrm>
          <a:off x="3643306" y="3286124"/>
          <a:ext cx="5005387" cy="993776"/>
        </p:xfrm>
        <a:graphic>
          <a:graphicData uri="http://schemas.openxmlformats.org/presentationml/2006/ole">
            <p:oleObj spid="_x0000_s62470" name="Equation" r:id="rId5" imgW="2768400" imgH="419040" progId="Equation.3">
              <p:embed/>
            </p:oleObj>
          </a:graphicData>
        </a:graphic>
      </p:graphicFrame>
      <p:cxnSp>
        <p:nvCxnSpPr>
          <p:cNvPr id="36" name="Straight Arrow Connector 35"/>
          <p:cNvCxnSpPr/>
          <p:nvPr/>
        </p:nvCxnSpPr>
        <p:spPr bwMode="auto">
          <a:xfrm flipV="1">
            <a:off x="4714876" y="4357694"/>
            <a:ext cx="428628" cy="285752"/>
          </a:xfrm>
          <a:prstGeom prst="straightConnector1">
            <a:avLst/>
          </a:prstGeom>
          <a:solidFill>
            <a:srgbClr val="767900"/>
          </a:solidFill>
          <a:ln w="12700" cap="flat" cmpd="sng" algn="ctr">
            <a:solidFill>
              <a:schemeClr val="tx2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59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500"/>
                            </p:stCondLst>
                            <p:childTnLst>
                              <p:par>
                                <p:cTn id="18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62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41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 smtClean="0"/>
              <a:t>Two Sided Spectrum</a:t>
            </a:r>
            <a:endParaRPr lang="en-GB" sz="3200" dirty="0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2771800" y="3752388"/>
            <a:ext cx="216024" cy="36004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3707904" y="3608372"/>
            <a:ext cx="1368152" cy="648072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5004048" y="4040420"/>
            <a:ext cx="15841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 smtClean="0"/>
              <a:t>Kompleks</a:t>
            </a:r>
            <a:r>
              <a:rPr lang="en-GB" dirty="0" smtClean="0"/>
              <a:t> </a:t>
            </a:r>
            <a:r>
              <a:rPr lang="en-GB" dirty="0" err="1" smtClean="0"/>
              <a:t>Konjugat</a:t>
            </a:r>
            <a:endParaRPr lang="en-GB" dirty="0"/>
          </a:p>
        </p:txBody>
      </p:sp>
      <p:sp>
        <p:nvSpPr>
          <p:cNvPr id="18" name="TextBox 17"/>
          <p:cNvSpPr txBox="1"/>
          <p:nvPr/>
        </p:nvSpPr>
        <p:spPr>
          <a:xfrm>
            <a:off x="1187624" y="6200660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ym typeface="Symbol"/>
              </a:rPr>
              <a:t></a:t>
            </a:r>
            <a:r>
              <a:rPr lang="en-GB" baseline="-25000" dirty="0" smtClean="0">
                <a:sym typeface="Symbol"/>
              </a:rPr>
              <a:t>0</a:t>
            </a:r>
            <a:endParaRPr lang="en-GB" baseline="-25000" dirty="0"/>
          </a:p>
        </p:txBody>
      </p:sp>
      <p:sp>
        <p:nvSpPr>
          <p:cNvPr id="19" name="TextBox 18"/>
          <p:cNvSpPr txBox="1"/>
          <p:nvPr/>
        </p:nvSpPr>
        <p:spPr>
          <a:xfrm>
            <a:off x="1187624" y="5048532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A</a:t>
            </a:r>
            <a:endParaRPr lang="en-GB" dirty="0"/>
          </a:p>
        </p:txBody>
      </p:sp>
      <p:grpSp>
        <p:nvGrpSpPr>
          <p:cNvPr id="2" name="Group 41"/>
          <p:cNvGrpSpPr/>
          <p:nvPr/>
        </p:nvGrpSpPr>
        <p:grpSpPr>
          <a:xfrm>
            <a:off x="467544" y="4544476"/>
            <a:ext cx="3168352" cy="1881500"/>
            <a:chOff x="467544" y="4221088"/>
            <a:chExt cx="3168352" cy="1881500"/>
          </a:xfrm>
        </p:grpSpPr>
        <p:grpSp>
          <p:nvGrpSpPr>
            <p:cNvPr id="4" name="Group 40"/>
            <p:cNvGrpSpPr/>
            <p:nvPr/>
          </p:nvGrpSpPr>
          <p:grpSpPr>
            <a:xfrm>
              <a:off x="971600" y="4653136"/>
              <a:ext cx="1728192" cy="1152128"/>
              <a:chOff x="971600" y="4653136"/>
              <a:chExt cx="1728192" cy="1152128"/>
            </a:xfrm>
          </p:grpSpPr>
          <p:cxnSp>
            <p:nvCxnSpPr>
              <p:cNvPr id="15" name="Straight Connector 14"/>
              <p:cNvCxnSpPr/>
              <p:nvPr/>
            </p:nvCxnSpPr>
            <p:spPr>
              <a:xfrm flipV="1">
                <a:off x="971600" y="4653136"/>
                <a:ext cx="0" cy="115212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/>
              <p:cNvCxnSpPr/>
              <p:nvPr/>
            </p:nvCxnSpPr>
            <p:spPr>
              <a:xfrm>
                <a:off x="971600" y="5805264"/>
                <a:ext cx="1728192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0" name="TextBox 19"/>
            <p:cNvSpPr txBox="1"/>
            <p:nvPr/>
          </p:nvSpPr>
          <p:spPr>
            <a:xfrm>
              <a:off x="467544" y="4221088"/>
              <a:ext cx="172819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err="1" smtClean="0"/>
                <a:t>Amplitudo</a:t>
              </a:r>
              <a:endParaRPr lang="en-GB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2627784" y="5733256"/>
              <a:ext cx="100811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>
                  <a:sym typeface="Symbol"/>
                </a:rPr>
                <a:t>=2f</a:t>
              </a:r>
              <a:endParaRPr lang="en-GB" baseline="-25000" dirty="0"/>
            </a:p>
          </p:txBody>
        </p:sp>
      </p:grpSp>
      <p:cxnSp>
        <p:nvCxnSpPr>
          <p:cNvPr id="25" name="Straight Arrow Connector 24"/>
          <p:cNvCxnSpPr/>
          <p:nvPr/>
        </p:nvCxnSpPr>
        <p:spPr>
          <a:xfrm flipV="1">
            <a:off x="1331640" y="5336564"/>
            <a:ext cx="0" cy="792088"/>
          </a:xfrm>
          <a:prstGeom prst="straightConnector1">
            <a:avLst/>
          </a:prstGeom>
          <a:ln w="28575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755576" y="6200660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ym typeface="Symbol"/>
              </a:rPr>
              <a:t>0</a:t>
            </a:r>
            <a:endParaRPr lang="en-GB" baseline="-25000" dirty="0"/>
          </a:p>
        </p:txBody>
      </p:sp>
      <p:cxnSp>
        <p:nvCxnSpPr>
          <p:cNvPr id="28" name="Straight Arrow Connector 27"/>
          <p:cNvCxnSpPr/>
          <p:nvPr/>
        </p:nvCxnSpPr>
        <p:spPr>
          <a:xfrm>
            <a:off x="899592" y="3176324"/>
            <a:ext cx="0" cy="1152128"/>
          </a:xfrm>
          <a:prstGeom prst="straightConnector1">
            <a:avLst/>
          </a:prstGeom>
          <a:ln w="19050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5148064" y="5336564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X</a:t>
            </a:r>
            <a:r>
              <a:rPr lang="en-GB" baseline="30000" dirty="0" smtClean="0"/>
              <a:t>*</a:t>
            </a:r>
            <a:endParaRPr lang="en-GB" baseline="30000" dirty="0"/>
          </a:p>
        </p:txBody>
      </p:sp>
      <p:cxnSp>
        <p:nvCxnSpPr>
          <p:cNvPr id="33" name="Straight Arrow Connector 32"/>
          <p:cNvCxnSpPr/>
          <p:nvPr/>
        </p:nvCxnSpPr>
        <p:spPr>
          <a:xfrm flipV="1">
            <a:off x="6084168" y="5624596"/>
            <a:ext cx="0" cy="792088"/>
          </a:xfrm>
          <a:prstGeom prst="straightConnector1">
            <a:avLst/>
          </a:prstGeom>
          <a:ln w="28575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flipV="1">
            <a:off x="5364088" y="5624596"/>
            <a:ext cx="0" cy="792088"/>
          </a:xfrm>
          <a:prstGeom prst="straightConnector1">
            <a:avLst/>
          </a:prstGeom>
          <a:ln w="28575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Group 43"/>
          <p:cNvGrpSpPr/>
          <p:nvPr/>
        </p:nvGrpSpPr>
        <p:grpSpPr>
          <a:xfrm>
            <a:off x="5076056" y="6488692"/>
            <a:ext cx="1066472" cy="369332"/>
            <a:chOff x="5076056" y="6165304"/>
            <a:chExt cx="1066472" cy="369332"/>
          </a:xfrm>
        </p:grpSpPr>
        <p:sp>
          <p:nvSpPr>
            <p:cNvPr id="34" name="TextBox 33"/>
            <p:cNvSpPr txBox="1"/>
            <p:nvPr/>
          </p:nvSpPr>
          <p:spPr>
            <a:xfrm>
              <a:off x="5566464" y="6165304"/>
              <a:ext cx="5760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>
                  <a:sym typeface="Symbol"/>
                </a:rPr>
                <a:t>0</a:t>
              </a:r>
              <a:endParaRPr lang="en-GB" baseline="-25000" dirty="0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5076056" y="6165304"/>
              <a:ext cx="5760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>
                  <a:sym typeface="Symbol"/>
                </a:rPr>
                <a:t>-</a:t>
              </a:r>
              <a:r>
                <a:rPr lang="en-GB" baseline="-25000" dirty="0" smtClean="0">
                  <a:sym typeface="Symbol"/>
                </a:rPr>
                <a:t>0</a:t>
              </a:r>
              <a:endParaRPr lang="en-GB" baseline="-25000" dirty="0"/>
            </a:p>
          </p:txBody>
        </p:sp>
      </p:grpSp>
      <p:sp>
        <p:nvSpPr>
          <p:cNvPr id="38" name="TextBox 37"/>
          <p:cNvSpPr txBox="1"/>
          <p:nvPr/>
        </p:nvSpPr>
        <p:spPr>
          <a:xfrm>
            <a:off x="6012160" y="5336564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X</a:t>
            </a:r>
            <a:endParaRPr lang="en-GB" dirty="0"/>
          </a:p>
        </p:txBody>
      </p:sp>
      <p:grpSp>
        <p:nvGrpSpPr>
          <p:cNvPr id="7" name="Group 34"/>
          <p:cNvGrpSpPr/>
          <p:nvPr/>
        </p:nvGrpSpPr>
        <p:grpSpPr>
          <a:xfrm>
            <a:off x="4716016" y="5264556"/>
            <a:ext cx="3816424" cy="1593468"/>
            <a:chOff x="4716016" y="4941168"/>
            <a:chExt cx="3816424" cy="1593468"/>
          </a:xfrm>
        </p:grpSpPr>
        <p:sp>
          <p:nvSpPr>
            <p:cNvPr id="31" name="TextBox 30"/>
            <p:cNvSpPr txBox="1"/>
            <p:nvPr/>
          </p:nvSpPr>
          <p:spPr>
            <a:xfrm>
              <a:off x="5940152" y="6165304"/>
              <a:ext cx="5760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>
                  <a:sym typeface="Symbol"/>
                </a:rPr>
                <a:t></a:t>
              </a:r>
              <a:r>
                <a:rPr lang="en-GB" baseline="-25000" dirty="0" smtClean="0">
                  <a:sym typeface="Symbol"/>
                </a:rPr>
                <a:t>0</a:t>
              </a:r>
              <a:endParaRPr lang="en-GB" baseline="-25000" dirty="0"/>
            </a:p>
          </p:txBody>
        </p:sp>
        <p:grpSp>
          <p:nvGrpSpPr>
            <p:cNvPr id="9" name="Group 42"/>
            <p:cNvGrpSpPr/>
            <p:nvPr/>
          </p:nvGrpSpPr>
          <p:grpSpPr>
            <a:xfrm>
              <a:off x="4716016" y="4941168"/>
              <a:ext cx="3816424" cy="1449452"/>
              <a:chOff x="4716016" y="4941168"/>
              <a:chExt cx="3816424" cy="1449452"/>
            </a:xfrm>
          </p:grpSpPr>
          <p:cxnSp>
            <p:nvCxnSpPr>
              <p:cNvPr id="29" name="Straight Connector 28"/>
              <p:cNvCxnSpPr/>
              <p:nvPr/>
            </p:nvCxnSpPr>
            <p:spPr>
              <a:xfrm flipV="1">
                <a:off x="5724128" y="4941168"/>
                <a:ext cx="0" cy="115212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>
              <a:xfrm>
                <a:off x="4716016" y="6093296"/>
                <a:ext cx="2736304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9" name="TextBox 38"/>
              <p:cNvSpPr txBox="1"/>
              <p:nvPr/>
            </p:nvSpPr>
            <p:spPr>
              <a:xfrm>
                <a:off x="7524328" y="6021288"/>
                <a:ext cx="100811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 smtClean="0">
                    <a:sym typeface="Symbol"/>
                  </a:rPr>
                  <a:t>=2f</a:t>
                </a:r>
                <a:endParaRPr lang="en-GB" baseline="-25000" dirty="0"/>
              </a:p>
            </p:txBody>
          </p:sp>
        </p:grpSp>
      </p:grpSp>
      <p:sp>
        <p:nvSpPr>
          <p:cNvPr id="40" name="Right Brace 39"/>
          <p:cNvSpPr/>
          <p:nvPr/>
        </p:nvSpPr>
        <p:spPr>
          <a:xfrm rot="2962591">
            <a:off x="4481081" y="4731449"/>
            <a:ext cx="648072" cy="1576290"/>
          </a:xfrm>
          <a:prstGeom prst="rightBrac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81926" name="Object 6"/>
          <p:cNvGraphicFramePr>
            <a:graphicFrameLocks/>
          </p:cNvGraphicFramePr>
          <p:nvPr/>
        </p:nvGraphicFramePr>
        <p:xfrm>
          <a:off x="855658" y="1357298"/>
          <a:ext cx="3144838" cy="854075"/>
        </p:xfrm>
        <a:graphic>
          <a:graphicData uri="http://schemas.openxmlformats.org/presentationml/2006/ole">
            <p:oleObj spid="_x0000_s81926" name="Equation" r:id="rId3" imgW="1739880" imgH="393480" progId="Equation.3">
              <p:embed/>
            </p:oleObj>
          </a:graphicData>
        </a:graphic>
      </p:graphicFrame>
      <p:graphicFrame>
        <p:nvGraphicFramePr>
          <p:cNvPr id="81927" name="Object 7"/>
          <p:cNvGraphicFramePr>
            <a:graphicFrameLocks/>
          </p:cNvGraphicFramePr>
          <p:nvPr/>
        </p:nvGraphicFramePr>
        <p:xfrm>
          <a:off x="857224" y="2143116"/>
          <a:ext cx="4086225" cy="854075"/>
        </p:xfrm>
        <a:graphic>
          <a:graphicData uri="http://schemas.openxmlformats.org/presentationml/2006/ole">
            <p:oleObj spid="_x0000_s81927" name="Equation" r:id="rId4" imgW="2260440" imgH="393480" progId="Equation.3">
              <p:embed/>
            </p:oleObj>
          </a:graphicData>
        </a:graphic>
      </p:graphicFrame>
      <p:graphicFrame>
        <p:nvGraphicFramePr>
          <p:cNvPr id="81928" name="Object 8"/>
          <p:cNvGraphicFramePr>
            <a:graphicFrameLocks/>
          </p:cNvGraphicFramePr>
          <p:nvPr/>
        </p:nvGraphicFramePr>
        <p:xfrm>
          <a:off x="2428860" y="3130551"/>
          <a:ext cx="1951038" cy="441325"/>
        </p:xfrm>
        <a:graphic>
          <a:graphicData uri="http://schemas.openxmlformats.org/presentationml/2006/ole">
            <p:oleObj spid="_x0000_s81928" name="Equation" r:id="rId5" imgW="1079280" imgH="203040" progId="Equation.3">
              <p:embed/>
            </p:oleObj>
          </a:graphicData>
        </a:graphic>
      </p:graphicFrame>
      <p:graphicFrame>
        <p:nvGraphicFramePr>
          <p:cNvPr id="81929" name="Object 9"/>
          <p:cNvGraphicFramePr>
            <a:graphicFrameLocks/>
          </p:cNvGraphicFramePr>
          <p:nvPr/>
        </p:nvGraphicFramePr>
        <p:xfrm>
          <a:off x="3000364" y="3786190"/>
          <a:ext cx="1169988" cy="855663"/>
        </p:xfrm>
        <a:graphic>
          <a:graphicData uri="http://schemas.openxmlformats.org/presentationml/2006/ole">
            <p:oleObj spid="_x0000_s81929" name="Equation" r:id="rId6" imgW="64764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19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19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819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819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500"/>
                            </p:stCondLst>
                            <p:childTnLst>
                              <p:par>
                                <p:cTn id="4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500"/>
                            </p:stCondLst>
                            <p:childTnLst>
                              <p:par>
                                <p:cTn id="5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00"/>
                            </p:stCondLst>
                            <p:childTnLst>
                              <p:par>
                                <p:cTn id="6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000"/>
                            </p:stCondLst>
                            <p:childTnLst>
                              <p:par>
                                <p:cTn id="7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8" grpId="0"/>
      <p:bldP spid="19" grpId="0"/>
      <p:bldP spid="26" grpId="0"/>
      <p:bldP spid="32" grpId="0"/>
      <p:bldP spid="38" grpId="0"/>
      <p:bldP spid="4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Translasi</a:t>
            </a:r>
            <a:r>
              <a:rPr lang="en-US" dirty="0" smtClean="0"/>
              <a:t> </a:t>
            </a:r>
            <a:r>
              <a:rPr lang="en-US" dirty="0" err="1" smtClean="0"/>
              <a:t>Spektrum</a:t>
            </a:r>
            <a:endParaRPr lang="en-US" dirty="0"/>
          </a:p>
        </p:txBody>
      </p:sp>
      <p:sp>
        <p:nvSpPr>
          <p:cNvPr id="63494" name="Line 6"/>
          <p:cNvSpPr>
            <a:spLocks noChangeShapeType="1"/>
          </p:cNvSpPr>
          <p:nvPr/>
        </p:nvSpPr>
        <p:spPr bwMode="auto">
          <a:xfrm>
            <a:off x="1785918" y="3739260"/>
            <a:ext cx="2122729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3200"/>
          </a:p>
        </p:txBody>
      </p:sp>
      <p:sp>
        <p:nvSpPr>
          <p:cNvPr id="63495" name="Line 7"/>
          <p:cNvSpPr>
            <a:spLocks noChangeShapeType="1"/>
          </p:cNvSpPr>
          <p:nvPr/>
        </p:nvSpPr>
        <p:spPr bwMode="auto">
          <a:xfrm flipV="1">
            <a:off x="2714612" y="2775629"/>
            <a:ext cx="0" cy="96363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3200"/>
          </a:p>
        </p:txBody>
      </p:sp>
      <p:sp>
        <p:nvSpPr>
          <p:cNvPr id="63496" name="Line 8"/>
          <p:cNvSpPr>
            <a:spLocks noChangeShapeType="1"/>
          </p:cNvSpPr>
          <p:nvPr/>
        </p:nvSpPr>
        <p:spPr bwMode="auto">
          <a:xfrm flipV="1">
            <a:off x="2449271" y="3188614"/>
            <a:ext cx="0" cy="550646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3200"/>
          </a:p>
        </p:txBody>
      </p:sp>
      <p:sp>
        <p:nvSpPr>
          <p:cNvPr id="63497" name="Line 9"/>
          <p:cNvSpPr>
            <a:spLocks noChangeShapeType="1"/>
          </p:cNvSpPr>
          <p:nvPr/>
        </p:nvSpPr>
        <p:spPr bwMode="auto">
          <a:xfrm flipV="1">
            <a:off x="2714612" y="3050952"/>
            <a:ext cx="0" cy="688308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3200"/>
          </a:p>
        </p:txBody>
      </p:sp>
      <p:sp>
        <p:nvSpPr>
          <p:cNvPr id="63498" name="Line 10"/>
          <p:cNvSpPr>
            <a:spLocks noChangeShapeType="1"/>
          </p:cNvSpPr>
          <p:nvPr/>
        </p:nvSpPr>
        <p:spPr bwMode="auto">
          <a:xfrm flipV="1">
            <a:off x="2979953" y="3188614"/>
            <a:ext cx="0" cy="550646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3200"/>
          </a:p>
        </p:txBody>
      </p:sp>
      <p:sp>
        <p:nvSpPr>
          <p:cNvPr id="63499" name="Text Box 11"/>
          <p:cNvSpPr txBox="1">
            <a:spLocks noChangeArrowheads="1"/>
          </p:cNvSpPr>
          <p:nvPr/>
        </p:nvSpPr>
        <p:spPr bwMode="auto">
          <a:xfrm>
            <a:off x="2504550" y="2500306"/>
            <a:ext cx="710128" cy="27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|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C</a:t>
            </a:r>
            <a:r>
              <a:rPr kumimoji="0" lang="en-US" b="0" i="0" u="none" strike="noStrike" cap="none" normalizeH="0" baseline="-25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x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(f)|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3500" name="Text Box 12"/>
          <p:cNvSpPr txBox="1">
            <a:spLocks noChangeArrowheads="1"/>
          </p:cNvSpPr>
          <p:nvPr/>
        </p:nvSpPr>
        <p:spPr bwMode="auto">
          <a:xfrm>
            <a:off x="2581941" y="3796619"/>
            <a:ext cx="265341" cy="27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0</a:t>
            </a: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3501" name="Text Box 13"/>
          <p:cNvSpPr txBox="1">
            <a:spLocks noChangeArrowheads="1"/>
          </p:cNvSpPr>
          <p:nvPr/>
        </p:nvSpPr>
        <p:spPr bwMode="auto">
          <a:xfrm>
            <a:off x="2869394" y="3785147"/>
            <a:ext cx="265341" cy="27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f</a:t>
            </a:r>
            <a:r>
              <a:rPr kumimoji="0" lang="en-US" b="0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0</a:t>
            </a: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3502" name="Text Box 14"/>
          <p:cNvSpPr txBox="1">
            <a:spLocks noChangeArrowheads="1"/>
          </p:cNvSpPr>
          <p:nvPr/>
        </p:nvSpPr>
        <p:spPr bwMode="auto">
          <a:xfrm>
            <a:off x="2294489" y="3796619"/>
            <a:ext cx="265341" cy="27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-f</a:t>
            </a:r>
            <a:r>
              <a:rPr kumimoji="0" lang="en-US" b="0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0</a:t>
            </a: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3505" name="Line 17"/>
          <p:cNvSpPr>
            <a:spLocks noChangeShapeType="1"/>
          </p:cNvSpPr>
          <p:nvPr/>
        </p:nvSpPr>
        <p:spPr bwMode="auto">
          <a:xfrm flipV="1">
            <a:off x="5898706" y="3188614"/>
            <a:ext cx="0" cy="550646"/>
          </a:xfrm>
          <a:prstGeom prst="line">
            <a:avLst/>
          </a:prstGeom>
          <a:noFill/>
          <a:ln w="19050">
            <a:solidFill>
              <a:srgbClr val="FFFF00"/>
            </a:solidFill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3200"/>
          </a:p>
        </p:txBody>
      </p:sp>
      <p:sp>
        <p:nvSpPr>
          <p:cNvPr id="63506" name="Line 18"/>
          <p:cNvSpPr>
            <a:spLocks noChangeShapeType="1"/>
          </p:cNvSpPr>
          <p:nvPr/>
        </p:nvSpPr>
        <p:spPr bwMode="auto">
          <a:xfrm flipV="1">
            <a:off x="6164047" y="3050952"/>
            <a:ext cx="0" cy="688308"/>
          </a:xfrm>
          <a:prstGeom prst="line">
            <a:avLst/>
          </a:prstGeom>
          <a:noFill/>
          <a:ln w="19050">
            <a:solidFill>
              <a:srgbClr val="FFFF00"/>
            </a:solidFill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3200"/>
          </a:p>
        </p:txBody>
      </p:sp>
      <p:sp>
        <p:nvSpPr>
          <p:cNvPr id="63507" name="Line 19"/>
          <p:cNvSpPr>
            <a:spLocks noChangeShapeType="1"/>
          </p:cNvSpPr>
          <p:nvPr/>
        </p:nvSpPr>
        <p:spPr bwMode="auto">
          <a:xfrm flipV="1">
            <a:off x="6429388" y="3188614"/>
            <a:ext cx="0" cy="550646"/>
          </a:xfrm>
          <a:prstGeom prst="line">
            <a:avLst/>
          </a:prstGeom>
          <a:noFill/>
          <a:ln w="19050">
            <a:solidFill>
              <a:srgbClr val="FFFF00"/>
            </a:solidFill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3200"/>
          </a:p>
        </p:txBody>
      </p:sp>
      <p:grpSp>
        <p:nvGrpSpPr>
          <p:cNvPr id="23" name="Group 22"/>
          <p:cNvGrpSpPr/>
          <p:nvPr/>
        </p:nvGrpSpPr>
        <p:grpSpPr>
          <a:xfrm>
            <a:off x="5157962" y="2500306"/>
            <a:ext cx="2200120" cy="1571636"/>
            <a:chOff x="5157962" y="2500306"/>
            <a:chExt cx="2200120" cy="1571636"/>
          </a:xfrm>
        </p:grpSpPr>
        <p:sp>
          <p:nvSpPr>
            <p:cNvPr id="63503" name="Line 15"/>
            <p:cNvSpPr>
              <a:spLocks noChangeShapeType="1"/>
            </p:cNvSpPr>
            <p:nvPr/>
          </p:nvSpPr>
          <p:spPr bwMode="auto">
            <a:xfrm>
              <a:off x="5235353" y="3739260"/>
              <a:ext cx="212272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200"/>
            </a:p>
          </p:txBody>
        </p:sp>
        <p:sp>
          <p:nvSpPr>
            <p:cNvPr id="63504" name="Line 16"/>
            <p:cNvSpPr>
              <a:spLocks noChangeShapeType="1"/>
            </p:cNvSpPr>
            <p:nvPr/>
          </p:nvSpPr>
          <p:spPr bwMode="auto">
            <a:xfrm flipV="1">
              <a:off x="5368023" y="2775629"/>
              <a:ext cx="0" cy="9636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200"/>
            </a:p>
          </p:txBody>
        </p:sp>
        <p:sp>
          <p:nvSpPr>
            <p:cNvPr id="63508" name="Text Box 20"/>
            <p:cNvSpPr txBox="1">
              <a:spLocks noChangeArrowheads="1"/>
            </p:cNvSpPr>
            <p:nvPr/>
          </p:nvSpPr>
          <p:spPr bwMode="auto">
            <a:xfrm>
              <a:off x="5157962" y="2500306"/>
              <a:ext cx="842798" cy="2753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|C</a:t>
              </a:r>
              <a:r>
                <a:rPr kumimoji="0" lang="en-US" b="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y</a:t>
              </a:r>
              <a:r>
                <a:rPr kumimoji="0" lang="en-US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(f)|</a:t>
              </a:r>
              <a:endPara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63509" name="Text Box 21"/>
            <p:cNvSpPr txBox="1">
              <a:spLocks noChangeArrowheads="1"/>
            </p:cNvSpPr>
            <p:nvPr/>
          </p:nvSpPr>
          <p:spPr bwMode="auto">
            <a:xfrm>
              <a:off x="6031376" y="3796619"/>
              <a:ext cx="265341" cy="2753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f</a:t>
              </a:r>
              <a:r>
                <a:rPr kumimoji="0" lang="en-US" b="0" i="0" u="none" strike="noStrike" cap="none" normalizeH="0" baseline="-25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c</a:t>
              </a:r>
              <a:endParaRPr kumimoji="0" lang="en-US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63510" name="Text Box 22"/>
            <p:cNvSpPr txBox="1">
              <a:spLocks noChangeArrowheads="1"/>
            </p:cNvSpPr>
            <p:nvPr/>
          </p:nvSpPr>
          <p:spPr bwMode="auto">
            <a:xfrm>
              <a:off x="6318829" y="3785147"/>
              <a:ext cx="508571" cy="2753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f</a:t>
              </a:r>
              <a:r>
                <a:rPr kumimoji="0" lang="en-US" b="0" i="0" u="none" strike="noStrike" cap="none" normalizeH="0" baseline="-25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c</a:t>
              </a:r>
              <a:r>
                <a:rPr kumimoji="0" lang="en-US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+f</a:t>
              </a:r>
              <a:r>
                <a:rPr kumimoji="0" lang="en-US" b="0" i="0" u="none" strike="noStrike" cap="none" normalizeH="0" baseline="-25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0</a:t>
              </a:r>
              <a:endParaRPr kumimoji="0" lang="en-US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63511" name="Text Box 23"/>
            <p:cNvSpPr txBox="1">
              <a:spLocks noChangeArrowheads="1"/>
            </p:cNvSpPr>
            <p:nvPr/>
          </p:nvSpPr>
          <p:spPr bwMode="auto">
            <a:xfrm>
              <a:off x="5633365" y="3796619"/>
              <a:ext cx="375900" cy="2753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f</a:t>
              </a:r>
              <a:r>
                <a:rPr kumimoji="0" lang="en-US" b="0" i="0" u="none" strike="noStrike" cap="none" normalizeH="0" baseline="-25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c</a:t>
              </a:r>
              <a:r>
                <a:rPr kumimoji="0" lang="en-US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-f</a:t>
              </a:r>
              <a:r>
                <a:rPr kumimoji="0" lang="en-US" b="0" i="0" u="none" strike="noStrike" cap="none" normalizeH="0" baseline="-25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0</a:t>
              </a:r>
              <a:endParaRPr kumimoji="0" lang="en-US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  <p:sp>
        <p:nvSpPr>
          <p:cNvPr id="63512" name="AutoShape 24"/>
          <p:cNvSpPr>
            <a:spLocks noChangeArrowheads="1"/>
          </p:cNvSpPr>
          <p:nvPr/>
        </p:nvSpPr>
        <p:spPr bwMode="auto">
          <a:xfrm>
            <a:off x="3908647" y="2913291"/>
            <a:ext cx="1133596" cy="585062"/>
          </a:xfrm>
          <a:prstGeom prst="rightArrow">
            <a:avLst>
              <a:gd name="adj1" fmla="val 50000"/>
              <a:gd name="adj2" fmla="val 50261"/>
            </a:avLst>
          </a:prstGeom>
          <a:solidFill>
            <a:schemeClr val="bg2">
              <a:lumMod val="25000"/>
              <a:lumOff val="7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Translasi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63515" name="Object 27"/>
          <p:cNvGraphicFramePr>
            <a:graphicFrameLocks/>
          </p:cNvGraphicFramePr>
          <p:nvPr/>
        </p:nvGraphicFramePr>
        <p:xfrm>
          <a:off x="1428750" y="1935163"/>
          <a:ext cx="1676400" cy="495300"/>
        </p:xfrm>
        <a:graphic>
          <a:graphicData uri="http://schemas.openxmlformats.org/presentationml/2006/ole">
            <p:oleObj spid="_x0000_s63515" name="Equation" r:id="rId3" imgW="927000" imgH="228600" progId="Equation.3">
              <p:embed/>
            </p:oleObj>
          </a:graphicData>
        </a:graphic>
      </p:graphicFrame>
      <p:graphicFrame>
        <p:nvGraphicFramePr>
          <p:cNvPr id="63516" name="Object 28"/>
          <p:cNvGraphicFramePr>
            <a:graphicFrameLocks/>
          </p:cNvGraphicFramePr>
          <p:nvPr/>
        </p:nvGraphicFramePr>
        <p:xfrm>
          <a:off x="3571868" y="4500570"/>
          <a:ext cx="2251075" cy="522288"/>
        </p:xfrm>
        <a:graphic>
          <a:graphicData uri="http://schemas.openxmlformats.org/presentationml/2006/ole">
            <p:oleObj spid="_x0000_s63516" name="Equation" r:id="rId4" imgW="1244520" imgH="241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3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634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634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63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63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63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500"/>
                            </p:stCondLst>
                            <p:childTnLst>
                              <p:par>
                                <p:cTn id="3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63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63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63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6" grpId="0" animBg="1"/>
      <p:bldP spid="63497" grpId="0" animBg="1"/>
      <p:bldP spid="63498" grpId="0" animBg="1"/>
      <p:bldP spid="63505" grpId="0" animBg="1"/>
      <p:bldP spid="63506" grpId="0" animBg="1"/>
      <p:bldP spid="63507" grpId="0" animBg="1"/>
      <p:bldP spid="63512" grpId="0" animBg="1"/>
    </p:bldLst>
  </p:timing>
</p:sld>
</file>

<file path=ppt/theme/theme1.xml><?xml version="1.0" encoding="utf-8"?>
<a:theme xmlns:a="http://schemas.openxmlformats.org/drawingml/2006/main" name="LECT111">
  <a:themeElements>
    <a:clrScheme name="">
      <a:dk1>
        <a:srgbClr val="000040"/>
      </a:dk1>
      <a:lt1>
        <a:srgbClr val="FFFFFF"/>
      </a:lt1>
      <a:dk2>
        <a:srgbClr val="000080"/>
      </a:dk2>
      <a:lt2>
        <a:srgbClr val="FAFD00"/>
      </a:lt2>
      <a:accent1>
        <a:srgbClr val="00FF00"/>
      </a:accent1>
      <a:accent2>
        <a:srgbClr val="00FFFF"/>
      </a:accent2>
      <a:accent3>
        <a:srgbClr val="AAAAC0"/>
      </a:accent3>
      <a:accent4>
        <a:srgbClr val="DADADA"/>
      </a:accent4>
      <a:accent5>
        <a:srgbClr val="AAFFAA"/>
      </a:accent5>
      <a:accent6>
        <a:srgbClr val="00E7E7"/>
      </a:accent6>
      <a:hlink>
        <a:srgbClr val="FF00FF"/>
      </a:hlink>
      <a:folHlink>
        <a:srgbClr val="8080FF"/>
      </a:folHlink>
    </a:clrScheme>
    <a:fontScheme name="LECT111.po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767900"/>
        </a:solidFill>
        <a:ln w="12700" cap="flat" cmpd="sng" algn="ctr">
          <a:solidFill>
            <a:schemeClr val="tx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767900"/>
        </a:solidFill>
        <a:ln w="12700" cap="flat" cmpd="sng" algn="ctr">
          <a:solidFill>
            <a:schemeClr val="tx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LECT111.po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CT111.po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CT111.po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CT111.po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CT111.po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CT111.po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CT111.po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equation</Template>
  <TotalTime>1046</TotalTime>
  <Words>430</Words>
  <Application>Microsoft Office PowerPoint</Application>
  <PresentationFormat>On-screen Show (4:3)</PresentationFormat>
  <Paragraphs>168</Paragraphs>
  <Slides>15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LECT111</vt:lpstr>
      <vt:lpstr>Equation</vt:lpstr>
      <vt:lpstr>Microsoft Equation 3.0</vt:lpstr>
      <vt:lpstr>FILTER </vt:lpstr>
      <vt:lpstr>Jenis-jenis Filter Analog</vt:lpstr>
      <vt:lpstr>Jenis-jenis Filter Analog</vt:lpstr>
      <vt:lpstr>Jenis-jenis Filter Analog</vt:lpstr>
      <vt:lpstr>Jenis-jenis Filter Analog</vt:lpstr>
      <vt:lpstr>Contoh : carilah output dari filter BPF</vt:lpstr>
      <vt:lpstr>Contoh : carilah output dari filter BPF</vt:lpstr>
      <vt:lpstr>Two Sided Spectrum</vt:lpstr>
      <vt:lpstr>Translasi Spektrum</vt:lpstr>
      <vt:lpstr>Translasi Spektrum</vt:lpstr>
      <vt:lpstr>Modulasi Sinyal Disisi Pengirim </vt:lpstr>
      <vt:lpstr>Slide 12</vt:lpstr>
      <vt:lpstr>Disisi Penerima</vt:lpstr>
      <vt:lpstr>Dalam bentuk spektrum kompleks</vt:lpstr>
      <vt:lpstr>Dalam bentuk spektrum kompleks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Sifat-sifat Sistem</dc:title>
  <dc:creator>Jeffry</dc:creator>
  <cp:lastModifiedBy>YEFFRY </cp:lastModifiedBy>
  <cp:revision>73</cp:revision>
  <dcterms:created xsi:type="dcterms:W3CDTF">2012-09-23T08:14:41Z</dcterms:created>
  <dcterms:modified xsi:type="dcterms:W3CDTF">2012-12-18T02:23:10Z</dcterms:modified>
</cp:coreProperties>
</file>