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8" r:id="rId8"/>
    <p:sldId id="269" r:id="rId9"/>
    <p:sldId id="270" r:id="rId10"/>
    <p:sldId id="271" r:id="rId11"/>
    <p:sldId id="262" r:id="rId12"/>
    <p:sldId id="263" r:id="rId13"/>
    <p:sldId id="264" r:id="rId14"/>
    <p:sldId id="265" r:id="rId15"/>
    <p:sldId id="266" r:id="rId16"/>
    <p:sldId id="267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64639-7940-49DB-AA5D-E3BCA973502A}" type="datetimeFigureOut">
              <a:rPr lang="id-ID" smtClean="0"/>
              <a:t>06/03/2017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90BC2-4F04-41E4-A86A-A0F9BF6DFF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273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02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43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743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58863"/>
            <a:ext cx="4292600" cy="494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058863"/>
            <a:ext cx="4294188" cy="494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79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9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39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089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75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431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2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7150"/>
            <a:ext cx="22860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7150"/>
            <a:ext cx="67056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2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9144000" cy="917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058863"/>
            <a:ext cx="8739188" cy="4941887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68147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1611-9E7D-4BC2-9044-F8F297163FC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AA6A-B690-4FF7-83C2-F68603379F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1113" y="0"/>
            <a:ext cx="9144000" cy="968375"/>
          </a:xfrm>
          <a:prstGeom prst="rect">
            <a:avLst/>
          </a:prstGeom>
          <a:gradFill rotWithShape="1">
            <a:gsLst>
              <a:gs pos="0">
                <a:srgbClr val="74B632">
                  <a:alpha val="36000"/>
                </a:srgbClr>
              </a:gs>
              <a:gs pos="100000">
                <a:srgbClr val="BCDD7B">
                  <a:alpha val="28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 rot="1048392">
            <a:off x="146050" y="100013"/>
            <a:ext cx="4364038" cy="1817687"/>
          </a:xfrm>
          <a:custGeom>
            <a:avLst/>
            <a:gdLst>
              <a:gd name="G0" fmla="+- 10501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01"/>
              <a:gd name="G18" fmla="*/ 10501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0501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0501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49 w 21600"/>
              <a:gd name="T15" fmla="*/ 10800 h 21600"/>
              <a:gd name="T16" fmla="*/ 10800 w 21600"/>
              <a:gd name="T17" fmla="*/ 299 h 21600"/>
              <a:gd name="T18" fmla="*/ 21451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99" y="10800"/>
                </a:moveTo>
                <a:cubicBezTo>
                  <a:pt x="299" y="5000"/>
                  <a:pt x="5000" y="299"/>
                  <a:pt x="10800" y="299"/>
                </a:cubicBezTo>
                <a:cubicBezTo>
                  <a:pt x="16599" y="298"/>
                  <a:pt x="21300" y="5000"/>
                  <a:pt x="21301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0196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206375" y="244475"/>
            <a:ext cx="2741613" cy="1430338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 flipV="1">
            <a:off x="174625" y="1455738"/>
            <a:ext cx="8924925" cy="3609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ECF3D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 flipV="1">
            <a:off x="184150" y="1443038"/>
            <a:ext cx="8924925" cy="3609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DF8F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588" y="1412875"/>
            <a:ext cx="196850" cy="36639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19091696" flipV="1">
            <a:off x="4637088" y="219075"/>
            <a:ext cx="4364037" cy="2371725"/>
          </a:xfrm>
          <a:custGeom>
            <a:avLst/>
            <a:gdLst>
              <a:gd name="G0" fmla="+- 10501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01"/>
              <a:gd name="G18" fmla="*/ 10501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0501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0501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49 w 21600"/>
              <a:gd name="T15" fmla="*/ 10800 h 21600"/>
              <a:gd name="T16" fmla="*/ 10800 w 21600"/>
              <a:gd name="T17" fmla="*/ 299 h 21600"/>
              <a:gd name="T18" fmla="*/ 21451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99" y="10800"/>
                </a:moveTo>
                <a:cubicBezTo>
                  <a:pt x="299" y="5000"/>
                  <a:pt x="5000" y="299"/>
                  <a:pt x="10800" y="299"/>
                </a:cubicBezTo>
                <a:cubicBezTo>
                  <a:pt x="16599" y="298"/>
                  <a:pt x="21300" y="5000"/>
                  <a:pt x="21301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DE6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 rot="18043304" flipV="1">
            <a:off x="4114006" y="472281"/>
            <a:ext cx="4364038" cy="2800350"/>
          </a:xfrm>
          <a:custGeom>
            <a:avLst/>
            <a:gdLst>
              <a:gd name="G0" fmla="+- 10501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01"/>
              <a:gd name="G18" fmla="*/ 10501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0501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0501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49 w 21600"/>
              <a:gd name="T15" fmla="*/ 10800 h 21600"/>
              <a:gd name="T16" fmla="*/ 10800 w 21600"/>
              <a:gd name="T17" fmla="*/ 299 h 21600"/>
              <a:gd name="T18" fmla="*/ 21451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99" y="10800"/>
                </a:moveTo>
                <a:cubicBezTo>
                  <a:pt x="299" y="5000"/>
                  <a:pt x="5000" y="299"/>
                  <a:pt x="10800" y="299"/>
                </a:cubicBezTo>
                <a:cubicBezTo>
                  <a:pt x="16599" y="298"/>
                  <a:pt x="21300" y="5000"/>
                  <a:pt x="21301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CDE6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111125" y="9525"/>
            <a:ext cx="4364038" cy="1889125"/>
          </a:xfrm>
          <a:custGeom>
            <a:avLst/>
            <a:gdLst>
              <a:gd name="G0" fmla="+- 10501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01"/>
              <a:gd name="G18" fmla="*/ 10501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0501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0501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49 w 21600"/>
              <a:gd name="T15" fmla="*/ 10800 h 21600"/>
              <a:gd name="T16" fmla="*/ 10800 w 21600"/>
              <a:gd name="T17" fmla="*/ 299 h 21600"/>
              <a:gd name="T18" fmla="*/ 21451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99" y="10800"/>
                </a:moveTo>
                <a:cubicBezTo>
                  <a:pt x="299" y="5000"/>
                  <a:pt x="5000" y="299"/>
                  <a:pt x="10800" y="299"/>
                </a:cubicBezTo>
                <a:cubicBezTo>
                  <a:pt x="16599" y="298"/>
                  <a:pt x="21300" y="5000"/>
                  <a:pt x="21301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0196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1113" y="6350"/>
            <a:ext cx="207962" cy="10445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71438" y="969963"/>
            <a:ext cx="1679575" cy="7143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CEDE7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588" y="0"/>
            <a:ext cx="77787" cy="18430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741488" y="969963"/>
            <a:ext cx="1679575" cy="71437"/>
          </a:xfrm>
          <a:prstGeom prst="rect">
            <a:avLst/>
          </a:prstGeom>
          <a:gradFill rotWithShape="1">
            <a:gsLst>
              <a:gs pos="0">
                <a:srgbClr val="CEDE73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3411538" y="969963"/>
            <a:ext cx="1679575" cy="7143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5070475" y="969963"/>
            <a:ext cx="3335338" cy="71437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73025" y="917575"/>
            <a:ext cx="9051925" cy="5940425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57150"/>
            <a:ext cx="9144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58863"/>
            <a:ext cx="8739188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57150" y="-5715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i="1">
                <a:solidFill>
                  <a:srgbClr val="148298"/>
                </a:solidFill>
                <a:latin typeface="Arial" charset="0"/>
              </a:rPr>
              <a:t>  6s-</a:t>
            </a:r>
            <a:fld id="{536514E9-5384-44A6-9212-664EDC232001}" type="slidenum">
              <a:rPr lang="en-US" sz="1600" i="1">
                <a:solidFill>
                  <a:srgbClr val="148298"/>
                </a:solidFill>
                <a:latin typeface="Arial" charset="0"/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600" i="1">
              <a:solidFill>
                <a:srgbClr val="148298"/>
              </a:solidFill>
              <a:latin typeface="Arial" charset="0"/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819150" y="-57150"/>
            <a:ext cx="792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i="1">
                <a:solidFill>
                  <a:srgbClr val="148298"/>
                </a:solidFill>
                <a:latin typeface="Arial" charset="0"/>
              </a:rPr>
              <a:t>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70135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Symbol" pitchFamily="18" charset="2"/>
        <a:buChar char="·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19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Symbol" pitchFamily="18" charset="2"/>
        <a:buChar char="·"/>
        <a:defRPr sz="3000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3pPr>
      <a:lvl4pPr marL="1262063" indent="-2317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4pPr>
      <a:lvl5pPr marL="1597025" indent="-219075" algn="l" rtl="0" eaLnBrk="0" fontAlgn="base" hangingPunct="0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5pPr>
      <a:lvl6pPr marL="2054225" indent="-219075" algn="l" rtl="0" fontAlgn="base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6pPr>
      <a:lvl7pPr marL="2511425" indent="-219075" algn="l" rtl="0" fontAlgn="base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7pPr>
      <a:lvl8pPr marL="2968625" indent="-219075" algn="l" rtl="0" fontAlgn="base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8pPr>
      <a:lvl9pPr marL="3425825" indent="-219075" algn="l" rtl="0" fontAlgn="base">
        <a:spcBef>
          <a:spcPct val="20000"/>
        </a:spcBef>
        <a:spcAft>
          <a:spcPct val="0"/>
        </a:spcAft>
        <a:buClr>
          <a:srgbClr val="285EA6"/>
        </a:buClr>
        <a:buSzPct val="70000"/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Linier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38200"/>
          </a:xfrm>
        </p:spPr>
        <p:txBody>
          <a:bodyPr>
            <a:normAutofit/>
          </a:bodyPr>
          <a:lstStyle/>
          <a:p>
            <a:r>
              <a:rPr lang="en-US" sz="4000" b="1" u="sng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Formulasi</a:t>
            </a:r>
            <a:r>
              <a:rPr lang="en-US" sz="4000" b="1" u="sng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Model</a:t>
            </a:r>
            <a:endParaRPr lang="en-US" sz="4000" b="1" u="sng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manufaktur</a:t>
            </a:r>
            <a:r>
              <a:rPr lang="en-US" sz="2800" dirty="0" smtClean="0"/>
              <a:t> </a:t>
            </a:r>
            <a:r>
              <a:rPr lang="en-US" sz="2800" dirty="0" err="1" smtClean="0"/>
              <a:t>memproduksi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B.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I </a:t>
            </a:r>
            <a:r>
              <a:rPr lang="en-US" sz="2800" dirty="0" err="1" smtClean="0"/>
              <a:t>masing</a:t>
            </a:r>
            <a:r>
              <a:rPr lang="en-US" sz="2800" dirty="0" smtClean="0"/>
              <a:t>-</a:t>
            </a:r>
            <a:r>
              <a:rPr lang="en-US" sz="2800" dirty="0" err="1" smtClean="0"/>
              <a:t>masing</a:t>
            </a:r>
            <a:r>
              <a:rPr lang="en-US" sz="2800" dirty="0" smtClean="0"/>
              <a:t> 2kg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3kg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B.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B </a:t>
            </a:r>
            <a:r>
              <a:rPr lang="en-US" sz="2800" dirty="0" err="1" smtClean="0"/>
              <a:t>membutuhkan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masing</a:t>
            </a:r>
            <a:r>
              <a:rPr lang="en-US" sz="2800" dirty="0" smtClean="0"/>
              <a:t>-</a:t>
            </a:r>
            <a:r>
              <a:rPr lang="en-US" sz="2800" dirty="0" err="1" smtClean="0"/>
              <a:t>masin</a:t>
            </a:r>
            <a:r>
              <a:rPr lang="en-US" sz="2800" dirty="0" smtClean="0"/>
              <a:t> 5 </a:t>
            </a:r>
            <a:r>
              <a:rPr lang="en-US" sz="2800" dirty="0" err="1" smtClean="0"/>
              <a:t>dan</a:t>
            </a:r>
            <a:r>
              <a:rPr lang="en-US" sz="2800" dirty="0" smtClean="0"/>
              <a:t> 7 </a:t>
            </a:r>
            <a:r>
              <a:rPr lang="en-US" sz="2800" dirty="0" err="1" smtClean="0"/>
              <a:t>orang.Jumlah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10 kg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total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lantai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20 </a:t>
            </a:r>
            <a:r>
              <a:rPr lang="en-US" sz="2800" dirty="0" err="1" smtClean="0"/>
              <a:t>orang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menjual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–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Rp.1000 </a:t>
            </a:r>
            <a:r>
              <a:rPr lang="en-US" sz="2800" dirty="0" err="1" smtClean="0"/>
              <a:t>dan</a:t>
            </a:r>
            <a:r>
              <a:rPr lang="en-US" sz="2800" dirty="0" smtClean="0"/>
              <a:t> Rp.2000,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formulasi</a:t>
            </a:r>
            <a:r>
              <a:rPr lang="en-US" sz="2800" dirty="0" smtClean="0"/>
              <a:t> LP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Formulasi</a:t>
            </a:r>
            <a:r>
              <a:rPr lang="en-US" dirty="0" smtClean="0"/>
              <a:t> Model LP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sz="2400" dirty="0" smtClean="0"/>
              <a:t>1 </a:t>
            </a:r>
            <a:r>
              <a:rPr lang="en-US" dirty="0" smtClean="0"/>
              <a:t>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sz="24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B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Maksimasi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Maks</a:t>
            </a:r>
            <a:r>
              <a:rPr lang="en-US" dirty="0" smtClean="0"/>
              <a:t> Z = 1000X</a:t>
            </a:r>
            <a:r>
              <a:rPr lang="en-US" sz="2400" dirty="0" smtClean="0"/>
              <a:t>1</a:t>
            </a:r>
            <a:r>
              <a:rPr lang="en-US" dirty="0" smtClean="0"/>
              <a:t> + 2000X</a:t>
            </a:r>
            <a:r>
              <a:rPr lang="en-US" sz="24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Formulasi</a:t>
            </a:r>
            <a:r>
              <a:rPr lang="en-US" dirty="0" smtClean="0"/>
              <a:t> Model LP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Pembatas</a:t>
            </a:r>
            <a:r>
              <a:rPr lang="en-US" dirty="0" smtClean="0"/>
              <a:t> 1 (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2X</a:t>
            </a:r>
            <a:r>
              <a:rPr lang="en-US" sz="2400" dirty="0" smtClean="0"/>
              <a:t>1</a:t>
            </a:r>
            <a:r>
              <a:rPr lang="en-US" dirty="0" smtClean="0"/>
              <a:t> + 3X</a:t>
            </a:r>
            <a:r>
              <a:rPr lang="en-US" sz="2400" dirty="0" smtClean="0"/>
              <a:t>2</a:t>
            </a:r>
            <a:r>
              <a:rPr lang="en-US" dirty="0" smtClean="0"/>
              <a:t> ≤ 10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Pembatas</a:t>
            </a:r>
            <a:r>
              <a:rPr lang="en-US" dirty="0" smtClean="0"/>
              <a:t> 2 (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	5X</a:t>
            </a:r>
            <a:r>
              <a:rPr lang="en-US" sz="2400" dirty="0" smtClean="0"/>
              <a:t>1</a:t>
            </a:r>
            <a:r>
              <a:rPr lang="en-US" dirty="0" smtClean="0"/>
              <a:t> + 7X</a:t>
            </a:r>
            <a:r>
              <a:rPr lang="en-US" sz="2400" dirty="0" smtClean="0"/>
              <a:t>2</a:t>
            </a:r>
            <a:r>
              <a:rPr lang="en-US" dirty="0" smtClean="0"/>
              <a:t> ≤ 20</a:t>
            </a:r>
          </a:p>
          <a:p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sz="2400" dirty="0" smtClean="0"/>
              <a:t>1</a:t>
            </a:r>
            <a:r>
              <a:rPr lang="en-US" dirty="0" smtClean="0"/>
              <a:t>, X</a:t>
            </a:r>
            <a:r>
              <a:rPr lang="en-US" sz="2400" dirty="0" smtClean="0"/>
              <a:t>2</a:t>
            </a:r>
            <a:r>
              <a:rPr lang="en-US" dirty="0" smtClean="0"/>
              <a:t> ≥ 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Formulasi</a:t>
            </a:r>
            <a:r>
              <a:rPr lang="en-US" dirty="0" smtClean="0"/>
              <a:t> Model LP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Z = 1000X</a:t>
            </a:r>
            <a:r>
              <a:rPr lang="en-US" sz="2400" dirty="0" smtClean="0"/>
              <a:t>1</a:t>
            </a:r>
            <a:r>
              <a:rPr lang="en-US" dirty="0" smtClean="0"/>
              <a:t> + 2000X</a:t>
            </a:r>
            <a:r>
              <a:rPr lang="en-US" sz="2400" dirty="0" smtClean="0"/>
              <a:t>2</a:t>
            </a:r>
          </a:p>
          <a:p>
            <a:pPr>
              <a:buNone/>
            </a:pPr>
            <a:r>
              <a:rPr lang="en-US" dirty="0" smtClean="0"/>
              <a:t>s/t            2X</a:t>
            </a:r>
            <a:r>
              <a:rPr lang="en-US" sz="2400" dirty="0" smtClean="0"/>
              <a:t>1</a:t>
            </a:r>
            <a:r>
              <a:rPr lang="en-US" dirty="0" smtClean="0"/>
              <a:t> + 3X</a:t>
            </a:r>
            <a:r>
              <a:rPr lang="en-US" sz="2400" dirty="0" smtClean="0"/>
              <a:t>2</a:t>
            </a:r>
            <a:r>
              <a:rPr lang="en-US" dirty="0" smtClean="0"/>
              <a:t> ≤ 10</a:t>
            </a:r>
          </a:p>
          <a:p>
            <a:pPr>
              <a:buNone/>
            </a:pPr>
            <a:r>
              <a:rPr lang="en-US" dirty="0" smtClean="0"/>
              <a:t>                 5X</a:t>
            </a:r>
            <a:r>
              <a:rPr lang="en-US" sz="2400" dirty="0" smtClean="0"/>
              <a:t>1</a:t>
            </a:r>
            <a:r>
              <a:rPr lang="en-US" dirty="0" smtClean="0"/>
              <a:t> + 7X</a:t>
            </a:r>
            <a:r>
              <a:rPr lang="en-US" sz="2400" dirty="0" smtClean="0"/>
              <a:t>2</a:t>
            </a:r>
            <a:r>
              <a:rPr lang="en-US" dirty="0" smtClean="0"/>
              <a:t> ≤ 20</a:t>
            </a:r>
          </a:p>
          <a:p>
            <a:pPr>
              <a:buNone/>
            </a:pPr>
            <a:r>
              <a:rPr lang="en-US" dirty="0" smtClean="0"/>
              <a:t>	              X</a:t>
            </a:r>
            <a:r>
              <a:rPr lang="en-US" sz="2400" dirty="0" smtClean="0"/>
              <a:t>1</a:t>
            </a:r>
            <a:r>
              <a:rPr lang="en-US" dirty="0" smtClean="0"/>
              <a:t>, X</a:t>
            </a:r>
            <a:r>
              <a:rPr lang="en-US" sz="2400" dirty="0" smtClean="0"/>
              <a:t>2</a:t>
            </a:r>
            <a:r>
              <a:rPr lang="en-US" dirty="0" smtClean="0"/>
              <a:t> ≥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Seorang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minimal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harinya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500 </a:t>
            </a:r>
            <a:r>
              <a:rPr lang="en-US" sz="2400" dirty="0" err="1" smtClean="0"/>
              <a:t>kalori</a:t>
            </a:r>
            <a:r>
              <a:rPr lang="en-US" sz="2400" dirty="0" smtClean="0"/>
              <a:t>, 6 </a:t>
            </a:r>
            <a:r>
              <a:rPr lang="en-US" sz="2400" dirty="0" err="1" smtClean="0"/>
              <a:t>ons</a:t>
            </a:r>
            <a:r>
              <a:rPr lang="en-US" sz="2400" dirty="0" smtClean="0"/>
              <a:t> </a:t>
            </a:r>
            <a:r>
              <a:rPr lang="en-US" sz="2400" dirty="0" err="1" smtClean="0"/>
              <a:t>cokelat</a:t>
            </a:r>
            <a:r>
              <a:rPr lang="en-US" sz="2400" dirty="0" smtClean="0"/>
              <a:t>, 10 </a:t>
            </a:r>
            <a:r>
              <a:rPr lang="en-US" sz="2400" dirty="0" err="1" smtClean="0"/>
              <a:t>ons</a:t>
            </a:r>
            <a:r>
              <a:rPr lang="en-US" sz="2400" dirty="0" smtClean="0"/>
              <a:t> </a:t>
            </a:r>
            <a:r>
              <a:rPr lang="en-US" sz="2400" dirty="0" err="1" smtClean="0"/>
              <a:t>gula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8 </a:t>
            </a:r>
            <a:r>
              <a:rPr lang="en-US" sz="2400" dirty="0" err="1" smtClean="0"/>
              <a:t>ons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.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Formulasikan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minimum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352800"/>
          <a:ext cx="784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Harga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Rp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Kalori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Cokelat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ons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Gula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err="1" smtClean="0"/>
                        <a:t>ons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Lemak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ons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 </a:t>
                      </a:r>
                      <a:r>
                        <a:rPr lang="en-US" sz="1600" dirty="0" err="1" smtClean="0"/>
                        <a:t>krim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Minuman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Roti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Formulasi</a:t>
            </a:r>
            <a:r>
              <a:rPr lang="en-US" dirty="0" smtClean="0"/>
              <a:t> Model LP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6575"/>
          </a:xfrm>
        </p:spPr>
        <p:txBody>
          <a:bodyPr>
            <a:normAutofit fontScale="9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sz="3200" dirty="0" smtClean="0"/>
              <a:t>Contoh (3) :</a:t>
            </a:r>
            <a:endParaRPr lang="en-US" sz="32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607" y="990600"/>
            <a:ext cx="8893175" cy="5073650"/>
          </a:xfrm>
        </p:spPr>
        <p:txBody>
          <a:bodyPr>
            <a:spAutoFit/>
          </a:bodyPr>
          <a:lstStyle/>
          <a:p>
            <a:pPr marL="0" indent="0" eaLnBrk="1" hangingPunct="1">
              <a:buFont typeface="Symbol" pitchFamily="18" charset="2"/>
              <a:buNone/>
            </a:pPr>
            <a:r>
              <a:rPr lang="en-US" sz="2300" dirty="0" err="1" smtClean="0"/>
              <a:t>Contoh</a:t>
            </a:r>
            <a:r>
              <a:rPr lang="en-US" sz="2300" dirty="0" smtClean="0"/>
              <a:t> 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n-US" sz="2300" dirty="0" smtClean="0"/>
              <a:t>Perusahaan </a:t>
            </a:r>
            <a:r>
              <a:rPr lang="en-US" sz="2300" dirty="0" err="1" smtClean="0"/>
              <a:t>sepatu</a:t>
            </a:r>
            <a:r>
              <a:rPr lang="en-US" sz="2300" dirty="0" smtClean="0"/>
              <a:t> </a:t>
            </a:r>
            <a:r>
              <a:rPr lang="en-US" sz="2300" dirty="0" err="1" smtClean="0"/>
              <a:t>membuat</a:t>
            </a:r>
            <a:r>
              <a:rPr lang="en-US" sz="2300" dirty="0" smtClean="0"/>
              <a:t> 2 </a:t>
            </a:r>
            <a:r>
              <a:rPr lang="en-US" sz="2300" dirty="0" err="1" smtClean="0"/>
              <a:t>macam</a:t>
            </a:r>
            <a:r>
              <a:rPr lang="en-US" sz="2300" dirty="0" smtClean="0"/>
              <a:t> </a:t>
            </a:r>
            <a:r>
              <a:rPr lang="en-US" sz="2300" dirty="0" err="1" smtClean="0"/>
              <a:t>sepatu</a:t>
            </a:r>
            <a:r>
              <a:rPr lang="en-US" sz="2300" dirty="0" smtClean="0"/>
              <a:t>. Yang </a:t>
            </a:r>
            <a:r>
              <a:rPr lang="en-US" sz="2300" dirty="0" err="1" smtClean="0"/>
              <a:t>pertama</a:t>
            </a:r>
            <a:r>
              <a:rPr lang="en-US" sz="2300" dirty="0" smtClean="0"/>
              <a:t> </a:t>
            </a:r>
            <a:r>
              <a:rPr lang="en-US" sz="2300" dirty="0" err="1" smtClean="0"/>
              <a:t>merek</a:t>
            </a:r>
            <a:r>
              <a:rPr lang="en-US" sz="2300" dirty="0" smtClean="0"/>
              <a:t> </a:t>
            </a:r>
            <a:r>
              <a:rPr lang="en-US" sz="2300" b="1" dirty="0" smtClean="0"/>
              <a:t>I</a:t>
            </a:r>
            <a:r>
              <a:rPr lang="en-US" sz="2400" b="1" baseline="-25000" dirty="0" smtClean="0"/>
              <a:t>1</a:t>
            </a:r>
            <a:r>
              <a:rPr lang="en-US" sz="2300" dirty="0" smtClean="0"/>
              <a:t>, </a:t>
            </a:r>
            <a:r>
              <a:rPr lang="en-US" sz="2300" dirty="0" err="1" smtClean="0"/>
              <a:t>dgn</a:t>
            </a:r>
            <a:r>
              <a:rPr lang="en-US" sz="2300" dirty="0" smtClean="0"/>
              <a:t> sol </a:t>
            </a:r>
            <a:r>
              <a:rPr lang="en-US" sz="2300" dirty="0" err="1" smtClean="0"/>
              <a:t>karet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merek</a:t>
            </a:r>
            <a:r>
              <a:rPr lang="en-US" sz="2300" dirty="0" smtClean="0"/>
              <a:t> </a:t>
            </a:r>
            <a:r>
              <a:rPr lang="en-US" sz="2300" b="1" dirty="0" smtClean="0"/>
              <a:t>I</a:t>
            </a:r>
            <a:r>
              <a:rPr lang="en-US" sz="2400" b="1" baseline="-25000" dirty="0" smtClean="0"/>
              <a:t>2</a:t>
            </a:r>
            <a:r>
              <a:rPr lang="en-US" sz="2300" dirty="0" smtClean="0"/>
              <a:t> </a:t>
            </a:r>
            <a:r>
              <a:rPr lang="en-US" sz="2300" dirty="0" err="1" smtClean="0"/>
              <a:t>dgn</a:t>
            </a:r>
            <a:r>
              <a:rPr lang="en-US" sz="2300" dirty="0" smtClean="0"/>
              <a:t> sol </a:t>
            </a:r>
            <a:r>
              <a:rPr lang="en-US" sz="2300" dirty="0" err="1" smtClean="0"/>
              <a:t>kulit</a:t>
            </a:r>
            <a:r>
              <a:rPr lang="en-US" sz="2300" dirty="0" smtClean="0"/>
              <a:t>. </a:t>
            </a:r>
            <a:r>
              <a:rPr lang="en-US" sz="2300" dirty="0" err="1" smtClean="0"/>
              <a:t>Diperlukan</a:t>
            </a:r>
            <a:r>
              <a:rPr lang="en-US" sz="2300" dirty="0" smtClean="0"/>
              <a:t> 3 </a:t>
            </a:r>
            <a:r>
              <a:rPr lang="en-US" sz="2300" dirty="0" err="1" smtClean="0"/>
              <a:t>macam</a:t>
            </a:r>
            <a:r>
              <a:rPr lang="en-US" sz="2300" dirty="0" smtClean="0"/>
              <a:t> </a:t>
            </a:r>
            <a:r>
              <a:rPr lang="en-US" sz="2300" dirty="0" err="1" smtClean="0"/>
              <a:t>mesin</a:t>
            </a:r>
            <a:r>
              <a:rPr lang="en-US" sz="2300" dirty="0" smtClean="0"/>
              <a:t>. </a:t>
            </a:r>
            <a:r>
              <a:rPr lang="en-US" sz="2300" dirty="0" err="1" smtClean="0"/>
              <a:t>Mesin</a:t>
            </a:r>
            <a:r>
              <a:rPr lang="en-US" sz="2300" dirty="0" smtClean="0"/>
              <a:t> 1 </a:t>
            </a:r>
            <a:r>
              <a:rPr lang="en-US" sz="2300" dirty="0" err="1" smtClean="0"/>
              <a:t>membuat</a:t>
            </a:r>
            <a:r>
              <a:rPr lang="en-US" sz="2300" dirty="0" smtClean="0"/>
              <a:t> sol </a:t>
            </a:r>
            <a:r>
              <a:rPr lang="en-US" sz="2300" dirty="0" err="1" smtClean="0"/>
              <a:t>karet</a:t>
            </a:r>
            <a:r>
              <a:rPr lang="en-US" sz="2300" dirty="0" smtClean="0"/>
              <a:t>, </a:t>
            </a:r>
            <a:r>
              <a:rPr lang="en-US" sz="2300" dirty="0" err="1" smtClean="0"/>
              <a:t>mesin</a:t>
            </a:r>
            <a:r>
              <a:rPr lang="en-US" sz="2300" dirty="0" smtClean="0"/>
              <a:t> 2 </a:t>
            </a:r>
            <a:r>
              <a:rPr lang="en-US" sz="2300" dirty="0" err="1" smtClean="0"/>
              <a:t>membuat</a:t>
            </a:r>
            <a:r>
              <a:rPr lang="en-US" sz="2300" dirty="0" smtClean="0"/>
              <a:t> sol </a:t>
            </a:r>
            <a:r>
              <a:rPr lang="en-US" sz="2300" dirty="0" err="1" smtClean="0"/>
              <a:t>kulit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mesin</a:t>
            </a:r>
            <a:r>
              <a:rPr lang="en-US" sz="2300" dirty="0" smtClean="0"/>
              <a:t> 3 </a:t>
            </a:r>
            <a:r>
              <a:rPr lang="en-US" sz="2300" dirty="0" err="1" smtClean="0"/>
              <a:t>membuat</a:t>
            </a:r>
            <a:r>
              <a:rPr lang="en-US" sz="2300" dirty="0" smtClean="0"/>
              <a:t> </a:t>
            </a:r>
            <a:r>
              <a:rPr lang="en-US" sz="2300" dirty="0" err="1" smtClean="0"/>
              <a:t>bagian</a:t>
            </a:r>
            <a:r>
              <a:rPr lang="en-US" sz="2300" dirty="0" smtClean="0"/>
              <a:t> </a:t>
            </a:r>
            <a:r>
              <a:rPr lang="en-US" sz="2300" dirty="0" err="1" smtClean="0"/>
              <a:t>atas</a:t>
            </a:r>
            <a:r>
              <a:rPr lang="en-US" sz="2300" dirty="0" smtClean="0"/>
              <a:t> </a:t>
            </a:r>
            <a:r>
              <a:rPr lang="en-US" sz="2300" dirty="0" err="1" smtClean="0"/>
              <a:t>sepatu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melakukan</a:t>
            </a:r>
            <a:r>
              <a:rPr lang="en-US" sz="2300" dirty="0" smtClean="0"/>
              <a:t> assembling </a:t>
            </a:r>
            <a:r>
              <a:rPr lang="en-US" sz="2300" dirty="0" err="1" smtClean="0"/>
              <a:t>bagian</a:t>
            </a:r>
            <a:r>
              <a:rPr lang="en-US" sz="2300" dirty="0" smtClean="0"/>
              <a:t> </a:t>
            </a:r>
            <a:r>
              <a:rPr lang="en-US" sz="2300" dirty="0" err="1" smtClean="0"/>
              <a:t>atas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sol. </a:t>
            </a:r>
            <a:r>
              <a:rPr lang="en-US" sz="2300" dirty="0" err="1" smtClean="0"/>
              <a:t>Setiap</a:t>
            </a:r>
            <a:r>
              <a:rPr lang="en-US" sz="2300" dirty="0" smtClean="0"/>
              <a:t> </a:t>
            </a:r>
            <a:r>
              <a:rPr lang="en-US" sz="2300" dirty="0" err="1" smtClean="0"/>
              <a:t>lusin</a:t>
            </a:r>
            <a:r>
              <a:rPr lang="en-US" sz="2300" dirty="0" smtClean="0"/>
              <a:t> </a:t>
            </a:r>
            <a:r>
              <a:rPr lang="en-US" sz="2300" dirty="0" err="1" smtClean="0"/>
              <a:t>sepatu</a:t>
            </a:r>
            <a:r>
              <a:rPr lang="en-US" sz="2300" dirty="0" smtClean="0"/>
              <a:t> </a:t>
            </a:r>
            <a:r>
              <a:rPr lang="en-US" sz="2300" dirty="0" err="1" smtClean="0"/>
              <a:t>merek</a:t>
            </a:r>
            <a:r>
              <a:rPr lang="en-US" sz="2300" dirty="0" smtClean="0"/>
              <a:t> </a:t>
            </a:r>
            <a:r>
              <a:rPr lang="en-US" sz="2300" b="1" dirty="0" smtClean="0"/>
              <a:t>I</a:t>
            </a:r>
            <a:r>
              <a:rPr lang="en-US" sz="2400" b="1" baseline="-25000" dirty="0" smtClean="0"/>
              <a:t>1</a:t>
            </a:r>
            <a:r>
              <a:rPr lang="en-US" sz="2300" dirty="0" smtClean="0"/>
              <a:t> </a:t>
            </a:r>
            <a:r>
              <a:rPr lang="en-US" sz="2300" dirty="0" err="1" smtClean="0"/>
              <a:t>mula-mula</a:t>
            </a:r>
            <a:r>
              <a:rPr lang="en-US" sz="2300" dirty="0" smtClean="0"/>
              <a:t> </a:t>
            </a:r>
            <a:r>
              <a:rPr lang="en-US" sz="2300" dirty="0" err="1" smtClean="0"/>
              <a:t>dikerjakan</a:t>
            </a:r>
            <a:r>
              <a:rPr lang="en-US" sz="2300" dirty="0" smtClean="0"/>
              <a:t> di </a:t>
            </a:r>
            <a:r>
              <a:rPr lang="en-US" sz="2300" dirty="0" err="1" smtClean="0"/>
              <a:t>mesin</a:t>
            </a:r>
            <a:r>
              <a:rPr lang="en-US" sz="2300" dirty="0" smtClean="0"/>
              <a:t> 1 </a:t>
            </a:r>
            <a:r>
              <a:rPr lang="en-US" sz="2300" dirty="0" err="1" smtClean="0"/>
              <a:t>selama</a:t>
            </a:r>
            <a:r>
              <a:rPr lang="en-US" sz="2300" dirty="0" smtClean="0"/>
              <a:t> 2 jam, </a:t>
            </a:r>
            <a:r>
              <a:rPr lang="en-US" sz="2300" dirty="0" err="1" smtClean="0"/>
              <a:t>kemudian</a:t>
            </a:r>
            <a:r>
              <a:rPr lang="en-US" sz="2300" dirty="0" smtClean="0"/>
              <a:t> </a:t>
            </a:r>
            <a:r>
              <a:rPr lang="en-US" sz="2300" dirty="0" err="1" smtClean="0"/>
              <a:t>tanpa</a:t>
            </a:r>
            <a:r>
              <a:rPr lang="en-US" sz="2300" dirty="0" smtClean="0"/>
              <a:t> </a:t>
            </a:r>
            <a:r>
              <a:rPr lang="en-US" sz="2300" dirty="0" err="1" smtClean="0"/>
              <a:t>melalui</a:t>
            </a:r>
            <a:r>
              <a:rPr lang="en-US" sz="2300" dirty="0" smtClean="0"/>
              <a:t> </a:t>
            </a:r>
            <a:r>
              <a:rPr lang="en-US" sz="2300" dirty="0" err="1" smtClean="0"/>
              <a:t>mesin</a:t>
            </a:r>
            <a:r>
              <a:rPr lang="en-US" sz="2300" dirty="0" smtClean="0"/>
              <a:t> 2 </a:t>
            </a:r>
            <a:r>
              <a:rPr lang="en-US" sz="2300" dirty="0" err="1" smtClean="0"/>
              <a:t>terus</a:t>
            </a:r>
            <a:r>
              <a:rPr lang="en-US" sz="2300" dirty="0" smtClean="0"/>
              <a:t> </a:t>
            </a:r>
            <a:r>
              <a:rPr lang="en-US" sz="2300" dirty="0" err="1" smtClean="0"/>
              <a:t>dikerjakan</a:t>
            </a:r>
            <a:r>
              <a:rPr lang="en-US" sz="2300" dirty="0" smtClean="0"/>
              <a:t> di </a:t>
            </a:r>
            <a:r>
              <a:rPr lang="en-US" sz="2300" dirty="0" err="1" smtClean="0"/>
              <a:t>mesin</a:t>
            </a:r>
            <a:r>
              <a:rPr lang="en-US" sz="2300" dirty="0" smtClean="0"/>
              <a:t> 3 </a:t>
            </a:r>
            <a:r>
              <a:rPr lang="en-US" sz="2300" dirty="0" err="1" smtClean="0"/>
              <a:t>selama</a:t>
            </a:r>
            <a:r>
              <a:rPr lang="en-US" sz="2300" dirty="0" smtClean="0"/>
              <a:t> 6 jam. </a:t>
            </a:r>
            <a:r>
              <a:rPr lang="en-US" sz="2300" dirty="0" err="1" smtClean="0"/>
              <a:t>Sedang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sepatu</a:t>
            </a:r>
            <a:r>
              <a:rPr lang="en-US" sz="2300" dirty="0" smtClean="0"/>
              <a:t> </a:t>
            </a:r>
            <a:r>
              <a:rPr lang="en-US" sz="2300" dirty="0" err="1" smtClean="0"/>
              <a:t>merek</a:t>
            </a:r>
            <a:r>
              <a:rPr lang="en-US" sz="2300" dirty="0" smtClean="0"/>
              <a:t> </a:t>
            </a:r>
            <a:r>
              <a:rPr lang="en-US" sz="2300" b="1" dirty="0" smtClean="0"/>
              <a:t>I</a:t>
            </a:r>
            <a:r>
              <a:rPr lang="en-US" sz="2400" b="1" baseline="-25000" dirty="0" smtClean="0"/>
              <a:t>2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diproses</a:t>
            </a:r>
            <a:r>
              <a:rPr lang="en-US" sz="2300" dirty="0" smtClean="0"/>
              <a:t> di </a:t>
            </a:r>
            <a:r>
              <a:rPr lang="en-US" sz="2300" dirty="0" err="1" smtClean="0"/>
              <a:t>mesin</a:t>
            </a:r>
            <a:r>
              <a:rPr lang="en-US" sz="2300" dirty="0" smtClean="0"/>
              <a:t> 1, </a:t>
            </a:r>
            <a:r>
              <a:rPr lang="en-US" sz="2300" dirty="0" err="1" smtClean="0"/>
              <a:t>tetapi</a:t>
            </a:r>
            <a:r>
              <a:rPr lang="en-US" sz="2300" dirty="0" smtClean="0"/>
              <a:t> </a:t>
            </a:r>
            <a:r>
              <a:rPr lang="en-US" sz="2300" dirty="0" err="1" smtClean="0"/>
              <a:t>pertama</a:t>
            </a:r>
            <a:r>
              <a:rPr lang="en-US" sz="2300" dirty="0" smtClean="0"/>
              <a:t> kali </a:t>
            </a:r>
            <a:r>
              <a:rPr lang="en-US" sz="2300" dirty="0" err="1" smtClean="0"/>
              <a:t>dikerjakan</a:t>
            </a:r>
            <a:r>
              <a:rPr lang="en-US" sz="2300" dirty="0" smtClean="0"/>
              <a:t> di </a:t>
            </a:r>
            <a:r>
              <a:rPr lang="en-US" sz="2300" dirty="0" err="1" smtClean="0"/>
              <a:t>mesin</a:t>
            </a:r>
            <a:r>
              <a:rPr lang="en-US" sz="2300" dirty="0" smtClean="0"/>
              <a:t> 2 </a:t>
            </a:r>
            <a:r>
              <a:rPr lang="en-US" sz="2300" dirty="0" err="1" smtClean="0"/>
              <a:t>selama</a:t>
            </a:r>
            <a:r>
              <a:rPr lang="en-US" sz="2300" dirty="0" smtClean="0"/>
              <a:t> 3 jam </a:t>
            </a:r>
            <a:r>
              <a:rPr lang="en-US" sz="2300" dirty="0" err="1" smtClean="0"/>
              <a:t>kemudian</a:t>
            </a:r>
            <a:r>
              <a:rPr lang="en-US" sz="2300" dirty="0" smtClean="0"/>
              <a:t> di </a:t>
            </a:r>
            <a:r>
              <a:rPr lang="en-US" sz="2300" dirty="0" err="1" smtClean="0"/>
              <a:t>mesin</a:t>
            </a:r>
            <a:r>
              <a:rPr lang="en-US" sz="2300" dirty="0" smtClean="0"/>
              <a:t> 3 </a:t>
            </a:r>
            <a:r>
              <a:rPr lang="en-US" sz="2300" dirty="0" err="1" smtClean="0"/>
              <a:t>selama</a:t>
            </a:r>
            <a:r>
              <a:rPr lang="en-US" sz="2300" dirty="0" smtClean="0"/>
              <a:t> 5 jam. Jam </a:t>
            </a:r>
            <a:r>
              <a:rPr lang="en-US" sz="2300" dirty="0" err="1" smtClean="0"/>
              <a:t>kerja</a:t>
            </a:r>
            <a:r>
              <a:rPr lang="en-US" sz="2300" dirty="0" smtClean="0"/>
              <a:t> </a:t>
            </a:r>
            <a:r>
              <a:rPr lang="en-US" sz="2300" dirty="0" err="1" smtClean="0"/>
              <a:t>maksimum</a:t>
            </a:r>
            <a:r>
              <a:rPr lang="en-US" sz="2300" dirty="0" smtClean="0"/>
              <a:t> </a:t>
            </a:r>
            <a:r>
              <a:rPr lang="en-US" sz="2300" dirty="0" err="1" smtClean="0"/>
              <a:t>setiap</a:t>
            </a:r>
            <a:r>
              <a:rPr lang="en-US" sz="2300" dirty="0" smtClean="0"/>
              <a:t> </a:t>
            </a:r>
            <a:r>
              <a:rPr lang="en-US" sz="2300" dirty="0" err="1" smtClean="0"/>
              <a:t>hari</a:t>
            </a:r>
            <a:r>
              <a:rPr lang="en-US" sz="2300" dirty="0" smtClean="0"/>
              <a:t> </a:t>
            </a:r>
            <a:r>
              <a:rPr lang="en-US" sz="2300" dirty="0" err="1" smtClean="0"/>
              <a:t>mesin</a:t>
            </a:r>
            <a:r>
              <a:rPr lang="en-US" sz="2300" dirty="0" smtClean="0"/>
              <a:t> 1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8 jam, </a:t>
            </a:r>
            <a:r>
              <a:rPr lang="en-US" sz="2300" dirty="0" err="1" smtClean="0"/>
              <a:t>mesin</a:t>
            </a:r>
            <a:r>
              <a:rPr lang="en-US" sz="2300" dirty="0" smtClean="0"/>
              <a:t> 2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15 jam,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mesin</a:t>
            </a:r>
            <a:r>
              <a:rPr lang="en-US" sz="2300" dirty="0" smtClean="0"/>
              <a:t> 3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30 jam. </a:t>
            </a:r>
            <a:r>
              <a:rPr lang="en-US" sz="2300" dirty="0" err="1" smtClean="0"/>
              <a:t>Sumbangan</a:t>
            </a:r>
            <a:r>
              <a:rPr lang="en-US" sz="2300" dirty="0" smtClean="0"/>
              <a:t>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</a:t>
            </a:r>
            <a:r>
              <a:rPr lang="en-US" sz="2300" dirty="0" err="1" smtClean="0"/>
              <a:t>laba</a:t>
            </a:r>
            <a:r>
              <a:rPr lang="en-US" sz="2300" dirty="0" smtClean="0"/>
              <a:t> </a:t>
            </a:r>
            <a:r>
              <a:rPr lang="en-US" sz="2300" dirty="0" err="1" smtClean="0"/>
              <a:t>setiap</a:t>
            </a:r>
            <a:r>
              <a:rPr lang="en-US" sz="2300" dirty="0" smtClean="0"/>
              <a:t> </a:t>
            </a:r>
            <a:r>
              <a:rPr lang="en-US" sz="2300" dirty="0" err="1" smtClean="0"/>
              <a:t>lusin</a:t>
            </a:r>
            <a:r>
              <a:rPr lang="en-US" sz="2300" dirty="0" smtClean="0"/>
              <a:t> </a:t>
            </a:r>
            <a:r>
              <a:rPr lang="en-US" sz="2300" dirty="0" err="1" smtClean="0"/>
              <a:t>sepatu</a:t>
            </a:r>
            <a:r>
              <a:rPr lang="en-US" sz="2300" dirty="0" smtClean="0"/>
              <a:t> </a:t>
            </a:r>
            <a:r>
              <a:rPr lang="en-US" sz="2300" dirty="0" err="1" smtClean="0"/>
              <a:t>merek</a:t>
            </a:r>
            <a:r>
              <a:rPr lang="en-US" sz="2300" dirty="0" smtClean="0"/>
              <a:t> </a:t>
            </a:r>
            <a:r>
              <a:rPr lang="en-US" sz="2300" b="1" dirty="0" smtClean="0"/>
              <a:t>I</a:t>
            </a:r>
            <a:r>
              <a:rPr lang="en-US" sz="2400" b="1" baseline="-25000" dirty="0" smtClean="0"/>
              <a:t>1</a:t>
            </a:r>
            <a:r>
              <a:rPr lang="en-US" sz="2300" dirty="0" smtClean="0"/>
              <a:t> = </a:t>
            </a:r>
            <a:r>
              <a:rPr lang="en-US" sz="2300" dirty="0" err="1" smtClean="0"/>
              <a:t>Rp</a:t>
            </a:r>
            <a:r>
              <a:rPr lang="en-US" sz="2300" dirty="0" smtClean="0"/>
              <a:t> 30.000,00 </a:t>
            </a:r>
            <a:r>
              <a:rPr lang="en-US" sz="2300" dirty="0" err="1" smtClean="0"/>
              <a:t>sedang</a:t>
            </a:r>
            <a:r>
              <a:rPr lang="en-US" sz="2300" dirty="0" smtClean="0"/>
              <a:t> </a:t>
            </a:r>
            <a:r>
              <a:rPr lang="en-US" sz="2300" dirty="0" err="1" smtClean="0"/>
              <a:t>merek</a:t>
            </a:r>
            <a:r>
              <a:rPr lang="en-US" sz="2300" dirty="0" smtClean="0"/>
              <a:t> </a:t>
            </a:r>
            <a:r>
              <a:rPr lang="en-US" sz="2300" b="1" dirty="0" smtClean="0"/>
              <a:t>I</a:t>
            </a:r>
            <a:r>
              <a:rPr lang="en-US" sz="2400" b="1" baseline="-25000" dirty="0" smtClean="0"/>
              <a:t>2</a:t>
            </a:r>
            <a:r>
              <a:rPr lang="en-US" sz="2300" b="1" dirty="0" smtClean="0"/>
              <a:t> = </a:t>
            </a:r>
            <a:r>
              <a:rPr lang="en-US" sz="2300" dirty="0" err="1" smtClean="0"/>
              <a:t>Rp</a:t>
            </a:r>
            <a:r>
              <a:rPr lang="en-US" sz="2300" dirty="0" smtClean="0"/>
              <a:t> 50.000,00. </a:t>
            </a:r>
            <a:r>
              <a:rPr lang="en-US" sz="2300" dirty="0" err="1" smtClean="0"/>
              <a:t>Masalahnya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menentukan</a:t>
            </a:r>
            <a:r>
              <a:rPr lang="en-US" sz="2300" dirty="0" smtClean="0"/>
              <a:t> </a:t>
            </a:r>
            <a:r>
              <a:rPr lang="en-US" sz="2300" dirty="0" err="1" smtClean="0"/>
              <a:t>berapa</a:t>
            </a:r>
            <a:r>
              <a:rPr lang="en-US" sz="2300" dirty="0" smtClean="0"/>
              <a:t> </a:t>
            </a:r>
            <a:r>
              <a:rPr lang="en-US" sz="2300" dirty="0" err="1" smtClean="0"/>
              <a:t>lusin</a:t>
            </a:r>
            <a:r>
              <a:rPr lang="en-US" sz="2300" dirty="0" smtClean="0"/>
              <a:t> </a:t>
            </a:r>
            <a:r>
              <a:rPr lang="en-US" sz="2300" dirty="0" err="1" smtClean="0"/>
              <a:t>sebaiknya</a:t>
            </a:r>
            <a:r>
              <a:rPr lang="en-US" sz="2300" dirty="0" smtClean="0"/>
              <a:t> </a:t>
            </a:r>
            <a:r>
              <a:rPr lang="en-US" sz="2300" dirty="0" err="1" smtClean="0"/>
              <a:t>sepatu</a:t>
            </a:r>
            <a:r>
              <a:rPr lang="en-US" sz="2300" dirty="0" smtClean="0"/>
              <a:t> </a:t>
            </a:r>
            <a:r>
              <a:rPr lang="en-US" sz="2300" dirty="0" err="1" smtClean="0"/>
              <a:t>merek</a:t>
            </a:r>
            <a:r>
              <a:rPr lang="en-US" sz="2300" dirty="0" smtClean="0"/>
              <a:t> </a:t>
            </a:r>
            <a:r>
              <a:rPr lang="en-US" sz="2300" b="1" dirty="0" smtClean="0"/>
              <a:t>I</a:t>
            </a:r>
            <a:r>
              <a:rPr lang="en-US" sz="2400" b="1" baseline="-25000" dirty="0" smtClean="0"/>
              <a:t>1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merek</a:t>
            </a:r>
            <a:r>
              <a:rPr lang="en-US" sz="2300" dirty="0" smtClean="0"/>
              <a:t> </a:t>
            </a:r>
            <a:r>
              <a:rPr lang="en-US" sz="2300" b="1" dirty="0" smtClean="0"/>
              <a:t>I</a:t>
            </a:r>
            <a:r>
              <a:rPr lang="en-US" sz="2400" b="1" baseline="-25000" dirty="0" smtClean="0"/>
              <a:t>2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dibuat</a:t>
            </a:r>
            <a:r>
              <a:rPr lang="en-US" sz="2300" dirty="0" smtClean="0"/>
              <a:t> agar </a:t>
            </a:r>
            <a:r>
              <a:rPr lang="en-US" sz="2300" dirty="0" err="1" smtClean="0"/>
              <a:t>bisa</a:t>
            </a:r>
            <a:r>
              <a:rPr lang="en-US" sz="2300" dirty="0" smtClean="0"/>
              <a:t> </a:t>
            </a:r>
            <a:r>
              <a:rPr lang="en-US" sz="2300" dirty="0" err="1" smtClean="0"/>
              <a:t>memaksimumkan</a:t>
            </a:r>
            <a:r>
              <a:rPr lang="en-US" sz="2300" dirty="0" smtClean="0"/>
              <a:t> </a:t>
            </a:r>
            <a:r>
              <a:rPr lang="en-US" sz="2300" dirty="0" err="1" smtClean="0"/>
              <a:t>laba</a:t>
            </a:r>
            <a:r>
              <a:rPr lang="en-US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526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Solusi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854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memproduksi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empat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. Dari </a:t>
            </a:r>
            <a:r>
              <a:rPr lang="en-US" sz="2800" dirty="0" err="1" smtClean="0"/>
              <a:t>lantai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,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data </a:t>
            </a:r>
            <a:r>
              <a:rPr lang="en-US" sz="2800" dirty="0" err="1" smtClean="0"/>
              <a:t>sbb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499929"/>
              </p:ext>
            </p:extLst>
          </p:nvPr>
        </p:nvGraphicFramePr>
        <p:xfrm>
          <a:off x="609600" y="2438400"/>
          <a:ext cx="5943600" cy="1600200"/>
        </p:xfrm>
        <a:graphic>
          <a:graphicData uri="http://schemas.openxmlformats.org/drawingml/2006/table">
            <a:tbl>
              <a:tblPr firstRow="1" firstCol="1" bandRow="1"/>
              <a:tblGrid>
                <a:gridCol w="1502701"/>
                <a:gridCol w="1502701"/>
                <a:gridCol w="1015656"/>
                <a:gridCol w="1922542"/>
              </a:tblGrid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</a:rPr>
                        <a:t>Departemen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</a:rPr>
                        <a:t>Kapasitas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</a:rPr>
                        <a:t> (jam)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</a:rPr>
                        <a:t>Produk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</a:rPr>
                        <a:t>Tingkat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</a:rPr>
                        <a:t>Produksi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</a:rPr>
                        <a:t> Minimal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Pemasangan Kawat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1.500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XJ201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150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Pengeboran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2.350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XM897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</a:rPr>
                        <a:t>Perakitan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2.600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TR29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300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Pengawasan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1.200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BR788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400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496513"/>
              </p:ext>
            </p:extLst>
          </p:nvPr>
        </p:nvGraphicFramePr>
        <p:xfrm>
          <a:off x="609600" y="4343400"/>
          <a:ext cx="6629401" cy="1905000"/>
        </p:xfrm>
        <a:graphic>
          <a:graphicData uri="http://schemas.openxmlformats.org/drawingml/2006/table">
            <a:tbl>
              <a:tblPr firstRow="1" firstCol="1" bandRow="1"/>
              <a:tblGrid>
                <a:gridCol w="1414855"/>
                <a:gridCol w="1414855"/>
                <a:gridCol w="956283"/>
                <a:gridCol w="1016295"/>
                <a:gridCol w="1016295"/>
                <a:gridCol w="810818"/>
              </a:tblGrid>
              <a:tr h="31750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</a:rPr>
                        <a:t>Produk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</a:rPr>
                        <a:t>Departemen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</a:rPr>
                        <a:t>Pemasangan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</a:rPr>
                        <a:t>Kawat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</a:rPr>
                        <a:t>Pengeboran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</a:rPr>
                        <a:t>Perakitan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</a:rPr>
                        <a:t>Pemeriksaan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</a:rPr>
                        <a:t>Laba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</a:rPr>
                        <a:t>/Unit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XJ201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0.5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0.5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$9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XM897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1.5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1.0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$12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TR29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1.5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0.5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$15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BR788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1.0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0.5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$11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4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Linier Programming (LP)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pengalokasian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sumber-sumber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bersaing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optimum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terbaik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fisibel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model LP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model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terlebih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model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LP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Model LP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ynag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dimaksimumkan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diminimumkan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Model LP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533400"/>
            <a:ext cx="9144000" cy="9175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MODEL LP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252627"/>
              </p:ext>
            </p:extLst>
          </p:nvPr>
        </p:nvGraphicFramePr>
        <p:xfrm>
          <a:off x="228600" y="1617108"/>
          <a:ext cx="8705850" cy="425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891"/>
                <a:gridCol w="953734"/>
                <a:gridCol w="807006"/>
                <a:gridCol w="953734"/>
                <a:gridCol w="880370"/>
                <a:gridCol w="1100462"/>
                <a:gridCol w="2347653"/>
              </a:tblGrid>
              <a:tr h="714489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err="1" smtClean="0"/>
                        <a:t>Kegiatan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Pemakaian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per unit</a:t>
                      </a:r>
                    </a:p>
                    <a:p>
                      <a:pPr algn="ctr"/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keluaran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Kapasitas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Sumber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8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9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30000" dirty="0" smtClean="0"/>
                        <a:t>1n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39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30000" dirty="0" smtClean="0"/>
                        <a:t>21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22</a:t>
                      </a:r>
                      <a:endParaRPr lang="en-US" baseline="-25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30000" dirty="0" smtClean="0"/>
                        <a:t>23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30000" dirty="0" smtClean="0"/>
                        <a:t>2n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39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31</a:t>
                      </a:r>
                      <a:endParaRPr lang="en-US" baseline="-250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3n</a:t>
                      </a:r>
                      <a:endParaRPr lang="en-US" baseline="-250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39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39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m1</a:t>
                      </a:r>
                      <a:endParaRPr lang="en-US" baseline="-250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m2</a:t>
                      </a:r>
                      <a:endParaRPr lang="en-US" baseline="-25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m3</a:t>
                      </a:r>
                      <a:endParaRPr lang="en-US" baseline="-25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baseline="-25000" dirty="0" err="1" smtClean="0"/>
                        <a:t>mn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</a:t>
                      </a:r>
                      <a:r>
                        <a:rPr lang="en-US" baseline="-25000" dirty="0" err="1" smtClean="0"/>
                        <a:t>m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</a:tr>
              <a:tr h="646443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Δ</a:t>
                      </a:r>
                      <a:r>
                        <a:rPr lang="en-US" sz="1600" dirty="0" smtClean="0"/>
                        <a:t>Z </a:t>
                      </a:r>
                      <a:r>
                        <a:rPr lang="en-US" sz="1600" dirty="0" err="1" smtClean="0"/>
                        <a:t>pertambahan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tiap</a:t>
                      </a:r>
                      <a:r>
                        <a:rPr lang="en-US" sz="1600" dirty="0" smtClean="0"/>
                        <a:t> unit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baseline="-25000" dirty="0" err="1" smtClean="0"/>
                        <a:t>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92D050"/>
                    </a:solidFill>
                  </a:tcPr>
                </a:tc>
              </a:tr>
              <a:tr h="4139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Tingkat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kegiatan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199" name="TextBox 5"/>
          <p:cNvSpPr txBox="1">
            <a:spLocks noChangeArrowheads="1"/>
          </p:cNvSpPr>
          <p:nvPr/>
        </p:nvSpPr>
        <p:spPr bwMode="auto">
          <a:xfrm>
            <a:off x="357188" y="5500688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40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855" y="685800"/>
            <a:ext cx="9144000" cy="9175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Matematis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2" y="1600200"/>
            <a:ext cx="8739188" cy="4941887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sz="2400" dirty="0" err="1" smtClean="0"/>
              <a:t>Maksimumkan</a:t>
            </a:r>
            <a:r>
              <a:rPr lang="en-US" sz="2400" dirty="0" smtClean="0"/>
              <a:t>  Z =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 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 ….+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n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baseline="-25000" dirty="0" smtClean="0"/>
          </a:p>
          <a:p>
            <a:pPr>
              <a:defRPr/>
            </a:pPr>
            <a:r>
              <a:rPr lang="en-US" sz="2600" dirty="0" err="1" smtClean="0"/>
              <a:t>Batasan</a:t>
            </a:r>
            <a:r>
              <a:rPr lang="en-US" sz="2600" dirty="0" smtClean="0"/>
              <a:t> :</a:t>
            </a:r>
          </a:p>
          <a:p>
            <a:pPr marL="804863" lvl="1" indent="-45720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+ a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a</a:t>
            </a:r>
            <a:r>
              <a:rPr lang="en-US" sz="2400" baseline="-25000" dirty="0" smtClean="0"/>
              <a:t>13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 </a:t>
            </a:r>
            <a:r>
              <a:rPr lang="en-US" sz="2400" dirty="0" smtClean="0"/>
              <a:t>+ ….+ a</a:t>
            </a:r>
            <a:r>
              <a:rPr lang="en-US" sz="2400" baseline="-25000" dirty="0" smtClean="0"/>
              <a:t>1n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n </a:t>
            </a:r>
            <a:r>
              <a:rPr lang="en-US" sz="2400" dirty="0" smtClean="0"/>
              <a:t>         ≤   b</a:t>
            </a:r>
            <a:r>
              <a:rPr lang="en-US" sz="2400" baseline="-25000" dirty="0" smtClean="0"/>
              <a:t>1</a:t>
            </a:r>
          </a:p>
          <a:p>
            <a:pPr marL="804863" lvl="1" indent="-457200">
              <a:buSzPct val="100000"/>
              <a:buFont typeface="+mj-lt"/>
              <a:buAutoNum type="arabicPeriod"/>
              <a:defRPr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21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+ a</a:t>
            </a:r>
            <a:r>
              <a:rPr lang="en-US" sz="2400" baseline="-25000" dirty="0" smtClean="0"/>
              <a:t>22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a</a:t>
            </a:r>
            <a:r>
              <a:rPr lang="en-US" sz="2400" baseline="-25000" dirty="0" smtClean="0"/>
              <a:t>33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 </a:t>
            </a:r>
            <a:r>
              <a:rPr lang="en-US" sz="2400" dirty="0" smtClean="0"/>
              <a:t>+ ….+ a</a:t>
            </a:r>
            <a:r>
              <a:rPr lang="en-US" sz="2400" baseline="-25000" dirty="0" smtClean="0"/>
              <a:t>2n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n </a:t>
            </a:r>
            <a:r>
              <a:rPr lang="en-US" sz="2400" dirty="0" smtClean="0"/>
              <a:t>         ≤   b</a:t>
            </a:r>
            <a:r>
              <a:rPr lang="en-US" sz="2400" baseline="-25000" dirty="0" smtClean="0"/>
              <a:t>1</a:t>
            </a:r>
          </a:p>
          <a:p>
            <a:pPr lvl="1">
              <a:buFont typeface="Symbol" pitchFamily="18" charset="2"/>
              <a:buNone/>
              <a:defRPr/>
            </a:pPr>
            <a:r>
              <a:rPr lang="en-US" sz="2400" baseline="-25000" dirty="0" smtClean="0"/>
              <a:t>…..</a:t>
            </a:r>
          </a:p>
          <a:p>
            <a:pPr marL="804863" lvl="1" indent="-457200">
              <a:buSzPct val="100000"/>
              <a:buFont typeface="+mj-lt"/>
              <a:buAutoNum type="alphaLcPeriod" startAt="13"/>
              <a:defRPr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m1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+ a</a:t>
            </a:r>
            <a:r>
              <a:rPr lang="en-US" sz="2400" baseline="-25000" dirty="0" smtClean="0"/>
              <a:t>m2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a</a:t>
            </a:r>
            <a:r>
              <a:rPr lang="en-US" sz="2400" baseline="-25000" dirty="0" smtClean="0"/>
              <a:t>m3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 </a:t>
            </a:r>
            <a:r>
              <a:rPr lang="en-US" sz="2400" dirty="0" smtClean="0"/>
              <a:t>+ ….+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mn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    ≤  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m</a:t>
            </a:r>
            <a:endParaRPr lang="en-US" sz="2400" baseline="-25000" dirty="0" smtClean="0"/>
          </a:p>
          <a:p>
            <a:pPr lvl="1">
              <a:buFont typeface="Symbol" pitchFamily="18" charset="2"/>
              <a:buNone/>
              <a:defRPr/>
            </a:pPr>
            <a:r>
              <a:rPr lang="en-US" sz="2400" dirty="0" err="1" smtClean="0"/>
              <a:t>dan</a:t>
            </a:r>
            <a:endParaRPr lang="en-US" sz="2400" dirty="0" smtClean="0"/>
          </a:p>
          <a:p>
            <a:pPr lvl="1">
              <a:buFont typeface="Symbol" pitchFamily="18" charset="2"/>
              <a:buNone/>
              <a:defRPr/>
            </a:pPr>
            <a:r>
              <a:rPr lang="en-US" sz="2400" dirty="0" smtClean="0"/>
              <a:t>		X</a:t>
            </a:r>
            <a:r>
              <a:rPr lang="en-US" sz="2400" baseline="-25000" dirty="0" smtClean="0"/>
              <a:t>1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≥ </a:t>
            </a:r>
            <a:r>
              <a:rPr lang="en-US" sz="2400" dirty="0" smtClean="0"/>
              <a:t>0, X</a:t>
            </a:r>
            <a:r>
              <a:rPr lang="en-US" sz="2400" baseline="-25000" dirty="0" smtClean="0"/>
              <a:t>2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≥ </a:t>
            </a:r>
            <a:r>
              <a:rPr lang="en-US" sz="2400" dirty="0" smtClean="0"/>
              <a:t>0, ……….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≥ </a:t>
            </a:r>
            <a:r>
              <a:rPr lang="en-US" sz="2400" dirty="0" smtClean="0"/>
              <a:t>0</a:t>
            </a:r>
          </a:p>
          <a:p>
            <a:pPr lvl="1">
              <a:buFont typeface="Symbol" pitchFamily="18" charset="2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997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341313"/>
            <a:ext cx="7620000" cy="701675"/>
          </a:xfrm>
          <a:solidFill>
            <a:schemeClr val="accent1">
              <a:alpha val="5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smtClean="0"/>
              <a:t>Asumsi-asumsi Dasar </a:t>
            </a:r>
            <a:br>
              <a:rPr lang="en-US" sz="2000" smtClean="0"/>
            </a:br>
            <a:r>
              <a:rPr lang="en-US" sz="2000" smtClean="0"/>
              <a:t>Linear Programming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8575"/>
            <a:ext cx="9144000" cy="4872038"/>
          </a:xfrm>
          <a:solidFill>
            <a:schemeClr val="accent1">
              <a:alpha val="50195"/>
            </a:schemeClr>
          </a:solidFill>
        </p:spPr>
        <p:txBody>
          <a:bodyPr>
            <a:spAutoFit/>
          </a:bodyPr>
          <a:lstStyle/>
          <a:p>
            <a:pPr marL="609600" indent="-609600" algn="l" eaLnBrk="1" hangingPunct="1">
              <a:buFont typeface="Wingdings" pitchFamily="2" charset="2"/>
              <a:buAutoNum type="arabicPeriod"/>
            </a:pPr>
            <a:r>
              <a:rPr lang="en-US" b="1" dirty="0" smtClean="0"/>
              <a:t>Proportionality</a:t>
            </a:r>
          </a:p>
          <a:p>
            <a:pPr marL="609600" indent="-609600" algn="l"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id-ID" sz="2800" dirty="0"/>
              <a:t>N</a:t>
            </a:r>
            <a:r>
              <a:rPr lang="en-US" sz="2800" dirty="0" err="1" smtClean="0"/>
              <a:t>aik</a:t>
            </a:r>
            <a:r>
              <a:rPr lang="en-US" sz="2800" dirty="0" smtClean="0"/>
              <a:t> </a:t>
            </a:r>
            <a:r>
              <a:rPr lang="en-US" sz="2800" dirty="0" err="1" smtClean="0"/>
              <a:t>turunnya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Z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berubah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sebanding</a:t>
            </a:r>
            <a:r>
              <a:rPr lang="en-US" sz="2800" dirty="0" smtClean="0"/>
              <a:t> (proportional)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dirty="0" smtClean="0"/>
              <a:t> </a:t>
            </a:r>
          </a:p>
          <a:p>
            <a:pPr marL="609600" indent="-609600" algn="l" eaLnBrk="1" hangingPunct="1">
              <a:buFont typeface="Wingdings" pitchFamily="2" charset="2"/>
              <a:buAutoNum type="arabicPeriod" startAt="2"/>
            </a:pPr>
            <a:r>
              <a:rPr lang="en-US" b="1" dirty="0" err="1" smtClean="0"/>
              <a:t>Additivity</a:t>
            </a:r>
            <a:r>
              <a:rPr lang="en-US" dirty="0" smtClean="0"/>
              <a:t> </a:t>
            </a:r>
            <a:endParaRPr lang="en-US" b="1" dirty="0" smtClean="0"/>
          </a:p>
          <a:p>
            <a:pPr marL="609600" indent="-609600" algn="l" eaLnBrk="1" hangingPunct="1"/>
            <a:r>
              <a:rPr lang="en-US" sz="2800" dirty="0" smtClean="0"/>
              <a:t>	</a:t>
            </a:r>
            <a:r>
              <a:rPr lang="id-ID" sz="2800" dirty="0" err="1"/>
              <a:t>N</a:t>
            </a:r>
            <a:r>
              <a:rPr lang="en-US" sz="2800" dirty="0" err="1" smtClean="0"/>
              <a:t>ilai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LP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kenaikan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(Z) yang </a:t>
            </a:r>
            <a:r>
              <a:rPr lang="en-US" sz="2800" dirty="0" err="1" smtClean="0"/>
              <a:t>diakibatkan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kenaikan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ditambahkan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Z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lain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9538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341313"/>
            <a:ext cx="7620000" cy="701675"/>
          </a:xfrm>
          <a:solidFill>
            <a:schemeClr val="accent1">
              <a:alpha val="5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smtClean="0"/>
              <a:t>Asumsi-asumsi Dasar </a:t>
            </a:r>
            <a:br>
              <a:rPr lang="en-US" sz="2000" smtClean="0"/>
            </a:br>
            <a:r>
              <a:rPr lang="en-US" sz="2000" smtClean="0"/>
              <a:t>Linear Programming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24025"/>
            <a:ext cx="9144000" cy="4017963"/>
          </a:xfrm>
          <a:solidFill>
            <a:schemeClr val="accent1">
              <a:alpha val="50195"/>
            </a:schemeClr>
          </a:solidFill>
        </p:spPr>
        <p:txBody>
          <a:bodyPr>
            <a:spAutoFit/>
          </a:bodyPr>
          <a:lstStyle/>
          <a:p>
            <a:pPr marL="609600" indent="-609600" algn="just" eaLnBrk="1" hangingPunct="1">
              <a:buFont typeface="Wingdings" pitchFamily="2" charset="2"/>
              <a:buAutoNum type="arabicPeriod" startAt="3"/>
            </a:pPr>
            <a:r>
              <a:rPr lang="en-US" b="1" dirty="0" smtClean="0"/>
              <a:t>Divisibility</a:t>
            </a:r>
          </a:p>
          <a:p>
            <a:pPr marL="609600" indent="-609600" algn="just" eaLnBrk="1" hangingPunct="1"/>
            <a:r>
              <a:rPr lang="en-US" sz="2800" dirty="0" smtClean="0"/>
              <a:t>	</a:t>
            </a:r>
            <a:r>
              <a:rPr lang="id-ID" sz="2800" dirty="0"/>
              <a:t>K</a:t>
            </a:r>
            <a:r>
              <a:rPr lang="en-US" sz="2800" dirty="0" err="1" smtClean="0"/>
              <a:t>eluaran</a:t>
            </a:r>
            <a:r>
              <a:rPr lang="en-US" sz="2800" dirty="0" smtClean="0"/>
              <a:t> (output) yang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pecahan</a:t>
            </a:r>
            <a:r>
              <a:rPr lang="en-US" sz="2800" dirty="0" smtClean="0"/>
              <a:t>.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pula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Z yang </a:t>
            </a:r>
            <a:r>
              <a:rPr lang="en-US" sz="2800" dirty="0" err="1" smtClean="0"/>
              <a:t>dihasilkan</a:t>
            </a:r>
            <a:r>
              <a:rPr lang="en-US" dirty="0" smtClean="0"/>
              <a:t>  </a:t>
            </a:r>
          </a:p>
          <a:p>
            <a:pPr marL="609600" indent="-609600" algn="l" eaLnBrk="1" hangingPunct="1">
              <a:buFont typeface="Wingdings" pitchFamily="2" charset="2"/>
              <a:buAutoNum type="arabicPeriod" startAt="4"/>
            </a:pPr>
            <a:r>
              <a:rPr lang="en-US" b="1" dirty="0" smtClean="0"/>
              <a:t>Deterministic (Certainty)</a:t>
            </a:r>
          </a:p>
          <a:p>
            <a:pPr marL="609600" indent="-609600" algn="l" eaLnBrk="1" hangingPunct="1"/>
            <a:r>
              <a:rPr lang="en-US" sz="2800" dirty="0" smtClean="0"/>
              <a:t>	</a:t>
            </a:r>
            <a:r>
              <a:rPr lang="en-US" sz="2800" dirty="0" err="1" smtClean="0"/>
              <a:t>Asumsi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parameter yang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model LP (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, b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)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diperkirakan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pasti</a:t>
            </a:r>
            <a:r>
              <a:rPr lang="en-US" sz="2800" dirty="0" smtClean="0"/>
              <a:t>,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jarang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56059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0312 Stevenson">
  <a:themeElements>
    <a:clrScheme name="200312 Stevenson 13">
      <a:dk1>
        <a:srgbClr val="000000"/>
      </a:dk1>
      <a:lt1>
        <a:srgbClr val="FBFCDF"/>
      </a:lt1>
      <a:dk2>
        <a:srgbClr val="F84700"/>
      </a:dk2>
      <a:lt2>
        <a:srgbClr val="808080"/>
      </a:lt2>
      <a:accent1>
        <a:srgbClr val="74B632"/>
      </a:accent1>
      <a:accent2>
        <a:srgbClr val="EFBE09"/>
      </a:accent2>
      <a:accent3>
        <a:srgbClr val="FDFDEC"/>
      </a:accent3>
      <a:accent4>
        <a:srgbClr val="000000"/>
      </a:accent4>
      <a:accent5>
        <a:srgbClr val="BCD7AD"/>
      </a:accent5>
      <a:accent6>
        <a:srgbClr val="D9AC07"/>
      </a:accent6>
      <a:hlink>
        <a:srgbClr val="148298"/>
      </a:hlink>
      <a:folHlink>
        <a:srgbClr val="F80600"/>
      </a:folHlink>
    </a:clrScheme>
    <a:fontScheme name="200312 Stevenson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312 Steven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12 Steven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12 Stevenson 13">
        <a:dk1>
          <a:srgbClr val="000000"/>
        </a:dk1>
        <a:lt1>
          <a:srgbClr val="FBFCDF"/>
        </a:lt1>
        <a:dk2>
          <a:srgbClr val="F84700"/>
        </a:dk2>
        <a:lt2>
          <a:srgbClr val="808080"/>
        </a:lt2>
        <a:accent1>
          <a:srgbClr val="74B632"/>
        </a:accent1>
        <a:accent2>
          <a:srgbClr val="EFBE09"/>
        </a:accent2>
        <a:accent3>
          <a:srgbClr val="FDFDEC"/>
        </a:accent3>
        <a:accent4>
          <a:srgbClr val="000000"/>
        </a:accent4>
        <a:accent5>
          <a:srgbClr val="BCD7AD"/>
        </a:accent5>
        <a:accent6>
          <a:srgbClr val="D9AC07"/>
        </a:accent6>
        <a:hlink>
          <a:srgbClr val="148298"/>
        </a:hlink>
        <a:folHlink>
          <a:srgbClr val="F80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769</Words>
  <Application>Microsoft Office PowerPoint</Application>
  <PresentationFormat>On-screen Show (4:3)</PresentationFormat>
  <Paragraphs>210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200312 Stevenson</vt:lpstr>
      <vt:lpstr>Metode Linier Programming</vt:lpstr>
      <vt:lpstr>Pengantar</vt:lpstr>
      <vt:lpstr>Model LP</vt:lpstr>
      <vt:lpstr>Karakteristik Model LP (1)</vt:lpstr>
      <vt:lpstr>Karakteristik Model LP (2)</vt:lpstr>
      <vt:lpstr>MODEL LP</vt:lpstr>
      <vt:lpstr>Model Matematis</vt:lpstr>
      <vt:lpstr>Asumsi-asumsi Dasar  Linear Programming </vt:lpstr>
      <vt:lpstr>Asumsi-asumsi Dasar  Linear Programming </vt:lpstr>
      <vt:lpstr>Contoh (1)</vt:lpstr>
      <vt:lpstr>Formulasi Model LP (1)</vt:lpstr>
      <vt:lpstr>Formulasi Model LP (2)</vt:lpstr>
      <vt:lpstr>Formulasi Model LP (3)</vt:lpstr>
      <vt:lpstr>Contoh (2)</vt:lpstr>
      <vt:lpstr>Formulasi Model LP (4)</vt:lpstr>
      <vt:lpstr>Contoh (3) :</vt:lpstr>
      <vt:lpstr>Solusi :</vt:lpstr>
      <vt:lpstr>Contoh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Teknik Industri</dc:creator>
  <cp:lastModifiedBy>ismail - [2010]</cp:lastModifiedBy>
  <cp:revision>11</cp:revision>
  <dcterms:created xsi:type="dcterms:W3CDTF">2013-09-25T02:00:54Z</dcterms:created>
  <dcterms:modified xsi:type="dcterms:W3CDTF">2017-03-06T01:54:27Z</dcterms:modified>
</cp:coreProperties>
</file>