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7FC42-254A-4E39-A575-C4B907B81E84}" type="datetimeFigureOut">
              <a:rPr lang="en-US" smtClean="0"/>
              <a:t>7/21/2018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5B8D3-1AB6-40DA-A5B9-A16E8AF40E0E}" type="slidenum">
              <a:rPr lang="en-US" smtClean="0"/>
              <a:t>‹#›</a:t>
            </a:fld>
            <a:endParaRPr lang="en-US"/>
          </a:p>
        </p:txBody>
      </p:sp>
    </p:spTree>
    <p:extLst>
      <p:ext uri="{BB962C8B-B14F-4D97-AF65-F5344CB8AC3E}">
        <p14:creationId xmlns:p14="http://schemas.microsoft.com/office/powerpoint/2010/main" val="210891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EA6DF90-3A8E-4828-8F21-7099E12A6077}" type="datetime1">
              <a:rPr lang="en-US" smtClean="0"/>
              <a:t>7/21/2018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pl-PL" smtClean="0"/>
              <a:t>Materi Kewarganegaraan, By Tatik Rohmawati, S.IP.,M.Si.</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C73175-215F-46D4-836D-9A6D83B214EF}" type="datetime1">
              <a:rPr lang="en-US" smtClean="0"/>
              <a:t>7/21/2018</a:t>
            </a:fld>
            <a:endParaRPr lang="en-US" dirty="0"/>
          </a:p>
        </p:txBody>
      </p:sp>
      <p:sp>
        <p:nvSpPr>
          <p:cNvPr id="6" name="Footer Placeholder 5"/>
          <p:cNvSpPr>
            <a:spLocks noGrp="1"/>
          </p:cNvSpPr>
          <p:nvPr>
            <p:ph type="ftr" sz="quarter" idx="11"/>
          </p:nvPr>
        </p:nvSpPr>
        <p:spPr/>
        <p:txBody>
          <a:bodyPr/>
          <a:lstStyle/>
          <a:p>
            <a:r>
              <a:rPr lang="pl-PL" smtClean="0"/>
              <a:t>Materi Kewarganegaraan, By Tatik Rohmawati, S.IP.,M.Si.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CC8B25-92B1-4DD0-9758-4E6BC2CA866E}" type="datetime1">
              <a:rPr lang="en-US" smtClean="0"/>
              <a:t>7/21/2018</a:t>
            </a:fld>
            <a:endParaRPr lang="en-US" dirty="0"/>
          </a:p>
        </p:txBody>
      </p:sp>
      <p:sp>
        <p:nvSpPr>
          <p:cNvPr id="6" name="Footer Placeholder 5"/>
          <p:cNvSpPr>
            <a:spLocks noGrp="1"/>
          </p:cNvSpPr>
          <p:nvPr>
            <p:ph type="ftr" sz="quarter" idx="11"/>
          </p:nvPr>
        </p:nvSpPr>
        <p:spPr/>
        <p:txBody>
          <a:bodyPr/>
          <a:lstStyle/>
          <a:p>
            <a:r>
              <a:rPr lang="pl-PL" smtClean="0"/>
              <a:t>Materi Kewarganegaraan, By Tatik Rohmawati, S.IP.,M.Si.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8F066B-D1EB-4787-AA37-98B349DEF7D5}" type="datetime1">
              <a:rPr lang="en-US" smtClean="0"/>
              <a:t>7/21/2018</a:t>
            </a:fld>
            <a:endParaRPr lang="en-US" dirty="0"/>
          </a:p>
        </p:txBody>
      </p:sp>
      <p:sp>
        <p:nvSpPr>
          <p:cNvPr id="6" name="Footer Placeholder 5"/>
          <p:cNvSpPr>
            <a:spLocks noGrp="1"/>
          </p:cNvSpPr>
          <p:nvPr>
            <p:ph type="ftr" sz="quarter" idx="11"/>
          </p:nvPr>
        </p:nvSpPr>
        <p:spPr/>
        <p:txBody>
          <a:bodyPr/>
          <a:lstStyle/>
          <a:p>
            <a:r>
              <a:rPr lang="pl-PL" smtClean="0"/>
              <a:t>Materi Kewarganegaraan, By Tatik Rohmawati, S.IP.,M.Si.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30D18C-BC2A-46D4-8988-540D3A84018D}" type="datetime1">
              <a:rPr lang="en-US" smtClean="0"/>
              <a:t>7/21/2018</a:t>
            </a:fld>
            <a:endParaRPr lang="en-US" dirty="0"/>
          </a:p>
        </p:txBody>
      </p:sp>
      <p:sp>
        <p:nvSpPr>
          <p:cNvPr id="6" name="Footer Placeholder 5"/>
          <p:cNvSpPr>
            <a:spLocks noGrp="1"/>
          </p:cNvSpPr>
          <p:nvPr>
            <p:ph type="ftr" sz="quarter" idx="11"/>
          </p:nvPr>
        </p:nvSpPr>
        <p:spPr/>
        <p:txBody>
          <a:bodyPr/>
          <a:lstStyle/>
          <a:p>
            <a:r>
              <a:rPr lang="pl-PL" smtClean="0"/>
              <a:t>Materi Kewarganegaraan, By Tatik Rohmawati, S.IP.,M.Si.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D42E0DB-5A74-4695-B924-8D7A07D82551}" type="datetime1">
              <a:rPr lang="en-US" smtClean="0"/>
              <a:t>7/21/2018</a:t>
            </a:fld>
            <a:endParaRPr lang="en-US" dirty="0"/>
          </a:p>
        </p:txBody>
      </p:sp>
      <p:sp>
        <p:nvSpPr>
          <p:cNvPr id="4" name="Footer Placeholder 3"/>
          <p:cNvSpPr>
            <a:spLocks noGrp="1"/>
          </p:cNvSpPr>
          <p:nvPr>
            <p:ph type="ftr" sz="quarter" idx="11"/>
          </p:nvPr>
        </p:nvSpPr>
        <p:spPr/>
        <p:txBody>
          <a:bodyPr/>
          <a:lstStyle/>
          <a:p>
            <a:r>
              <a:rPr lang="pl-PL" smtClean="0"/>
              <a:t>Materi Kewarganegaraan, By Tatik Rohmawati, S.IP.,M.Si.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71E69D8-24BD-46E0-BFF8-E36153D83A1E}" type="datetime1">
              <a:rPr lang="en-US" smtClean="0"/>
              <a:t>7/21/2018</a:t>
            </a:fld>
            <a:endParaRPr lang="en-US" dirty="0"/>
          </a:p>
        </p:txBody>
      </p:sp>
      <p:sp>
        <p:nvSpPr>
          <p:cNvPr id="4" name="Footer Placeholder 3"/>
          <p:cNvSpPr>
            <a:spLocks noGrp="1"/>
          </p:cNvSpPr>
          <p:nvPr>
            <p:ph type="ftr" sz="quarter" idx="11"/>
          </p:nvPr>
        </p:nvSpPr>
        <p:spPr/>
        <p:txBody>
          <a:bodyPr/>
          <a:lstStyle/>
          <a:p>
            <a:r>
              <a:rPr lang="pl-PL" smtClean="0"/>
              <a:t>Materi Kewarganegaraan, By Tatik Rohmawati, S.IP.,M.Si.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B0C27B-57B8-48B0-848C-7A35E1A600FD}" type="datetime1">
              <a:rPr lang="en-US" smtClean="0"/>
              <a:t>7/21/2018</a:t>
            </a:fld>
            <a:endParaRPr lang="en-US" dirty="0"/>
          </a:p>
        </p:txBody>
      </p:sp>
      <p:sp>
        <p:nvSpPr>
          <p:cNvPr id="5" name="Footer Placeholder 4"/>
          <p:cNvSpPr>
            <a:spLocks noGrp="1"/>
          </p:cNvSpPr>
          <p:nvPr>
            <p:ph type="ftr" sz="quarter" idx="11"/>
          </p:nvPr>
        </p:nvSpPr>
        <p:spPr/>
        <p:txBody>
          <a:bodyPr/>
          <a:lstStyle/>
          <a:p>
            <a:r>
              <a:rPr lang="pl-PL" smtClean="0"/>
              <a:t>Materi Kewarganegaraan, By Tatik Rohmawati, S.IP.,M.Si.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A0B3DA-7F52-487D-80C3-E896CF3606D5}" type="datetime1">
              <a:rPr lang="en-US" smtClean="0"/>
              <a:t>7/21/2018</a:t>
            </a:fld>
            <a:endParaRPr lang="en-US" dirty="0"/>
          </a:p>
        </p:txBody>
      </p:sp>
      <p:sp>
        <p:nvSpPr>
          <p:cNvPr id="5" name="Footer Placeholder 4"/>
          <p:cNvSpPr>
            <a:spLocks noGrp="1"/>
          </p:cNvSpPr>
          <p:nvPr>
            <p:ph type="ftr" sz="quarter" idx="11"/>
          </p:nvPr>
        </p:nvSpPr>
        <p:spPr/>
        <p:txBody>
          <a:bodyPr/>
          <a:lstStyle/>
          <a:p>
            <a:r>
              <a:rPr lang="pl-PL" smtClean="0"/>
              <a:t>Materi Kewarganegaraan, By Tatik Rohmawati, S.IP.,M.Si.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731121-4A6E-4092-B514-FC5AF4D70229}" type="datetime1">
              <a:rPr lang="en-US" smtClean="0"/>
              <a:t>7/21/2018</a:t>
            </a:fld>
            <a:endParaRPr lang="en-US" dirty="0"/>
          </a:p>
        </p:txBody>
      </p:sp>
      <p:sp>
        <p:nvSpPr>
          <p:cNvPr id="5" name="Footer Placeholder 4"/>
          <p:cNvSpPr>
            <a:spLocks noGrp="1"/>
          </p:cNvSpPr>
          <p:nvPr>
            <p:ph type="ftr" sz="quarter" idx="11"/>
          </p:nvPr>
        </p:nvSpPr>
        <p:spPr/>
        <p:txBody>
          <a:bodyPr/>
          <a:lstStyle/>
          <a:p>
            <a:r>
              <a:rPr lang="pl-PL" smtClean="0"/>
              <a:t>Materi Kewarganegaraan, By Tatik Rohmawati, S.IP.,M.Si.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96C51-7A85-46D9-B8DC-0D2E8100713C}" type="datetime1">
              <a:rPr lang="en-US" smtClean="0"/>
              <a:t>7/21/2018</a:t>
            </a:fld>
            <a:endParaRPr lang="en-US" dirty="0"/>
          </a:p>
        </p:txBody>
      </p:sp>
      <p:sp>
        <p:nvSpPr>
          <p:cNvPr id="5" name="Footer Placeholder 4"/>
          <p:cNvSpPr>
            <a:spLocks noGrp="1"/>
          </p:cNvSpPr>
          <p:nvPr>
            <p:ph type="ftr" sz="quarter" idx="11"/>
          </p:nvPr>
        </p:nvSpPr>
        <p:spPr/>
        <p:txBody>
          <a:bodyPr/>
          <a:lstStyle/>
          <a:p>
            <a:r>
              <a:rPr lang="pl-PL" smtClean="0"/>
              <a:t>Materi Kewarganegaraan, By Tatik Rohmawati, S.IP.,M.Si.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1E3BD6-F225-4738-B03C-979EF63CA360}" type="datetime1">
              <a:rPr lang="en-US" smtClean="0"/>
              <a:t>7/21/2018</a:t>
            </a:fld>
            <a:endParaRPr lang="en-US" dirty="0"/>
          </a:p>
        </p:txBody>
      </p:sp>
      <p:sp>
        <p:nvSpPr>
          <p:cNvPr id="6" name="Footer Placeholder 5"/>
          <p:cNvSpPr>
            <a:spLocks noGrp="1"/>
          </p:cNvSpPr>
          <p:nvPr>
            <p:ph type="ftr" sz="quarter" idx="11"/>
          </p:nvPr>
        </p:nvSpPr>
        <p:spPr/>
        <p:txBody>
          <a:bodyPr/>
          <a:lstStyle/>
          <a:p>
            <a:r>
              <a:rPr lang="pl-PL" smtClean="0"/>
              <a:t>Materi Kewarganegaraan, By Tatik Rohmawati, S.IP.,M.Si.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B1D08C-802A-4854-BF95-FA48B27E30E2}" type="datetime1">
              <a:rPr lang="en-US" smtClean="0"/>
              <a:t>7/21/2018</a:t>
            </a:fld>
            <a:endParaRPr lang="en-US" dirty="0"/>
          </a:p>
        </p:txBody>
      </p:sp>
      <p:sp>
        <p:nvSpPr>
          <p:cNvPr id="8" name="Footer Placeholder 7"/>
          <p:cNvSpPr>
            <a:spLocks noGrp="1"/>
          </p:cNvSpPr>
          <p:nvPr>
            <p:ph type="ftr" sz="quarter" idx="11"/>
          </p:nvPr>
        </p:nvSpPr>
        <p:spPr/>
        <p:txBody>
          <a:bodyPr/>
          <a:lstStyle/>
          <a:p>
            <a:r>
              <a:rPr lang="pl-PL" smtClean="0"/>
              <a:t>Materi Kewarganegaraan, By Tatik Rohmawati, S.IP.,M.Si.</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C66034-79EA-424A-937F-809F051A7C9E}" type="datetime1">
              <a:rPr lang="en-US" smtClean="0"/>
              <a:t>7/21/2018</a:t>
            </a:fld>
            <a:endParaRPr lang="en-US" dirty="0"/>
          </a:p>
        </p:txBody>
      </p:sp>
      <p:sp>
        <p:nvSpPr>
          <p:cNvPr id="4" name="Footer Placeholder 3"/>
          <p:cNvSpPr>
            <a:spLocks noGrp="1"/>
          </p:cNvSpPr>
          <p:nvPr>
            <p:ph type="ftr" sz="quarter" idx="11"/>
          </p:nvPr>
        </p:nvSpPr>
        <p:spPr/>
        <p:txBody>
          <a:bodyPr/>
          <a:lstStyle/>
          <a:p>
            <a:r>
              <a:rPr lang="pl-PL" smtClean="0"/>
              <a:t>Materi Kewarganegaraan, By Tatik Rohmawati, S.IP.,M.Si.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618DD-D3E4-4707-9A73-8B0848F6082F}" type="datetime1">
              <a:rPr lang="en-US" smtClean="0"/>
              <a:t>7/21/2018</a:t>
            </a:fld>
            <a:endParaRPr lang="en-US" dirty="0"/>
          </a:p>
        </p:txBody>
      </p:sp>
      <p:sp>
        <p:nvSpPr>
          <p:cNvPr id="3" name="Footer Placeholder 2"/>
          <p:cNvSpPr>
            <a:spLocks noGrp="1"/>
          </p:cNvSpPr>
          <p:nvPr>
            <p:ph type="ftr" sz="quarter" idx="11"/>
          </p:nvPr>
        </p:nvSpPr>
        <p:spPr/>
        <p:txBody>
          <a:bodyPr/>
          <a:lstStyle/>
          <a:p>
            <a:r>
              <a:rPr lang="pl-PL" smtClean="0"/>
              <a:t>Materi Kewarganegaraan, By Tatik Rohmawati, S.IP.,M.Si.</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1561F4-2F19-4FCA-AF1A-157964F2927A}" type="datetime1">
              <a:rPr lang="en-US" smtClean="0"/>
              <a:t>7/21/2018</a:t>
            </a:fld>
            <a:endParaRPr lang="en-US" dirty="0"/>
          </a:p>
        </p:txBody>
      </p:sp>
      <p:sp>
        <p:nvSpPr>
          <p:cNvPr id="6" name="Footer Placeholder 5"/>
          <p:cNvSpPr>
            <a:spLocks noGrp="1"/>
          </p:cNvSpPr>
          <p:nvPr>
            <p:ph type="ftr" sz="quarter" idx="11"/>
          </p:nvPr>
        </p:nvSpPr>
        <p:spPr/>
        <p:txBody>
          <a:bodyPr/>
          <a:lstStyle/>
          <a:p>
            <a:r>
              <a:rPr lang="pl-PL" smtClean="0"/>
              <a:t>Materi Kewarganegaraan, By Tatik Rohmawati, S.IP.,M.Si.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A3879E-907D-463F-9284-C76CC0860FDB}" type="datetime1">
              <a:rPr lang="en-US" smtClean="0"/>
              <a:t>7/21/2018</a:t>
            </a:fld>
            <a:endParaRPr lang="en-US" dirty="0"/>
          </a:p>
        </p:txBody>
      </p:sp>
      <p:sp>
        <p:nvSpPr>
          <p:cNvPr id="6" name="Footer Placeholder 5"/>
          <p:cNvSpPr>
            <a:spLocks noGrp="1"/>
          </p:cNvSpPr>
          <p:nvPr>
            <p:ph type="ftr" sz="quarter" idx="11"/>
          </p:nvPr>
        </p:nvSpPr>
        <p:spPr/>
        <p:txBody>
          <a:bodyPr/>
          <a:lstStyle/>
          <a:p>
            <a:r>
              <a:rPr lang="pl-PL" smtClean="0"/>
              <a:t>Materi Kewarganegaraan, By Tatik Rohmawati, S.IP.,M.Si.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B576853-F948-476A-89BD-E0224DB3AA95}" type="datetime1">
              <a:rPr lang="en-US" smtClean="0"/>
              <a:t>7/21/2018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pl-PL" smtClean="0"/>
              <a:t>Materi Kewarganegaraan, By Tatik Rohmawati, S.IP.,M.Si.</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800" dirty="0" smtClean="0"/>
              <a:t/>
            </a:r>
            <a:br>
              <a:rPr lang="en-US" sz="4800" dirty="0" smtClean="0"/>
            </a:br>
            <a:r>
              <a:rPr lang="id-ID" sz="4800" dirty="0" smtClean="0"/>
              <a:t>KEWARGANEGARAAN SEBAGAI PENDIDIKAN KARAK</a:t>
            </a:r>
            <a:r>
              <a:rPr lang="en-US" sz="4800" dirty="0"/>
              <a:t>T</a:t>
            </a:r>
            <a:r>
              <a:rPr lang="id-ID" sz="4800" dirty="0" smtClean="0"/>
              <a:t>ER</a:t>
            </a:r>
            <a:r>
              <a:rPr lang="en-US" sz="4800" dirty="0" smtClean="0"/>
              <a:t/>
            </a:r>
            <a:br>
              <a:rPr lang="en-US" sz="4800" dirty="0" smtClean="0"/>
            </a:br>
            <a:r>
              <a:rPr lang="id-ID" sz="4800" dirty="0" smtClean="0"/>
              <a:t> </a:t>
            </a:r>
            <a:r>
              <a:rPr lang="id-ID" sz="4800" dirty="0"/>
              <a:t>DI PERGURUAN </a:t>
            </a:r>
            <a:r>
              <a:rPr lang="en-US" sz="4800" dirty="0"/>
              <a:t>T</a:t>
            </a:r>
            <a:r>
              <a:rPr lang="id-ID" sz="4800" dirty="0"/>
              <a:t>INGGI</a:t>
            </a:r>
            <a:r>
              <a:rPr lang="en-US" sz="4800" dirty="0"/>
              <a:t/>
            </a:r>
            <a:br>
              <a:rPr lang="en-US" sz="4800" dirty="0"/>
            </a:br>
            <a:endParaRPr lang="en-US" sz="4800" dirty="0"/>
          </a:p>
        </p:txBody>
      </p:sp>
      <p:sp>
        <p:nvSpPr>
          <p:cNvPr id="3" name="Subtitle 2"/>
          <p:cNvSpPr>
            <a:spLocks noGrp="1"/>
          </p:cNvSpPr>
          <p:nvPr>
            <p:ph type="subTitle" idx="1"/>
          </p:nvPr>
        </p:nvSpPr>
        <p:spPr>
          <a:xfrm rot="21420000">
            <a:off x="956180" y="3540857"/>
            <a:ext cx="9755187" cy="283410"/>
          </a:xfrm>
        </p:spPr>
        <p:txBody>
          <a:bodyPr/>
          <a:lstStyle/>
          <a:p>
            <a:pPr algn="ctr"/>
            <a:r>
              <a:rPr lang="en-US" sz="2000" dirty="0" err="1" smtClean="0"/>
              <a:t>Disampaikan</a:t>
            </a:r>
            <a:r>
              <a:rPr lang="en-US" sz="2000" dirty="0" smtClean="0"/>
              <a:t> </a:t>
            </a:r>
            <a:r>
              <a:rPr lang="en-US" sz="2000" dirty="0" err="1" smtClean="0"/>
              <a:t>Pada</a:t>
            </a:r>
            <a:r>
              <a:rPr lang="en-US" sz="2000" dirty="0" smtClean="0"/>
              <a:t> </a:t>
            </a:r>
            <a:r>
              <a:rPr lang="en-US" sz="2000" dirty="0" err="1" smtClean="0"/>
              <a:t>pertemuan</a:t>
            </a:r>
            <a:r>
              <a:rPr lang="en-US" sz="2000" dirty="0" smtClean="0"/>
              <a:t> </a:t>
            </a:r>
            <a:r>
              <a:rPr lang="en-US" sz="2000" dirty="0" err="1" smtClean="0"/>
              <a:t>pertama</a:t>
            </a:r>
            <a:endParaRPr lang="en-US" sz="2000" dirty="0" smtClean="0"/>
          </a:p>
          <a:p>
            <a:pPr algn="ctr"/>
            <a:r>
              <a:rPr lang="en-US" sz="2000" dirty="0" err="1" smtClean="0"/>
              <a:t>Oleh</a:t>
            </a:r>
            <a:r>
              <a:rPr lang="en-US" sz="2000" dirty="0" smtClean="0"/>
              <a:t> : </a:t>
            </a:r>
            <a:r>
              <a:rPr lang="en-US" sz="2000" dirty="0" err="1" smtClean="0"/>
              <a:t>Tatik</a:t>
            </a:r>
            <a:r>
              <a:rPr lang="en-US" sz="2000" dirty="0" smtClean="0"/>
              <a:t> rohmawati,s.</a:t>
            </a:r>
            <a:r>
              <a:rPr lang="en-US" sz="2000" dirty="0" err="1" smtClean="0"/>
              <a:t>ip</a:t>
            </a:r>
            <a:r>
              <a:rPr lang="en-US" sz="2000" dirty="0" smtClean="0"/>
              <a:t>.,</a:t>
            </a:r>
            <a:r>
              <a:rPr lang="en-US" sz="2000" dirty="0" err="1" smtClean="0"/>
              <a:t>m.sI</a:t>
            </a:r>
            <a:endParaRPr lang="en-US" sz="2000" dirty="0"/>
          </a:p>
        </p:txBody>
      </p:sp>
      <p:sp>
        <p:nvSpPr>
          <p:cNvPr id="4" name="Date Placeholder 3"/>
          <p:cNvSpPr>
            <a:spLocks noGrp="1"/>
          </p:cNvSpPr>
          <p:nvPr>
            <p:ph type="dt" sz="half" idx="10"/>
          </p:nvPr>
        </p:nvSpPr>
        <p:spPr>
          <a:xfrm rot="21420000">
            <a:off x="5024741" y="4624183"/>
            <a:ext cx="6143653" cy="1163112"/>
          </a:xfrm>
        </p:spPr>
        <p:txBody>
          <a:bodyPr/>
          <a:lstStyle/>
          <a:p>
            <a:pPr algn="r"/>
            <a:fld id="{0C39D763-658B-4A48-8E21-E0E55BB36DD8}" type="datetime1">
              <a:rPr lang="en-US" sz="900" smtClean="0">
                <a:solidFill>
                  <a:schemeClr val="bg1"/>
                </a:solidFill>
              </a:rPr>
              <a:pPr algn="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a:xfrm rot="21420000">
            <a:off x="6651359" y="4990888"/>
            <a:ext cx="907186" cy="498470"/>
          </a:xfrm>
        </p:spPr>
        <p:txBody>
          <a:bodyPr/>
          <a:lstStyle/>
          <a:p>
            <a:fld id="{6D22F896-40B5-4ADD-8801-0D06FADFA095}" type="slidenum">
              <a:rPr lang="en-US" sz="1000" smtClean="0">
                <a:solidFill>
                  <a:schemeClr val="bg1"/>
                </a:solidFill>
              </a:rPr>
              <a:pPr/>
              <a:t>1</a:t>
            </a:fld>
            <a:endParaRPr lang="en-US" sz="1000" dirty="0">
              <a:solidFill>
                <a:schemeClr val="bg1"/>
              </a:solidFill>
            </a:endParaRPr>
          </a:p>
        </p:txBody>
      </p:sp>
    </p:spTree>
    <p:extLst>
      <p:ext uri="{BB962C8B-B14F-4D97-AF65-F5344CB8AC3E}">
        <p14:creationId xmlns:p14="http://schemas.microsoft.com/office/powerpoint/2010/main" val="1118664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465231" y="2045594"/>
            <a:ext cx="4916510" cy="3608231"/>
          </a:xfrm>
        </p:spPr>
        <p:txBody>
          <a:bodyPr>
            <a:normAutofit fontScale="85000" lnSpcReduction="20000"/>
          </a:bodyPr>
          <a:lstStyle/>
          <a:p>
            <a:r>
              <a:rPr lang="id-ID" dirty="0" smtClean="0"/>
              <a:t>sharing </a:t>
            </a:r>
            <a:r>
              <a:rPr lang="id-ID" dirty="0"/>
              <a:t>visi dan sense of collectivity and responsibility, </a:t>
            </a:r>
            <a:endParaRPr lang="en-US" dirty="0"/>
          </a:p>
          <a:p>
            <a:r>
              <a:rPr lang="id-ID" dirty="0" smtClean="0"/>
              <a:t>social </a:t>
            </a:r>
            <a:r>
              <a:rPr lang="id-ID" dirty="0"/>
              <a:t>skill training artinya kampus menyelenggarakan pelatihan bagi mahasiswa yang tujuannya agar mahasiswa dapat melakuan penyesuaian jangka panjang dengan memperkuat ketrampilan pemecahan masalah interpersonal, </a:t>
            </a:r>
            <a:endParaRPr lang="en-US" dirty="0"/>
          </a:p>
          <a:p>
            <a:r>
              <a:rPr lang="id-ID" dirty="0" smtClean="0"/>
              <a:t>memberi </a:t>
            </a:r>
            <a:r>
              <a:rPr lang="id-ID" dirty="0"/>
              <a:t>kesempatan lebih pada mahasiswa untuk berpartisipasi dalam dalam kegiatan pelayanan masyarakat oleh kampus yang bisa menaikkan perilaku moral.</a:t>
            </a:r>
            <a:endParaRPr lang="en-US" dirty="0"/>
          </a:p>
          <a:p>
            <a:endParaRPr lang="en-US" dirty="0"/>
          </a:p>
        </p:txBody>
      </p:sp>
      <p:sp>
        <p:nvSpPr>
          <p:cNvPr id="4" name="Down Arrow Callout 3"/>
          <p:cNvSpPr/>
          <p:nvPr/>
        </p:nvSpPr>
        <p:spPr>
          <a:xfrm>
            <a:off x="553792" y="334850"/>
            <a:ext cx="10526715" cy="136516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Beberapa kondisi diluar kurikulum yang perlu diperhatikan perguruan tinggi karena hal-hal tersebut mendukung suksesnya implementasi pendidikan karakter  menurut Melinda dan Berkowitz (2005) adalah : </a:t>
            </a:r>
            <a:endParaRPr lang="en-US" dirty="0"/>
          </a:p>
          <a:p>
            <a:pPr algn="ctr"/>
            <a:endParaRPr lang="en-US" dirty="0"/>
          </a:p>
        </p:txBody>
      </p:sp>
      <p:sp>
        <p:nvSpPr>
          <p:cNvPr id="5" name="Content Placeholder 2"/>
          <p:cNvSpPr txBox="1">
            <a:spLocks/>
          </p:cNvSpPr>
          <p:nvPr/>
        </p:nvSpPr>
        <p:spPr>
          <a:xfrm>
            <a:off x="670776" y="1736502"/>
            <a:ext cx="4916510" cy="3917323"/>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id-ID" dirty="0" smtClean="0"/>
              <a:t> budaya kampus dan praktik-praktik interpersonal yang menjamin bahwa mahasiswa diperlakukan dengan perhatian dan hormat, </a:t>
            </a:r>
            <a:endParaRPr lang="en-US" dirty="0" smtClean="0"/>
          </a:p>
          <a:p>
            <a:r>
              <a:rPr lang="id-ID" dirty="0" smtClean="0"/>
              <a:t>Dosen, staf menjadi model karakter yang baik bagi mahasiswa, menghidupkan nilai-nilai dalam interaksi keseharian dengan mahasiswa,</a:t>
            </a:r>
            <a:endParaRPr lang="en-US" dirty="0" smtClean="0"/>
          </a:p>
          <a:p>
            <a:r>
              <a:rPr lang="id-ID" dirty="0" smtClean="0"/>
              <a:t> memberikan kesempatan pada mahasiswa memiliki otonomi dan pengaruh dalam pengelolaan perguruan tinggi seperti memberikan wadah untuk menampung aspirasi mahasiswa,</a:t>
            </a:r>
            <a:endParaRPr lang="en-US" dirty="0" smtClean="0"/>
          </a:p>
          <a:p>
            <a:r>
              <a:rPr lang="id-ID" dirty="0" smtClean="0"/>
              <a:t>memberikan kesempatan mahasiswa untuk reflesi, berdebat maupun berkolaborasi mencari pemecahan masalah isu-isu moral, </a:t>
            </a:r>
            <a:endParaRPr lang="en-US" dirty="0" smtClean="0"/>
          </a:p>
          <a:p>
            <a:endParaRPr lang="en-US" dirty="0"/>
          </a:p>
        </p:txBody>
      </p:sp>
      <p:sp>
        <p:nvSpPr>
          <p:cNvPr id="2" name="Date Placeholder 1"/>
          <p:cNvSpPr>
            <a:spLocks noGrp="1"/>
          </p:cNvSpPr>
          <p:nvPr>
            <p:ph type="dt" sz="half" idx="10"/>
          </p:nvPr>
        </p:nvSpPr>
        <p:spPr/>
        <p:txBody>
          <a:bodyPr/>
          <a:lstStyle/>
          <a:p>
            <a:fld id="{45509E6B-5AD0-4983-A5E7-36DAA7F94836}" type="datetime1">
              <a:rPr lang="en-US" sz="900" smtClean="0">
                <a:solidFill>
                  <a:schemeClr val="bg1"/>
                </a:solidFill>
              </a:rPr>
              <a:t>7/21/2018</a:t>
            </a:fld>
            <a:endParaRPr lang="en-US" sz="900" dirty="0">
              <a:solidFill>
                <a:schemeClr val="bg1"/>
              </a:solidFill>
            </a:endParaRPr>
          </a:p>
        </p:txBody>
      </p:sp>
      <p:sp>
        <p:nvSpPr>
          <p:cNvPr id="6" name="Footer Placeholder 5"/>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z="900" smtClean="0">
                <a:solidFill>
                  <a:schemeClr val="bg1"/>
                </a:solidFill>
              </a:rPr>
              <a:t>10</a:t>
            </a:fld>
            <a:endParaRPr lang="en-US" sz="900" dirty="0">
              <a:solidFill>
                <a:schemeClr val="bg1"/>
              </a:solidFill>
            </a:endParaRPr>
          </a:p>
        </p:txBody>
      </p:sp>
    </p:spTree>
    <p:extLst>
      <p:ext uri="{BB962C8B-B14F-4D97-AF65-F5344CB8AC3E}">
        <p14:creationId xmlns:p14="http://schemas.microsoft.com/office/powerpoint/2010/main" val="239876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Bracket 3"/>
          <p:cNvSpPr/>
          <p:nvPr/>
        </p:nvSpPr>
        <p:spPr>
          <a:xfrm>
            <a:off x="2936383" y="2228045"/>
            <a:ext cx="5563673" cy="207349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3103808" y="2432707"/>
            <a:ext cx="5091448" cy="1754326"/>
          </a:xfrm>
          <a:prstGeom prst="rect">
            <a:avLst/>
          </a:prstGeom>
        </p:spPr>
        <p:txBody>
          <a:bodyPr wrap="square">
            <a:spAutoFit/>
          </a:bodyPr>
          <a:lstStyle/>
          <a:p>
            <a:pPr algn="ctr"/>
            <a:r>
              <a:rPr lang="en-US" dirty="0" err="1"/>
              <a:t>Meskipun</a:t>
            </a:r>
            <a:r>
              <a:rPr lang="en-US" dirty="0"/>
              <a:t> </a:t>
            </a:r>
            <a:r>
              <a:rPr lang="en-US" dirty="0" err="1"/>
              <a:t>berbagai</a:t>
            </a:r>
            <a:r>
              <a:rPr lang="en-US" dirty="0"/>
              <a:t> </a:t>
            </a:r>
            <a:r>
              <a:rPr lang="en-US" dirty="0" err="1"/>
              <a:t>strategi</a:t>
            </a:r>
            <a:r>
              <a:rPr lang="en-US" dirty="0"/>
              <a:t> </a:t>
            </a:r>
            <a:r>
              <a:rPr lang="en-US" dirty="0" err="1"/>
              <a:t>dan</a:t>
            </a:r>
            <a:r>
              <a:rPr lang="en-US" dirty="0"/>
              <a:t> </a:t>
            </a:r>
            <a:r>
              <a:rPr lang="en-US" dirty="0" err="1"/>
              <a:t>pendekatan</a:t>
            </a:r>
            <a:r>
              <a:rPr lang="en-US" dirty="0"/>
              <a:t> yang </a:t>
            </a:r>
            <a:r>
              <a:rPr lang="en-US" dirty="0" err="1"/>
              <a:t>digunakan</a:t>
            </a:r>
            <a:r>
              <a:rPr lang="en-US" dirty="0"/>
              <a:t> </a:t>
            </a:r>
            <a:r>
              <a:rPr lang="en-US" dirty="0" err="1"/>
              <a:t>mungkin</a:t>
            </a:r>
            <a:r>
              <a:rPr lang="en-US" dirty="0"/>
              <a:t> </a:t>
            </a:r>
            <a:r>
              <a:rPr lang="en-US" dirty="0" err="1"/>
              <a:t>berbeda</a:t>
            </a:r>
            <a:r>
              <a:rPr lang="en-US" dirty="0"/>
              <a:t> </a:t>
            </a:r>
            <a:r>
              <a:rPr lang="en-US" dirty="0" err="1"/>
              <a:t>namun</a:t>
            </a:r>
            <a:r>
              <a:rPr lang="en-US" dirty="0"/>
              <a:t> </a:t>
            </a:r>
            <a:r>
              <a:rPr lang="en-US" dirty="0" err="1"/>
              <a:t>tujuannya</a:t>
            </a:r>
            <a:r>
              <a:rPr lang="en-US" dirty="0"/>
              <a:t> </a:t>
            </a:r>
            <a:r>
              <a:rPr lang="en-US" dirty="0" err="1"/>
              <a:t>adalah</a:t>
            </a:r>
            <a:r>
              <a:rPr lang="en-US" dirty="0"/>
              <a:t> </a:t>
            </a:r>
            <a:r>
              <a:rPr lang="en-US" dirty="0" err="1"/>
              <a:t>sama</a:t>
            </a:r>
            <a:r>
              <a:rPr lang="en-US" dirty="0"/>
              <a:t> </a:t>
            </a:r>
            <a:r>
              <a:rPr lang="en-US" dirty="0" err="1"/>
              <a:t>yaitu</a:t>
            </a:r>
            <a:r>
              <a:rPr lang="en-US" dirty="0"/>
              <a:t> </a:t>
            </a:r>
            <a:r>
              <a:rPr lang="en-US" dirty="0" err="1"/>
              <a:t>mendorong</a:t>
            </a:r>
            <a:r>
              <a:rPr lang="en-US" dirty="0"/>
              <a:t> </a:t>
            </a:r>
            <a:r>
              <a:rPr lang="en-US" dirty="0" err="1"/>
              <a:t>dan</a:t>
            </a:r>
            <a:r>
              <a:rPr lang="en-US" dirty="0"/>
              <a:t> </a:t>
            </a:r>
            <a:r>
              <a:rPr lang="en-US" dirty="0" err="1"/>
              <a:t>menginspirasi</a:t>
            </a:r>
            <a:r>
              <a:rPr lang="en-US" dirty="0"/>
              <a:t> </a:t>
            </a:r>
            <a:r>
              <a:rPr lang="en-US" dirty="0" err="1"/>
              <a:t>mahasiswa</a:t>
            </a:r>
            <a:r>
              <a:rPr lang="en-US" dirty="0"/>
              <a:t> </a:t>
            </a:r>
            <a:r>
              <a:rPr lang="en-US" dirty="0" err="1"/>
              <a:t>untuk</a:t>
            </a:r>
            <a:r>
              <a:rPr lang="en-US" dirty="0"/>
              <a:t> </a:t>
            </a:r>
            <a:r>
              <a:rPr lang="en-US" dirty="0" err="1"/>
              <a:t>mengembangkan</a:t>
            </a:r>
            <a:r>
              <a:rPr lang="en-US" dirty="0"/>
              <a:t> </a:t>
            </a:r>
            <a:r>
              <a:rPr lang="en-US" dirty="0" err="1"/>
              <a:t>dan</a:t>
            </a:r>
            <a:r>
              <a:rPr lang="en-US" dirty="0"/>
              <a:t> </a:t>
            </a:r>
            <a:r>
              <a:rPr lang="en-US" dirty="0" err="1"/>
              <a:t>menerapkan</a:t>
            </a:r>
            <a:r>
              <a:rPr lang="en-US" dirty="0"/>
              <a:t> </a:t>
            </a:r>
            <a:r>
              <a:rPr lang="en-US" dirty="0" err="1"/>
              <a:t>moralnya</a:t>
            </a:r>
            <a:r>
              <a:rPr lang="en-US" dirty="0"/>
              <a:t> </a:t>
            </a:r>
            <a:r>
              <a:rPr lang="en-US" dirty="0" err="1"/>
              <a:t>sendiri</a:t>
            </a:r>
            <a:r>
              <a:rPr lang="en-US" dirty="0"/>
              <a:t> </a:t>
            </a:r>
            <a:r>
              <a:rPr lang="en-US" dirty="0" err="1"/>
              <a:t>ketika</a:t>
            </a:r>
            <a:r>
              <a:rPr lang="en-US" dirty="0"/>
              <a:t> </a:t>
            </a:r>
            <a:r>
              <a:rPr lang="en-US" dirty="0" err="1"/>
              <a:t>berada</a:t>
            </a:r>
            <a:r>
              <a:rPr lang="en-US" dirty="0"/>
              <a:t> </a:t>
            </a:r>
            <a:r>
              <a:rPr lang="en-US" dirty="0" err="1"/>
              <a:t>dalam</a:t>
            </a:r>
            <a:r>
              <a:rPr lang="en-US" dirty="0"/>
              <a:t> </a:t>
            </a:r>
            <a:r>
              <a:rPr lang="en-US" dirty="0" err="1"/>
              <a:t>tekanan</a:t>
            </a:r>
            <a:r>
              <a:rPr lang="en-US" dirty="0"/>
              <a:t> </a:t>
            </a:r>
            <a:r>
              <a:rPr lang="en-US" dirty="0" err="1"/>
              <a:t>lingkungan</a:t>
            </a:r>
            <a:r>
              <a:rPr lang="en-US" dirty="0"/>
              <a:t> </a:t>
            </a:r>
          </a:p>
        </p:txBody>
      </p:sp>
      <p:sp>
        <p:nvSpPr>
          <p:cNvPr id="3" name="Date Placeholder 2"/>
          <p:cNvSpPr>
            <a:spLocks noGrp="1"/>
          </p:cNvSpPr>
          <p:nvPr>
            <p:ph type="dt" sz="half" idx="10"/>
          </p:nvPr>
        </p:nvSpPr>
        <p:spPr/>
        <p:txBody>
          <a:bodyPr/>
          <a:lstStyle/>
          <a:p>
            <a:fld id="{B80B2D87-F8AC-4777-BABD-EB1489A87665}" type="datetime1">
              <a:rPr lang="en-US" sz="900" smtClean="0">
                <a:solidFill>
                  <a:schemeClr val="bg1"/>
                </a:solidFill>
              </a:rPr>
              <a:t>7/21/2018</a:t>
            </a:fld>
            <a:endParaRPr lang="en-US" sz="900" dirty="0">
              <a:solidFill>
                <a:schemeClr val="bg1"/>
              </a:solidFill>
            </a:endParaRPr>
          </a:p>
        </p:txBody>
      </p:sp>
      <p:sp>
        <p:nvSpPr>
          <p:cNvPr id="6" name="Footer Placeholder 5"/>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z="900" smtClean="0">
                <a:solidFill>
                  <a:schemeClr val="bg1"/>
                </a:solidFill>
              </a:rPr>
              <a:t>11</a:t>
            </a:fld>
            <a:endParaRPr lang="en-US" sz="900" dirty="0">
              <a:solidFill>
                <a:schemeClr val="bg1"/>
              </a:solidFill>
            </a:endParaRPr>
          </a:p>
        </p:txBody>
      </p:sp>
    </p:spTree>
    <p:extLst>
      <p:ext uri="{BB962C8B-B14F-4D97-AF65-F5344CB8AC3E}">
        <p14:creationId xmlns:p14="http://schemas.microsoft.com/office/powerpoint/2010/main" val="337057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554650" y="1234441"/>
            <a:ext cx="10394707" cy="4165672"/>
          </a:xfrm>
        </p:spPr>
        <p:txBody>
          <a:bodyPr>
            <a:normAutofit/>
          </a:bodyPr>
          <a:lstStyle/>
          <a:p>
            <a:pPr algn="just"/>
            <a:r>
              <a:rPr lang="id-ID" dirty="0"/>
              <a:t>Secara historis, pendidikan kewarganegaraan dalam arti substansi telah dimulai jauh sebelum Indonesia diproklamasikan sebagai negara merdeka. Dalam sejarah kebangsaan Indonesia, berdirinya organisasi Boedi Oetomo tahun 1908 disepakati sebagai Hari Kebangkitan Nasional karena pada saat itulah dalam diri bangsa Indonesia mulai tumbuh kesadaran sebagai bangsa walaupun belum menamakan Indonesia. </a:t>
            </a:r>
            <a:endParaRPr lang="en-US" dirty="0" smtClean="0"/>
          </a:p>
          <a:p>
            <a:pPr algn="just"/>
            <a:r>
              <a:rPr lang="id-ID" dirty="0"/>
              <a:t>Pada tahun 1928, para pemuda yang berasal dari wilayah Nusantara berikrar menyatakan diri sebagai bangsa Indonesia, bertanah air, dan berbahasa persatuan bahasa </a:t>
            </a:r>
            <a:r>
              <a:rPr lang="id-ID" dirty="0" smtClean="0"/>
              <a:t>Indonesia</a:t>
            </a:r>
            <a:endParaRPr lang="en-US" dirty="0" smtClean="0"/>
          </a:p>
          <a:p>
            <a:pPr algn="just"/>
            <a:r>
              <a:rPr lang="id-ID" dirty="0"/>
              <a:t>Pada tahun 1930-an, organisasi kebangsaan baik yang berjuang secara terang-terangan maupun diam-diam, baik di dalam negeri maupun di luar negeri tumbuh bagaikan jamur di musim hujan</a:t>
            </a:r>
            <a:r>
              <a:rPr lang="id-ID" dirty="0" smtClean="0"/>
              <a:t>.</a:t>
            </a:r>
            <a:endParaRPr lang="en-US" dirty="0" smtClean="0"/>
          </a:p>
        </p:txBody>
      </p:sp>
      <p:sp>
        <p:nvSpPr>
          <p:cNvPr id="2" name="Date Placeholder 1"/>
          <p:cNvSpPr>
            <a:spLocks noGrp="1"/>
          </p:cNvSpPr>
          <p:nvPr>
            <p:ph type="dt" sz="half" idx="10"/>
          </p:nvPr>
        </p:nvSpPr>
        <p:spPr/>
        <p:txBody>
          <a:bodyPr/>
          <a:lstStyle/>
          <a:p>
            <a:fld id="{C5FBBC15-1930-486A-8741-B55DAA937398}" type="datetime1">
              <a:rPr lang="en-US" sz="900" smtClean="0">
                <a:solidFill>
                  <a:schemeClr val="bg1"/>
                </a:solidFill>
              </a:rPr>
              <a:t>7/21/2018</a:t>
            </a:fld>
            <a:endParaRPr lang="en-US" sz="900" dirty="0">
              <a:solidFill>
                <a:schemeClr val="bg1"/>
              </a:solidFill>
            </a:endParaRPr>
          </a:p>
        </p:txBody>
      </p:sp>
      <p:sp>
        <p:nvSpPr>
          <p:cNvPr id="3" name="Footer Placeholder 2"/>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z="900" smtClean="0">
                <a:solidFill>
                  <a:schemeClr val="bg1"/>
                </a:solidFill>
              </a:rPr>
              <a:t>12</a:t>
            </a:fld>
            <a:endParaRPr lang="en-US" sz="900" dirty="0">
              <a:solidFill>
                <a:schemeClr val="bg1"/>
              </a:solidFill>
            </a:endParaRPr>
          </a:p>
        </p:txBody>
      </p:sp>
      <p:sp>
        <p:nvSpPr>
          <p:cNvPr id="6" name="TextBox 5"/>
          <p:cNvSpPr txBox="1"/>
          <p:nvPr/>
        </p:nvSpPr>
        <p:spPr>
          <a:xfrm>
            <a:off x="1005885" y="436305"/>
            <a:ext cx="10397398" cy="477054"/>
          </a:xfrm>
          <a:prstGeom prst="rect">
            <a:avLst/>
          </a:prstGeom>
          <a:noFill/>
        </p:spPr>
        <p:txBody>
          <a:bodyPr wrap="none" rtlCol="0">
            <a:spAutoFit/>
          </a:bodyPr>
          <a:lstStyle/>
          <a:p>
            <a:pPr algn="ctr"/>
            <a:r>
              <a:rPr lang="en-US" sz="2500" dirty="0" smtClean="0"/>
              <a:t>SUMBER HISTORY, SOSIOLOGI, POLITIK TENTANG PENDIDIKAN KEWARGANENGARAAN</a:t>
            </a:r>
            <a:endParaRPr lang="en-US" sz="2500" dirty="0"/>
          </a:p>
        </p:txBody>
      </p:sp>
    </p:spTree>
    <p:extLst>
      <p:ext uri="{BB962C8B-B14F-4D97-AF65-F5344CB8AC3E}">
        <p14:creationId xmlns:p14="http://schemas.microsoft.com/office/powerpoint/2010/main" val="104806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1" y="2964917"/>
            <a:ext cx="10394707" cy="3311189"/>
          </a:xfrm>
        </p:spPr>
        <p:txBody>
          <a:bodyPr/>
          <a:lstStyle/>
          <a:p>
            <a:pPr algn="just"/>
            <a:r>
              <a:rPr lang="id-ID" dirty="0"/>
              <a:t>PKn pada saat permulaan atau awal kemerdekaan lebih banyak dilakukan pada tataran sosial kultural dan dilakukan oleh para pemimpin negara-bangsa. Dalam pidato-pidatonya, para pemimpin mengajak seluruh rakyat untuk mencintai tanah air dan bangsa Indonesia. Seluruh pemimpin bangsa membakar semangat rakyat untuk mengusir penjajah yang hendak kembali menguasai dan menduduki Indonesia yang telah dinyatakan merdeka.</a:t>
            </a:r>
            <a:endParaRPr lang="en-US" dirty="0"/>
          </a:p>
        </p:txBody>
      </p:sp>
      <p:sp>
        <p:nvSpPr>
          <p:cNvPr id="4" name="Rounded Rectangle 3"/>
          <p:cNvSpPr/>
          <p:nvPr/>
        </p:nvSpPr>
        <p:spPr>
          <a:xfrm>
            <a:off x="5767243" y="578855"/>
            <a:ext cx="6117465" cy="2517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t>periode pasca kemerdekaan Indonesia, tahun1945 sampai saat ini, bangsa Indonesia telah berusaha mengisi perjuangan mempertahankan kemerdekaan melalui berbagai cara, baik perjuangan fisik maupundiplomatis. Perjuangan mencapai kemerdekaan dari penjajah telah selesai, namun tantangan untuk menjaga dan mempertahankan kemerdekaan yang hakiki belumlah selesai. </a:t>
            </a:r>
            <a:endParaRPr lang="en-US" dirty="0"/>
          </a:p>
        </p:txBody>
      </p:sp>
      <p:sp>
        <p:nvSpPr>
          <p:cNvPr id="5" name="Right Arrow 4"/>
          <p:cNvSpPr/>
          <p:nvPr/>
        </p:nvSpPr>
        <p:spPr>
          <a:xfrm>
            <a:off x="396753" y="395900"/>
            <a:ext cx="5370490" cy="294926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solidFill>
                  <a:srgbClr val="C00000"/>
                </a:solidFill>
              </a:rPr>
              <a:t>Akhirnya Indonesia merdeka setelah melalui perjuangan panjang, pengorbanan jiwa dan raga, pada tanggal 17 Agustus 1945. Soekarno dan Hatta, atas nama bangsa Indonesia menyatakan kemerdekaan Indonesia</a:t>
            </a:r>
            <a:endParaRPr lang="en-US" dirty="0">
              <a:solidFill>
                <a:srgbClr val="C00000"/>
              </a:solidFill>
            </a:endParaRPr>
          </a:p>
        </p:txBody>
      </p:sp>
      <p:sp>
        <p:nvSpPr>
          <p:cNvPr id="6" name="Date Placeholder 5"/>
          <p:cNvSpPr>
            <a:spLocks noGrp="1"/>
          </p:cNvSpPr>
          <p:nvPr>
            <p:ph type="dt" sz="half" idx="10"/>
          </p:nvPr>
        </p:nvSpPr>
        <p:spPr/>
        <p:txBody>
          <a:bodyPr/>
          <a:lstStyle/>
          <a:p>
            <a:fld id="{5AF639A2-BC7B-407C-B5E3-8B177F001C26}" type="datetime1">
              <a:rPr lang="en-US" sz="900" smtClean="0">
                <a:solidFill>
                  <a:schemeClr val="bg1"/>
                </a:solidFill>
              </a:rPr>
              <a:t>7/21/2018</a:t>
            </a:fld>
            <a:endParaRPr lang="en-US" sz="900" dirty="0">
              <a:solidFill>
                <a:schemeClr val="bg1"/>
              </a:solidFill>
            </a:endParaRPr>
          </a:p>
        </p:txBody>
      </p:sp>
      <p:sp>
        <p:nvSpPr>
          <p:cNvPr id="7" name="Footer Placeholder 6"/>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z="900" smtClean="0">
                <a:solidFill>
                  <a:schemeClr val="bg1"/>
                </a:solidFill>
              </a:rPr>
              <a:t>13</a:t>
            </a:fld>
            <a:endParaRPr lang="en-US" sz="900" dirty="0">
              <a:solidFill>
                <a:schemeClr val="bg1"/>
              </a:solidFill>
            </a:endParaRPr>
          </a:p>
        </p:txBody>
      </p:sp>
    </p:spTree>
    <p:extLst>
      <p:ext uri="{BB962C8B-B14F-4D97-AF65-F5344CB8AC3E}">
        <p14:creationId xmlns:p14="http://schemas.microsoft.com/office/powerpoint/2010/main" val="139899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566670"/>
            <a:ext cx="10394707" cy="4807915"/>
          </a:xfrm>
        </p:spPr>
        <p:txBody>
          <a:bodyPr>
            <a:noAutofit/>
          </a:bodyPr>
          <a:lstStyle/>
          <a:p>
            <a:pPr algn="just"/>
            <a:r>
              <a:rPr lang="id-ID" sz="2400" dirty="0"/>
              <a:t>Secara politis, pendidikan kewarganegaraan mulai dikenal dalam pendidikan sekolah dapat digali dari dokumen kurikulum sejak tahun 1957 sebagaimana dapat diidentifikasi dari pernyataan Somantri (1972) bahwa pada masa Orde Lama mulai dikenal istilah: </a:t>
            </a:r>
            <a:endParaRPr lang="en-US" sz="2400" dirty="0"/>
          </a:p>
          <a:p>
            <a:pPr algn="just"/>
            <a:r>
              <a:rPr lang="id-ID" sz="2400" dirty="0"/>
              <a:t>(1) Kewarganegaraan (1957); isi mata pelajaran PKn membahas cara pemerolehan dan kehilangan kewarganegaraan</a:t>
            </a:r>
            <a:endParaRPr lang="en-US" sz="2400" dirty="0"/>
          </a:p>
          <a:p>
            <a:pPr algn="just"/>
            <a:r>
              <a:rPr lang="id-ID" sz="2400" dirty="0"/>
              <a:t>(2) </a:t>
            </a:r>
            <a:r>
              <a:rPr lang="id-ID" sz="2400" i="1" dirty="0"/>
              <a:t>Civics </a:t>
            </a:r>
            <a:r>
              <a:rPr lang="id-ID" sz="2400" dirty="0"/>
              <a:t>(1962); lebih banyak membahas tentang sejarah Kebangkitan Nasional, UUD, pidato-pidato politik kenegaraan yang terutama diarahkan untuk "</a:t>
            </a:r>
            <a:r>
              <a:rPr lang="id-ID" sz="2400" i="1" dirty="0"/>
              <a:t>nation and character building</a:t>
            </a:r>
            <a:r>
              <a:rPr lang="id-ID" sz="2400" dirty="0"/>
              <a:t>” bangsa Indonesia</a:t>
            </a:r>
            <a:endParaRPr lang="en-US" sz="2400" dirty="0"/>
          </a:p>
          <a:p>
            <a:pPr algn="just"/>
            <a:r>
              <a:rPr lang="id-ID" sz="2400" dirty="0"/>
              <a:t>(3) Pendidikan Kewargaan Negara (1968). </a:t>
            </a:r>
            <a:endParaRPr lang="en-US" sz="2400" dirty="0"/>
          </a:p>
          <a:p>
            <a:pPr algn="just"/>
            <a:endParaRPr lang="en-US" sz="2400" dirty="0"/>
          </a:p>
        </p:txBody>
      </p:sp>
      <p:sp>
        <p:nvSpPr>
          <p:cNvPr id="4" name="Date Placeholder 3"/>
          <p:cNvSpPr>
            <a:spLocks noGrp="1"/>
          </p:cNvSpPr>
          <p:nvPr>
            <p:ph type="dt" sz="half" idx="10"/>
          </p:nvPr>
        </p:nvSpPr>
        <p:spPr/>
        <p:txBody>
          <a:bodyPr/>
          <a:lstStyle/>
          <a:p>
            <a:fld id="{685F1370-E2FD-4DC8-8E03-12C270C1E366}"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14</a:t>
            </a:fld>
            <a:endParaRPr lang="en-US" sz="900" dirty="0">
              <a:solidFill>
                <a:schemeClr val="bg1"/>
              </a:solidFill>
            </a:endParaRPr>
          </a:p>
        </p:txBody>
      </p:sp>
    </p:spTree>
    <p:extLst>
      <p:ext uri="{BB962C8B-B14F-4D97-AF65-F5344CB8AC3E}">
        <p14:creationId xmlns:p14="http://schemas.microsoft.com/office/powerpoint/2010/main" val="82035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1" y="103032"/>
            <a:ext cx="10853669" cy="6284890"/>
          </a:xfrm>
        </p:spPr>
        <p:txBody>
          <a:bodyPr/>
          <a:lstStyle/>
          <a:p>
            <a:pPr algn="just"/>
            <a:r>
              <a:rPr lang="id-ID" dirty="0"/>
              <a:t>Bagaimana sumber politis PKn pada saat Indonesia memasuki era </a:t>
            </a:r>
            <a:r>
              <a:rPr lang="id-ID" dirty="0" smtClean="0"/>
              <a:t>baru? </a:t>
            </a:r>
            <a:endParaRPr lang="en-US" dirty="0" smtClean="0"/>
          </a:p>
          <a:p>
            <a:pPr marL="0" indent="0" algn="just">
              <a:buNone/>
            </a:pPr>
            <a:r>
              <a:rPr lang="id-ID" dirty="0" smtClean="0"/>
              <a:t>Pada </a:t>
            </a:r>
            <a:r>
              <a:rPr lang="id-ID" dirty="0"/>
              <a:t>awal pemerintahan Orde Baru, Kurikulum sekolah yang berlaku dinamakan Kurikulum 1968. Dalam kurikulum tersebut di dalamnya tercantum mata pelajaran Pendidikan Kewargaan Negara. Dalam mata pelajaran tersebut materi maupun metode yang bersifat indoktrinatif dihilangkan dan diubah dengan materi dan metode pembelajaran baru yang dikelompokkan menjadi Kelompok Pembinaan Jiwa </a:t>
            </a:r>
            <a:r>
              <a:rPr lang="id-ID" dirty="0" smtClean="0"/>
              <a:t>Pancasila</a:t>
            </a:r>
            <a:endParaRPr lang="en-US" dirty="0" smtClean="0"/>
          </a:p>
          <a:p>
            <a:pPr algn="just"/>
            <a:r>
              <a:rPr lang="id-ID" dirty="0"/>
              <a:t>Dalam Kurikulum 1968, mata pelajaran PKn merupakan mata pelajaran wajib untuk SMA. Pendekatan pembelajaran yang digunakan adalah pendekatan korelasi, artinya mata pelajaran PKn dikorelasikan dengan mata pelajaran lain, seperti Sejarah Indonesia, Ilmu Bumi Indonesia, Hak Asasi Manusia, dan Ekonomi, sehingga mata pelajaran Pendidikan Kewargaan Negara menjadi lebih hidup, menantang, dan bermakna. </a:t>
            </a:r>
            <a:endParaRPr lang="en-US" dirty="0" smtClean="0"/>
          </a:p>
          <a:p>
            <a:pPr algn="just"/>
            <a:r>
              <a:rPr lang="en-US" dirty="0" smtClean="0"/>
              <a:t>Dan </a:t>
            </a:r>
            <a:r>
              <a:rPr lang="en-US" dirty="0" err="1" smtClean="0"/>
              <a:t>masih</a:t>
            </a:r>
            <a:r>
              <a:rPr lang="en-US" dirty="0" smtClean="0"/>
              <a:t> </a:t>
            </a:r>
            <a:r>
              <a:rPr lang="en-US" dirty="0" err="1" smtClean="0"/>
              <a:t>banyak</a:t>
            </a:r>
            <a:r>
              <a:rPr lang="en-US" dirty="0" smtClean="0"/>
              <a:t> </a:t>
            </a:r>
            <a:r>
              <a:rPr lang="en-US" dirty="0" err="1" smtClean="0"/>
              <a:t>beberapa</a:t>
            </a:r>
            <a:r>
              <a:rPr lang="en-US" dirty="0" smtClean="0"/>
              <a:t> </a:t>
            </a:r>
            <a:r>
              <a:rPr lang="en-US" dirty="0" err="1" smtClean="0"/>
              <a:t>perubahan</a:t>
            </a:r>
            <a:r>
              <a:rPr lang="en-US" dirty="0" smtClean="0"/>
              <a:t> </a:t>
            </a:r>
            <a:r>
              <a:rPr lang="en-US" dirty="0" err="1" smtClean="0"/>
              <a:t>kurikulum</a:t>
            </a:r>
            <a:endParaRPr lang="en-US" dirty="0"/>
          </a:p>
          <a:p>
            <a:pPr marL="0" indent="0" algn="just">
              <a:buNone/>
            </a:pPr>
            <a:endParaRPr lang="en-US" dirty="0"/>
          </a:p>
        </p:txBody>
      </p:sp>
      <p:sp>
        <p:nvSpPr>
          <p:cNvPr id="2" name="Date Placeholder 1"/>
          <p:cNvSpPr>
            <a:spLocks noGrp="1"/>
          </p:cNvSpPr>
          <p:nvPr>
            <p:ph type="dt" sz="half" idx="10"/>
          </p:nvPr>
        </p:nvSpPr>
        <p:spPr/>
        <p:txBody>
          <a:bodyPr/>
          <a:lstStyle/>
          <a:p>
            <a:fld id="{A252AADD-8BAA-488C-8253-5B6606BFA7C7}" type="datetime1">
              <a:rPr lang="en-US" sz="900" smtClean="0">
                <a:solidFill>
                  <a:schemeClr val="bg1"/>
                </a:solidFill>
              </a:rPr>
              <a:t>7/21/2018</a:t>
            </a:fld>
            <a:endParaRPr lang="en-US" sz="900" dirty="0">
              <a:solidFill>
                <a:schemeClr val="bg1"/>
              </a:solidFill>
            </a:endParaRPr>
          </a:p>
        </p:txBody>
      </p:sp>
      <p:sp>
        <p:nvSpPr>
          <p:cNvPr id="4" name="Footer Placeholder 3"/>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z="900" smtClean="0">
                <a:solidFill>
                  <a:schemeClr val="bg1"/>
                </a:solidFill>
              </a:rPr>
              <a:t>15</a:t>
            </a:fld>
            <a:endParaRPr lang="en-US" sz="900" dirty="0">
              <a:solidFill>
                <a:schemeClr val="bg1"/>
              </a:solidFill>
            </a:endParaRPr>
          </a:p>
        </p:txBody>
      </p:sp>
    </p:spTree>
    <p:extLst>
      <p:ext uri="{BB962C8B-B14F-4D97-AF65-F5344CB8AC3E}">
        <p14:creationId xmlns:p14="http://schemas.microsoft.com/office/powerpoint/2010/main" val="242363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Disimpulkan bahwa</a:t>
            </a:r>
            <a:endParaRPr lang="en-US" dirty="0"/>
          </a:p>
        </p:txBody>
      </p:sp>
      <p:sp>
        <p:nvSpPr>
          <p:cNvPr id="3" name="Content Placeholder 2"/>
          <p:cNvSpPr>
            <a:spLocks noGrp="1"/>
          </p:cNvSpPr>
          <p:nvPr>
            <p:ph sz="quarter" idx="13"/>
          </p:nvPr>
        </p:nvSpPr>
        <p:spPr/>
        <p:txBody>
          <a:bodyPr/>
          <a:lstStyle/>
          <a:p>
            <a:pPr algn="just"/>
            <a:r>
              <a:rPr lang="id-ID" dirty="0" smtClean="0"/>
              <a:t>secara </a:t>
            </a:r>
            <a:r>
              <a:rPr lang="id-ID" dirty="0"/>
              <a:t>historis, PKn di Indonesia senantiasa mengalami perubahan baik istilah maupun substansi sesuai dengan perkembangan peraturan perundangan, iptek, perubahan masyarakat, dan tantangan global. </a:t>
            </a:r>
            <a:endParaRPr lang="en-US" dirty="0" smtClean="0"/>
          </a:p>
          <a:p>
            <a:pPr algn="just"/>
            <a:r>
              <a:rPr lang="id-ID" dirty="0" smtClean="0"/>
              <a:t>Secara </a:t>
            </a:r>
            <a:r>
              <a:rPr lang="id-ID" dirty="0"/>
              <a:t>sosiologis, PKn Indonesia sudah sewajarnya mengalami perubahan mengikuti perubahan yang terjadi di masyarakat. </a:t>
            </a:r>
            <a:endParaRPr lang="en-US" dirty="0" smtClean="0"/>
          </a:p>
          <a:p>
            <a:pPr algn="just"/>
            <a:r>
              <a:rPr lang="id-ID" dirty="0" smtClean="0"/>
              <a:t>Secara </a:t>
            </a:r>
            <a:r>
              <a:rPr lang="id-ID" dirty="0"/>
              <a:t>politis, PKn Indonesia akan terus mengalami perubahan sejalan dengan perubahan sistem ketatanegaraan dan pemerintahan, terutama perubahan konstitusi.</a:t>
            </a:r>
            <a:endParaRPr lang="en-US" dirty="0"/>
          </a:p>
          <a:p>
            <a:pPr algn="just"/>
            <a:endParaRPr lang="en-US" dirty="0"/>
          </a:p>
        </p:txBody>
      </p:sp>
      <p:sp>
        <p:nvSpPr>
          <p:cNvPr id="4" name="Date Placeholder 3"/>
          <p:cNvSpPr>
            <a:spLocks noGrp="1"/>
          </p:cNvSpPr>
          <p:nvPr>
            <p:ph type="dt" sz="half" idx="10"/>
          </p:nvPr>
        </p:nvSpPr>
        <p:spPr/>
        <p:txBody>
          <a:bodyPr/>
          <a:lstStyle/>
          <a:p>
            <a:fld id="{95242F6F-6973-4F2D-AFDD-7FDA73DD3FE2}"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16</a:t>
            </a:fld>
            <a:endParaRPr lang="en-US" sz="900" dirty="0">
              <a:solidFill>
                <a:schemeClr val="bg1"/>
              </a:solidFill>
            </a:endParaRPr>
          </a:p>
        </p:txBody>
      </p:sp>
    </p:spTree>
    <p:extLst>
      <p:ext uri="{BB962C8B-B14F-4D97-AF65-F5344CB8AC3E}">
        <p14:creationId xmlns:p14="http://schemas.microsoft.com/office/powerpoint/2010/main" val="3203533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Dinamika</a:t>
            </a:r>
            <a:r>
              <a:rPr lang="en-US" dirty="0" smtClean="0"/>
              <a:t> </a:t>
            </a:r>
            <a:r>
              <a:rPr lang="en-US" dirty="0" err="1" smtClean="0"/>
              <a:t>dan</a:t>
            </a:r>
            <a:r>
              <a:rPr lang="en-US" dirty="0" smtClean="0"/>
              <a:t> </a:t>
            </a:r>
            <a:r>
              <a:rPr lang="en-US" dirty="0" err="1" smtClean="0"/>
              <a:t>tantangan</a:t>
            </a:r>
            <a:r>
              <a:rPr lang="en-US" dirty="0" smtClean="0"/>
              <a:t> </a:t>
            </a:r>
            <a:r>
              <a:rPr lang="en-US" dirty="0" err="1" smtClean="0"/>
              <a:t>pendidikan</a:t>
            </a:r>
            <a:r>
              <a:rPr lang="en-US" dirty="0" smtClean="0"/>
              <a:t> </a:t>
            </a:r>
            <a:r>
              <a:rPr lang="en-US" dirty="0" err="1" smtClean="0"/>
              <a:t>kewarganegaraan</a:t>
            </a:r>
            <a:endParaRPr lang="en-US" dirty="0"/>
          </a:p>
        </p:txBody>
      </p:sp>
      <p:sp>
        <p:nvSpPr>
          <p:cNvPr id="3" name="Content Placeholder 2"/>
          <p:cNvSpPr>
            <a:spLocks noGrp="1"/>
          </p:cNvSpPr>
          <p:nvPr>
            <p:ph sz="quarter" idx="13"/>
          </p:nvPr>
        </p:nvSpPr>
        <p:spPr>
          <a:xfrm>
            <a:off x="685800" y="2063396"/>
            <a:ext cx="10394707" cy="3693460"/>
          </a:xfrm>
        </p:spPr>
        <p:txBody>
          <a:bodyPr>
            <a:normAutofit/>
          </a:bodyPr>
          <a:lstStyle/>
          <a:p>
            <a:pPr algn="just"/>
            <a:r>
              <a:rPr lang="en-US" dirty="0"/>
              <a:t>Era </a:t>
            </a:r>
            <a:r>
              <a:rPr lang="en-US" dirty="0" err="1"/>
              <a:t>globalisasi</a:t>
            </a:r>
            <a:r>
              <a:rPr lang="en-US" dirty="0"/>
              <a:t> yang </a:t>
            </a:r>
            <a:r>
              <a:rPr lang="en-US" dirty="0" err="1"/>
              <a:t>ditandai</a:t>
            </a:r>
            <a:r>
              <a:rPr lang="en-US" dirty="0"/>
              <a:t> </a:t>
            </a:r>
            <a:r>
              <a:rPr lang="en-US" dirty="0" err="1"/>
              <a:t>oleh</a:t>
            </a:r>
            <a:r>
              <a:rPr lang="en-US" dirty="0"/>
              <a:t> </a:t>
            </a:r>
            <a:r>
              <a:rPr lang="en-US" dirty="0" err="1"/>
              <a:t>perkembangan</a:t>
            </a:r>
            <a:r>
              <a:rPr lang="en-US" dirty="0"/>
              <a:t> yang </a:t>
            </a:r>
            <a:r>
              <a:rPr lang="en-US" dirty="0" err="1"/>
              <a:t>begitu</a:t>
            </a:r>
            <a:r>
              <a:rPr lang="en-US" dirty="0"/>
              <a:t> </a:t>
            </a:r>
            <a:r>
              <a:rPr lang="en-US" dirty="0" err="1"/>
              <a:t>cepat</a:t>
            </a:r>
            <a:r>
              <a:rPr lang="en-US" dirty="0"/>
              <a:t> </a:t>
            </a:r>
            <a:r>
              <a:rPr lang="en-US" dirty="0" err="1"/>
              <a:t>dalam</a:t>
            </a:r>
            <a:r>
              <a:rPr lang="en-US" dirty="0"/>
              <a:t> </a:t>
            </a:r>
            <a:r>
              <a:rPr lang="en-US" dirty="0" err="1"/>
              <a:t>bidang</a:t>
            </a:r>
            <a:r>
              <a:rPr lang="en-US" dirty="0"/>
              <a:t> </a:t>
            </a:r>
            <a:r>
              <a:rPr lang="en-US" dirty="0" err="1"/>
              <a:t>teknologi</a:t>
            </a:r>
            <a:r>
              <a:rPr lang="en-US" dirty="0"/>
              <a:t> </a:t>
            </a:r>
            <a:r>
              <a:rPr lang="en-US" dirty="0" err="1"/>
              <a:t>informasi</a:t>
            </a:r>
            <a:r>
              <a:rPr lang="en-US" dirty="0"/>
              <a:t> </a:t>
            </a:r>
            <a:r>
              <a:rPr lang="en-US" dirty="0" err="1"/>
              <a:t>mengakibatkan</a:t>
            </a:r>
            <a:r>
              <a:rPr lang="en-US" dirty="0"/>
              <a:t> </a:t>
            </a:r>
            <a:r>
              <a:rPr lang="en-US" dirty="0" err="1"/>
              <a:t>perubahan</a:t>
            </a:r>
            <a:r>
              <a:rPr lang="en-US" dirty="0"/>
              <a:t> </a:t>
            </a:r>
            <a:r>
              <a:rPr lang="en-US" dirty="0" err="1"/>
              <a:t>dalam</a:t>
            </a:r>
            <a:r>
              <a:rPr lang="en-US" dirty="0"/>
              <a:t> </a:t>
            </a:r>
            <a:r>
              <a:rPr lang="en-US" dirty="0" err="1"/>
              <a:t>semua</a:t>
            </a:r>
            <a:r>
              <a:rPr lang="en-US" dirty="0"/>
              <a:t> </a:t>
            </a:r>
            <a:r>
              <a:rPr lang="en-US" dirty="0" err="1"/>
              <a:t>tatanan</a:t>
            </a:r>
            <a:r>
              <a:rPr lang="en-US" dirty="0"/>
              <a:t> </a:t>
            </a:r>
            <a:r>
              <a:rPr lang="en-US" dirty="0" err="1"/>
              <a:t>kehidupan</a:t>
            </a:r>
            <a:r>
              <a:rPr lang="en-US" dirty="0"/>
              <a:t> </a:t>
            </a:r>
            <a:r>
              <a:rPr lang="en-US" dirty="0" err="1"/>
              <a:t>termasuk</a:t>
            </a:r>
            <a:r>
              <a:rPr lang="en-US" dirty="0"/>
              <a:t> </a:t>
            </a:r>
            <a:r>
              <a:rPr lang="en-US" dirty="0" err="1"/>
              <a:t>perilaku</a:t>
            </a:r>
            <a:r>
              <a:rPr lang="en-US" dirty="0"/>
              <a:t> </a:t>
            </a:r>
            <a:r>
              <a:rPr lang="en-US" dirty="0" err="1"/>
              <a:t>warga</a:t>
            </a:r>
            <a:r>
              <a:rPr lang="en-US" dirty="0"/>
              <a:t> </a:t>
            </a:r>
            <a:r>
              <a:rPr lang="en-US" dirty="0" err="1"/>
              <a:t>negara</a:t>
            </a:r>
            <a:r>
              <a:rPr lang="en-US" dirty="0"/>
              <a:t>, </a:t>
            </a:r>
            <a:r>
              <a:rPr lang="en-US" dirty="0" err="1"/>
              <a:t>utamanya</a:t>
            </a:r>
            <a:r>
              <a:rPr lang="en-US" dirty="0"/>
              <a:t> </a:t>
            </a:r>
            <a:r>
              <a:rPr lang="en-US" dirty="0" err="1"/>
              <a:t>peserta</a:t>
            </a:r>
            <a:r>
              <a:rPr lang="en-US" dirty="0"/>
              <a:t> </a:t>
            </a:r>
            <a:r>
              <a:rPr lang="en-US" dirty="0" err="1"/>
              <a:t>didik</a:t>
            </a:r>
            <a:r>
              <a:rPr lang="en-US" dirty="0"/>
              <a:t>. </a:t>
            </a:r>
            <a:endParaRPr lang="en-US" dirty="0" smtClean="0"/>
          </a:p>
          <a:p>
            <a:pPr algn="just"/>
            <a:r>
              <a:rPr lang="en-US" dirty="0" err="1" smtClean="0"/>
              <a:t>Kecenderungan</a:t>
            </a:r>
            <a:r>
              <a:rPr lang="en-US" dirty="0" smtClean="0"/>
              <a:t> </a:t>
            </a:r>
            <a:r>
              <a:rPr lang="en-US" dirty="0" err="1"/>
              <a:t>perilaku</a:t>
            </a:r>
            <a:r>
              <a:rPr lang="en-US" dirty="0"/>
              <a:t> </a:t>
            </a:r>
            <a:r>
              <a:rPr lang="en-US" dirty="0" err="1"/>
              <a:t>warga</a:t>
            </a:r>
            <a:r>
              <a:rPr lang="en-US" dirty="0"/>
              <a:t> </a:t>
            </a:r>
            <a:r>
              <a:rPr lang="en-US" dirty="0" err="1"/>
              <a:t>negara</a:t>
            </a:r>
            <a:r>
              <a:rPr lang="en-US" dirty="0"/>
              <a:t> </a:t>
            </a:r>
            <a:r>
              <a:rPr lang="en-US" dirty="0" err="1"/>
              <a:t>ada</a:t>
            </a:r>
            <a:r>
              <a:rPr lang="en-US" dirty="0"/>
              <a:t> </a:t>
            </a:r>
            <a:r>
              <a:rPr lang="en-US" dirty="0" err="1"/>
              <a:t>dua</a:t>
            </a:r>
            <a:r>
              <a:rPr lang="en-US" dirty="0"/>
              <a:t>, </a:t>
            </a:r>
            <a:r>
              <a:rPr lang="en-US" dirty="0" err="1"/>
              <a:t>yakni</a:t>
            </a:r>
            <a:r>
              <a:rPr lang="en-US" dirty="0"/>
              <a:t> </a:t>
            </a:r>
            <a:r>
              <a:rPr lang="en-US" dirty="0" err="1"/>
              <a:t>perilaku</a:t>
            </a:r>
            <a:r>
              <a:rPr lang="en-US" dirty="0"/>
              <a:t> </a:t>
            </a:r>
            <a:r>
              <a:rPr lang="en-US" dirty="0" err="1"/>
              <a:t>positif</a:t>
            </a:r>
            <a:r>
              <a:rPr lang="en-US" dirty="0"/>
              <a:t> </a:t>
            </a:r>
            <a:r>
              <a:rPr lang="en-US" dirty="0" err="1"/>
              <a:t>dan</a:t>
            </a:r>
            <a:r>
              <a:rPr lang="en-US" dirty="0"/>
              <a:t> </a:t>
            </a:r>
            <a:r>
              <a:rPr lang="en-US" dirty="0" err="1"/>
              <a:t>negatif</a:t>
            </a:r>
            <a:r>
              <a:rPr lang="en-US" dirty="0"/>
              <a:t>. </a:t>
            </a:r>
            <a:r>
              <a:rPr lang="en-US" dirty="0" err="1"/>
              <a:t>PKn</a:t>
            </a:r>
            <a:r>
              <a:rPr lang="en-US" dirty="0"/>
              <a:t> </a:t>
            </a:r>
            <a:r>
              <a:rPr lang="en-US" dirty="0" err="1"/>
              <a:t>perlu</a:t>
            </a:r>
            <a:r>
              <a:rPr lang="en-US" dirty="0"/>
              <a:t> </a:t>
            </a:r>
            <a:r>
              <a:rPr lang="en-US" dirty="0" err="1"/>
              <a:t>mendorong</a:t>
            </a:r>
            <a:r>
              <a:rPr lang="en-US" dirty="0"/>
              <a:t> </a:t>
            </a:r>
            <a:r>
              <a:rPr lang="en-US" dirty="0" err="1"/>
              <a:t>warga</a:t>
            </a:r>
            <a:r>
              <a:rPr lang="en-US" dirty="0"/>
              <a:t> </a:t>
            </a:r>
            <a:r>
              <a:rPr lang="en-US" dirty="0" err="1"/>
              <a:t>negara</a:t>
            </a:r>
            <a:r>
              <a:rPr lang="en-US" dirty="0"/>
              <a:t> agar </a:t>
            </a:r>
            <a:r>
              <a:rPr lang="en-US" dirty="0" err="1"/>
              <a:t>mampu</a:t>
            </a:r>
            <a:r>
              <a:rPr lang="en-US" dirty="0"/>
              <a:t> </a:t>
            </a:r>
            <a:r>
              <a:rPr lang="en-US" dirty="0" err="1"/>
              <a:t>memanfaatkan</a:t>
            </a:r>
            <a:r>
              <a:rPr lang="en-US" dirty="0"/>
              <a:t> </a:t>
            </a:r>
            <a:r>
              <a:rPr lang="en-US" dirty="0" err="1"/>
              <a:t>pengaruh</a:t>
            </a:r>
            <a:r>
              <a:rPr lang="en-US" dirty="0"/>
              <a:t> </a:t>
            </a:r>
            <a:r>
              <a:rPr lang="en-US" dirty="0" err="1"/>
              <a:t>positif</a:t>
            </a:r>
            <a:r>
              <a:rPr lang="en-US" dirty="0"/>
              <a:t> </a:t>
            </a:r>
            <a:r>
              <a:rPr lang="en-US" dirty="0" err="1"/>
              <a:t>perkembangan</a:t>
            </a:r>
            <a:r>
              <a:rPr lang="en-US" dirty="0"/>
              <a:t> </a:t>
            </a:r>
            <a:r>
              <a:rPr lang="en-US" dirty="0" err="1"/>
              <a:t>iptek</a:t>
            </a:r>
            <a:r>
              <a:rPr lang="en-US" dirty="0"/>
              <a:t> </a:t>
            </a:r>
            <a:r>
              <a:rPr lang="en-US" dirty="0" err="1"/>
              <a:t>untuk</a:t>
            </a:r>
            <a:r>
              <a:rPr lang="en-US" dirty="0"/>
              <a:t> </a:t>
            </a:r>
            <a:r>
              <a:rPr lang="en-US" dirty="0" err="1"/>
              <a:t>membangun</a:t>
            </a:r>
            <a:r>
              <a:rPr lang="en-US" dirty="0"/>
              <a:t> </a:t>
            </a:r>
            <a:r>
              <a:rPr lang="en-US" dirty="0" err="1"/>
              <a:t>negara-bangsa</a:t>
            </a:r>
            <a:r>
              <a:rPr lang="en-US" dirty="0" smtClean="0"/>
              <a:t>.</a:t>
            </a:r>
          </a:p>
          <a:p>
            <a:pPr algn="just"/>
            <a:r>
              <a:rPr lang="en-US" dirty="0" smtClean="0"/>
              <a:t> </a:t>
            </a:r>
            <a:r>
              <a:rPr lang="en-US" dirty="0" err="1"/>
              <a:t>Sebaliknya</a:t>
            </a:r>
            <a:r>
              <a:rPr lang="en-US" dirty="0"/>
              <a:t> </a:t>
            </a:r>
            <a:r>
              <a:rPr lang="en-US" dirty="0" err="1"/>
              <a:t>PKn</a:t>
            </a:r>
            <a:r>
              <a:rPr lang="en-US" dirty="0"/>
              <a:t> </a:t>
            </a:r>
            <a:r>
              <a:rPr lang="en-US" dirty="0" err="1"/>
              <a:t>perlu</a:t>
            </a:r>
            <a:r>
              <a:rPr lang="en-US" dirty="0"/>
              <a:t> </a:t>
            </a:r>
            <a:r>
              <a:rPr lang="en-US" dirty="0" err="1"/>
              <a:t>melakukan</a:t>
            </a:r>
            <a:r>
              <a:rPr lang="en-US" dirty="0"/>
              <a:t> </a:t>
            </a:r>
            <a:r>
              <a:rPr lang="en-US" dirty="0" err="1"/>
              <a:t>intervensi</a:t>
            </a:r>
            <a:r>
              <a:rPr lang="en-US" dirty="0"/>
              <a:t> </a:t>
            </a:r>
            <a:r>
              <a:rPr lang="en-US" dirty="0" err="1"/>
              <a:t>terhadap</a:t>
            </a:r>
            <a:r>
              <a:rPr lang="en-US" dirty="0"/>
              <a:t> </a:t>
            </a:r>
            <a:r>
              <a:rPr lang="en-US" dirty="0" err="1"/>
              <a:t>perilaku</a:t>
            </a:r>
            <a:r>
              <a:rPr lang="en-US" dirty="0"/>
              <a:t> </a:t>
            </a:r>
            <a:r>
              <a:rPr lang="en-US" dirty="0" err="1"/>
              <a:t>negatif</a:t>
            </a:r>
            <a:r>
              <a:rPr lang="en-US" dirty="0"/>
              <a:t> </a:t>
            </a:r>
            <a:r>
              <a:rPr lang="en-US" dirty="0" err="1"/>
              <a:t>warga</a:t>
            </a:r>
            <a:r>
              <a:rPr lang="en-US" dirty="0"/>
              <a:t> </a:t>
            </a:r>
            <a:r>
              <a:rPr lang="en-US" dirty="0" err="1"/>
              <a:t>negara</a:t>
            </a:r>
            <a:r>
              <a:rPr lang="en-US" dirty="0"/>
              <a:t> yang </a:t>
            </a:r>
            <a:r>
              <a:rPr lang="en-US" dirty="0" err="1"/>
              <a:t>cenderung</a:t>
            </a:r>
            <a:r>
              <a:rPr lang="en-US" dirty="0"/>
              <a:t> </a:t>
            </a:r>
            <a:r>
              <a:rPr lang="en-US" dirty="0" err="1"/>
              <a:t>negatif</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kurikulum</a:t>
            </a:r>
            <a:r>
              <a:rPr lang="en-US" dirty="0"/>
              <a:t> </a:t>
            </a:r>
            <a:r>
              <a:rPr lang="en-US" dirty="0" err="1"/>
              <a:t>PKn</a:t>
            </a:r>
            <a:r>
              <a:rPr lang="en-US" dirty="0"/>
              <a:t> </a:t>
            </a:r>
            <a:r>
              <a:rPr lang="en-US" dirty="0" err="1"/>
              <a:t>termasuk</a:t>
            </a:r>
            <a:r>
              <a:rPr lang="en-US" dirty="0"/>
              <a:t> </a:t>
            </a:r>
            <a:r>
              <a:rPr lang="en-US" dirty="0" err="1"/>
              <a:t>materi</a:t>
            </a:r>
            <a:r>
              <a:rPr lang="en-US" dirty="0"/>
              <a:t>, </a:t>
            </a:r>
            <a:r>
              <a:rPr lang="en-US" dirty="0" err="1"/>
              <a:t>metode</a:t>
            </a:r>
            <a:r>
              <a:rPr lang="en-US" dirty="0"/>
              <a:t>, </a:t>
            </a:r>
            <a:r>
              <a:rPr lang="en-US" dirty="0" err="1"/>
              <a:t>dan</a:t>
            </a:r>
            <a:r>
              <a:rPr lang="en-US" dirty="0"/>
              <a:t> system </a:t>
            </a:r>
            <a:r>
              <a:rPr lang="en-US" dirty="0" err="1"/>
              <a:t>evaluasinya</a:t>
            </a:r>
            <a:r>
              <a:rPr lang="en-US" dirty="0"/>
              <a:t> </a:t>
            </a:r>
            <a:r>
              <a:rPr lang="en-US" dirty="0" err="1"/>
              <a:t>harus</a:t>
            </a:r>
            <a:r>
              <a:rPr lang="en-US" dirty="0"/>
              <a:t> </a:t>
            </a:r>
            <a:r>
              <a:rPr lang="en-US" dirty="0" err="1"/>
              <a:t>selalu</a:t>
            </a:r>
            <a:r>
              <a:rPr lang="en-US" dirty="0"/>
              <a:t> </a:t>
            </a:r>
            <a:r>
              <a:rPr lang="en-US" dirty="0" err="1"/>
              <a:t>disesuaikan</a:t>
            </a:r>
            <a:r>
              <a:rPr lang="en-US" dirty="0"/>
              <a:t> </a:t>
            </a:r>
            <a:r>
              <a:rPr lang="en-US" dirty="0" err="1"/>
              <a:t>dengan</a:t>
            </a:r>
            <a:r>
              <a:rPr lang="en-US" dirty="0"/>
              <a:t> </a:t>
            </a:r>
            <a:r>
              <a:rPr lang="en-US" dirty="0" err="1"/>
              <a:t>perkembangan</a:t>
            </a:r>
            <a:r>
              <a:rPr lang="en-US" dirty="0"/>
              <a:t> IPTEK.</a:t>
            </a:r>
          </a:p>
        </p:txBody>
      </p:sp>
      <p:sp>
        <p:nvSpPr>
          <p:cNvPr id="4" name="Date Placeholder 3"/>
          <p:cNvSpPr>
            <a:spLocks noGrp="1"/>
          </p:cNvSpPr>
          <p:nvPr>
            <p:ph type="dt" sz="half" idx="10"/>
          </p:nvPr>
        </p:nvSpPr>
        <p:spPr/>
        <p:txBody>
          <a:bodyPr/>
          <a:lstStyle/>
          <a:p>
            <a:fld id="{BFC5BE3E-E6B0-4CE2-AC64-1D91656A7667}"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17</a:t>
            </a:fld>
            <a:endParaRPr lang="en-US" sz="900" dirty="0">
              <a:solidFill>
                <a:schemeClr val="bg1"/>
              </a:solidFill>
            </a:endParaRPr>
          </a:p>
        </p:txBody>
      </p:sp>
    </p:spTree>
    <p:extLst>
      <p:ext uri="{BB962C8B-B14F-4D97-AF65-F5344CB8AC3E}">
        <p14:creationId xmlns:p14="http://schemas.microsoft.com/office/powerpoint/2010/main" val="96306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4712"/>
            <a:ext cx="10396882" cy="1151965"/>
          </a:xfrm>
        </p:spPr>
        <p:txBody>
          <a:bodyPr/>
          <a:lstStyle/>
          <a:p>
            <a:pPr algn="ctr"/>
            <a:r>
              <a:rPr lang="en-US" dirty="0" err="1" smtClean="0"/>
              <a:t>kesimpulan</a:t>
            </a:r>
            <a:endParaRPr lang="en-US" dirty="0"/>
          </a:p>
        </p:txBody>
      </p:sp>
      <p:sp>
        <p:nvSpPr>
          <p:cNvPr id="3" name="Content Placeholder 2"/>
          <p:cNvSpPr>
            <a:spLocks noGrp="1"/>
          </p:cNvSpPr>
          <p:nvPr>
            <p:ph sz="quarter" idx="13"/>
          </p:nvPr>
        </p:nvSpPr>
        <p:spPr>
          <a:xfrm>
            <a:off x="687975" y="1223493"/>
            <a:ext cx="10394707" cy="4636394"/>
          </a:xfrm>
        </p:spPr>
        <p:txBody>
          <a:bodyPr>
            <a:normAutofit lnSpcReduction="10000"/>
          </a:bodyPr>
          <a:lstStyle/>
          <a:p>
            <a:pPr algn="just"/>
            <a:r>
              <a:rPr lang="en-US" dirty="0" err="1"/>
              <a:t>Tujuan</a:t>
            </a:r>
            <a:r>
              <a:rPr lang="en-US" dirty="0"/>
              <a:t> </a:t>
            </a:r>
            <a:r>
              <a:rPr lang="en-US" dirty="0" err="1"/>
              <a:t>diadakannya</a:t>
            </a:r>
            <a:r>
              <a:rPr lang="en-US" dirty="0"/>
              <a:t> </a:t>
            </a:r>
            <a:r>
              <a:rPr lang="en-US" dirty="0" err="1"/>
              <a:t>pembelajaran</a:t>
            </a:r>
            <a:r>
              <a:rPr lang="en-US" dirty="0"/>
              <a:t> </a:t>
            </a:r>
            <a:r>
              <a:rPr lang="en-US" dirty="0" err="1"/>
              <a:t>Pendidikan</a:t>
            </a:r>
            <a:r>
              <a:rPr lang="en-US" dirty="0"/>
              <a:t> </a:t>
            </a:r>
            <a:r>
              <a:rPr lang="en-US" dirty="0" err="1"/>
              <a:t>Kewarganegaraan</a:t>
            </a:r>
            <a:r>
              <a:rPr lang="en-US" dirty="0"/>
              <a:t> </a:t>
            </a:r>
            <a:r>
              <a:rPr lang="en-US" dirty="0" err="1"/>
              <a:t>ini</a:t>
            </a:r>
            <a:r>
              <a:rPr lang="en-US" dirty="0"/>
              <a:t> tidal lain </a:t>
            </a:r>
            <a:r>
              <a:rPr lang="en-US" dirty="0" err="1"/>
              <a:t>karena</a:t>
            </a:r>
            <a:r>
              <a:rPr lang="en-US" dirty="0"/>
              <a:t> </a:t>
            </a:r>
            <a:r>
              <a:rPr lang="en-US" dirty="0" err="1"/>
              <a:t>ingin</a:t>
            </a:r>
            <a:r>
              <a:rPr lang="en-US" dirty="0"/>
              <a:t> </a:t>
            </a:r>
            <a:r>
              <a:rPr lang="en-US" dirty="0" err="1"/>
              <a:t>menciptakan</a:t>
            </a:r>
            <a:r>
              <a:rPr lang="en-US" dirty="0"/>
              <a:t> </a:t>
            </a:r>
            <a:r>
              <a:rPr lang="en-US" dirty="0" err="1"/>
              <a:t>generasi</a:t>
            </a:r>
            <a:r>
              <a:rPr lang="en-US" dirty="0"/>
              <a:t> yang </a:t>
            </a:r>
            <a:r>
              <a:rPr lang="en-US" dirty="0" err="1"/>
              <a:t>berkarakter</a:t>
            </a:r>
            <a:r>
              <a:rPr lang="en-US" dirty="0"/>
              <a:t> </a:t>
            </a:r>
            <a:r>
              <a:rPr lang="en-US" dirty="0" err="1"/>
              <a:t>dan</a:t>
            </a:r>
            <a:r>
              <a:rPr lang="en-US" dirty="0"/>
              <a:t> </a:t>
            </a:r>
            <a:r>
              <a:rPr lang="en-US" dirty="0" err="1"/>
              <a:t>memiliki</a:t>
            </a:r>
            <a:r>
              <a:rPr lang="en-US" dirty="0"/>
              <a:t> rasa </a:t>
            </a:r>
            <a:r>
              <a:rPr lang="en-US" dirty="0" err="1"/>
              <a:t>nasionalisme</a:t>
            </a:r>
            <a:r>
              <a:rPr lang="en-US" dirty="0"/>
              <a:t> yang </a:t>
            </a:r>
            <a:r>
              <a:rPr lang="en-US" dirty="0" err="1"/>
              <a:t>tinggi</a:t>
            </a:r>
            <a:r>
              <a:rPr lang="en-US" dirty="0"/>
              <a:t>. Hal </a:t>
            </a:r>
            <a:r>
              <a:rPr lang="en-US" dirty="0" err="1"/>
              <a:t>ini</a:t>
            </a:r>
            <a:r>
              <a:rPr lang="en-US" dirty="0"/>
              <a:t> </a:t>
            </a:r>
            <a:r>
              <a:rPr lang="en-US" dirty="0" err="1"/>
              <a:t>jelas</a:t>
            </a:r>
            <a:r>
              <a:rPr lang="en-US" dirty="0"/>
              <a:t> </a:t>
            </a:r>
            <a:r>
              <a:rPr lang="en-US" dirty="0" err="1"/>
              <a:t>sangat</a:t>
            </a:r>
            <a:r>
              <a:rPr lang="en-US" dirty="0"/>
              <a:t> </a:t>
            </a:r>
            <a:r>
              <a:rPr lang="en-US" dirty="0" err="1"/>
              <a:t>dibutuhkan</a:t>
            </a:r>
            <a:r>
              <a:rPr lang="en-US" dirty="0"/>
              <a:t> </a:t>
            </a:r>
            <a:r>
              <a:rPr lang="en-US" dirty="0" err="1"/>
              <a:t>untuk</a:t>
            </a:r>
            <a:r>
              <a:rPr lang="en-US" dirty="0"/>
              <a:t> </a:t>
            </a:r>
            <a:r>
              <a:rPr lang="en-US" dirty="0" err="1"/>
              <a:t>membangun</a:t>
            </a:r>
            <a:r>
              <a:rPr lang="en-US" dirty="0"/>
              <a:t> </a:t>
            </a:r>
            <a:r>
              <a:rPr lang="en-US" dirty="0" err="1"/>
              <a:t>suatu</a:t>
            </a:r>
            <a:r>
              <a:rPr lang="en-US" dirty="0"/>
              <a:t> </a:t>
            </a:r>
            <a:r>
              <a:rPr lang="en-US" dirty="0" err="1"/>
              <a:t>negara</a:t>
            </a:r>
            <a:r>
              <a:rPr lang="en-US" dirty="0"/>
              <a:t> yang </a:t>
            </a:r>
            <a:r>
              <a:rPr lang="en-US" dirty="0" err="1"/>
              <a:t>hebat</a:t>
            </a:r>
            <a:r>
              <a:rPr lang="en-US" dirty="0"/>
              <a:t>. Kita </a:t>
            </a:r>
            <a:r>
              <a:rPr lang="en-US" dirty="0" err="1"/>
              <a:t>tentu</a:t>
            </a:r>
            <a:r>
              <a:rPr lang="en-US" dirty="0"/>
              <a:t> </a:t>
            </a:r>
            <a:r>
              <a:rPr lang="en-US" dirty="0" err="1"/>
              <a:t>tidak</a:t>
            </a:r>
            <a:r>
              <a:rPr lang="en-US" dirty="0"/>
              <a:t> </a:t>
            </a:r>
            <a:r>
              <a:rPr lang="en-US" dirty="0" err="1"/>
              <a:t>ingin</a:t>
            </a:r>
            <a:r>
              <a:rPr lang="en-US" dirty="0"/>
              <a:t> </a:t>
            </a:r>
            <a:r>
              <a:rPr lang="en-US" dirty="0" err="1"/>
              <a:t>masalah-masalah</a:t>
            </a:r>
            <a:r>
              <a:rPr lang="en-US" dirty="0"/>
              <a:t> di Indonesia yang </a:t>
            </a:r>
            <a:r>
              <a:rPr lang="en-US" dirty="0" err="1"/>
              <a:t>berhubungan</a:t>
            </a:r>
            <a:r>
              <a:rPr lang="en-US" dirty="0"/>
              <a:t> </a:t>
            </a:r>
            <a:r>
              <a:rPr lang="en-US" dirty="0" err="1"/>
              <a:t>dengan</a:t>
            </a:r>
            <a:r>
              <a:rPr lang="en-US" dirty="0"/>
              <a:t> </a:t>
            </a:r>
            <a:r>
              <a:rPr lang="en-US" dirty="0" err="1"/>
              <a:t>pendidikan</a:t>
            </a:r>
            <a:r>
              <a:rPr lang="en-US" dirty="0"/>
              <a:t> </a:t>
            </a:r>
            <a:r>
              <a:rPr lang="en-US" dirty="0" err="1"/>
              <a:t>kewarganegaraan</a:t>
            </a:r>
            <a:r>
              <a:rPr lang="en-US" dirty="0"/>
              <a:t> </a:t>
            </a:r>
            <a:r>
              <a:rPr lang="en-US" dirty="0" err="1"/>
              <a:t>ini</a:t>
            </a:r>
            <a:r>
              <a:rPr lang="en-US" dirty="0"/>
              <a:t> </a:t>
            </a:r>
            <a:r>
              <a:rPr lang="en-US" dirty="0" err="1"/>
              <a:t>kembali</a:t>
            </a:r>
            <a:r>
              <a:rPr lang="en-US" dirty="0"/>
              <a:t> </a:t>
            </a:r>
            <a:r>
              <a:rPr lang="en-US" dirty="0" err="1"/>
              <a:t>terjadi</a:t>
            </a:r>
            <a:r>
              <a:rPr lang="en-US" dirty="0"/>
              <a:t> di masa yang </a:t>
            </a:r>
            <a:r>
              <a:rPr lang="en-US" dirty="0" err="1"/>
              <a:t>akan</a:t>
            </a:r>
            <a:r>
              <a:rPr lang="en-US" dirty="0"/>
              <a:t> </a:t>
            </a:r>
            <a:r>
              <a:rPr lang="en-US" dirty="0" err="1" smtClean="0"/>
              <a:t>datang</a:t>
            </a:r>
            <a:r>
              <a:rPr lang="en-US" dirty="0" smtClean="0"/>
              <a:t>. </a:t>
            </a:r>
          </a:p>
          <a:p>
            <a:pPr algn="just"/>
            <a:r>
              <a:rPr lang="en-US" dirty="0" smtClean="0"/>
              <a:t> </a:t>
            </a:r>
            <a:r>
              <a:rPr lang="en-US" dirty="0" err="1"/>
              <a:t>Pastinya</a:t>
            </a:r>
            <a:r>
              <a:rPr lang="en-US" dirty="0"/>
              <a:t> </a:t>
            </a:r>
            <a:r>
              <a:rPr lang="en-US" dirty="0" err="1"/>
              <a:t>kita</a:t>
            </a:r>
            <a:r>
              <a:rPr lang="en-US" dirty="0"/>
              <a:t> </a:t>
            </a:r>
            <a:r>
              <a:rPr lang="en-US" dirty="0" err="1"/>
              <a:t>berharap</a:t>
            </a:r>
            <a:r>
              <a:rPr lang="en-US" dirty="0"/>
              <a:t> Indonesia </a:t>
            </a:r>
            <a:r>
              <a:rPr lang="en-US" dirty="0" err="1"/>
              <a:t>menjadi</a:t>
            </a:r>
            <a:r>
              <a:rPr lang="en-US" dirty="0"/>
              <a:t> </a:t>
            </a:r>
            <a:r>
              <a:rPr lang="en-US" dirty="0" err="1"/>
              <a:t>lebih</a:t>
            </a:r>
            <a:r>
              <a:rPr lang="en-US" dirty="0"/>
              <a:t> </a:t>
            </a:r>
            <a:r>
              <a:rPr lang="en-US" dirty="0" err="1"/>
              <a:t>baik</a:t>
            </a:r>
            <a:r>
              <a:rPr lang="en-US" dirty="0"/>
              <a:t> </a:t>
            </a:r>
            <a:r>
              <a:rPr lang="en-US" dirty="0" err="1"/>
              <a:t>nantinya</a:t>
            </a:r>
            <a:r>
              <a:rPr lang="en-US" dirty="0"/>
              <a:t>. </a:t>
            </a:r>
            <a:r>
              <a:rPr lang="en-US" dirty="0" err="1"/>
              <a:t>Jika</a:t>
            </a:r>
            <a:r>
              <a:rPr lang="en-US" dirty="0"/>
              <a:t> </a:t>
            </a:r>
            <a:r>
              <a:rPr lang="en-US" dirty="0" err="1"/>
              <a:t>hal</a:t>
            </a:r>
            <a:r>
              <a:rPr lang="en-US" dirty="0"/>
              <a:t> </a:t>
            </a:r>
            <a:r>
              <a:rPr lang="en-US" dirty="0" err="1"/>
              <a:t>ini</a:t>
            </a:r>
            <a:r>
              <a:rPr lang="en-US" dirty="0"/>
              <a:t> </a:t>
            </a:r>
            <a:r>
              <a:rPr lang="en-US" dirty="0" err="1"/>
              <a:t>terwujud</a:t>
            </a:r>
            <a:r>
              <a:rPr lang="en-US" dirty="0"/>
              <a:t> </a:t>
            </a:r>
            <a:r>
              <a:rPr lang="en-US" dirty="0" err="1"/>
              <a:t>maka</a:t>
            </a:r>
            <a:r>
              <a:rPr lang="en-US" dirty="0"/>
              <a:t> </a:t>
            </a:r>
            <a:r>
              <a:rPr lang="en-US" dirty="0" err="1"/>
              <a:t>tidak</a:t>
            </a:r>
            <a:r>
              <a:rPr lang="en-US" dirty="0"/>
              <a:t> </a:t>
            </a:r>
            <a:r>
              <a:rPr lang="en-US" dirty="0" err="1"/>
              <a:t>akan</a:t>
            </a:r>
            <a:r>
              <a:rPr lang="en-US" dirty="0"/>
              <a:t> </a:t>
            </a:r>
            <a:r>
              <a:rPr lang="en-US" dirty="0" err="1"/>
              <a:t>ada</a:t>
            </a:r>
            <a:r>
              <a:rPr lang="en-US" dirty="0"/>
              <a:t> </a:t>
            </a:r>
            <a:r>
              <a:rPr lang="en-US" dirty="0" err="1"/>
              <a:t>lagi</a:t>
            </a:r>
            <a:r>
              <a:rPr lang="en-US" dirty="0"/>
              <a:t> </a:t>
            </a:r>
            <a:r>
              <a:rPr lang="en-US" dirty="0" err="1"/>
              <a:t>masalah</a:t>
            </a:r>
            <a:r>
              <a:rPr lang="en-US" dirty="0"/>
              <a:t> </a:t>
            </a:r>
            <a:r>
              <a:rPr lang="en-US" dirty="0" err="1"/>
              <a:t>sosial</a:t>
            </a:r>
            <a:r>
              <a:rPr lang="en-US" dirty="0"/>
              <a:t> </a:t>
            </a:r>
            <a:r>
              <a:rPr lang="en-US" dirty="0" err="1"/>
              <a:t>seperti</a:t>
            </a:r>
            <a:r>
              <a:rPr lang="en-US" dirty="0"/>
              <a:t> </a:t>
            </a:r>
            <a:r>
              <a:rPr lang="en-US" dirty="0" err="1"/>
              <a:t>kemiskinan</a:t>
            </a:r>
            <a:r>
              <a:rPr lang="en-US" dirty="0"/>
              <a:t>, </a:t>
            </a:r>
            <a:r>
              <a:rPr lang="en-US" dirty="0" err="1"/>
              <a:t>dan</a:t>
            </a:r>
            <a:r>
              <a:rPr lang="en-US" dirty="0"/>
              <a:t> </a:t>
            </a:r>
            <a:r>
              <a:rPr lang="en-US" dirty="0" err="1"/>
              <a:t>kualitas</a:t>
            </a:r>
            <a:r>
              <a:rPr lang="en-US" dirty="0"/>
              <a:t> </a:t>
            </a:r>
            <a:r>
              <a:rPr lang="en-US" dirty="0" err="1"/>
              <a:t>pendidikan</a:t>
            </a:r>
            <a:r>
              <a:rPr lang="en-US" dirty="0"/>
              <a:t> yang </a:t>
            </a:r>
            <a:r>
              <a:rPr lang="en-US" dirty="0" err="1"/>
              <a:t>rendah</a:t>
            </a:r>
            <a:r>
              <a:rPr lang="en-US" dirty="0"/>
              <a:t>, </a:t>
            </a:r>
            <a:r>
              <a:rPr lang="en-US" dirty="0" err="1"/>
              <a:t>banyaknya</a:t>
            </a:r>
            <a:r>
              <a:rPr lang="en-US" dirty="0"/>
              <a:t> </a:t>
            </a:r>
            <a:r>
              <a:rPr lang="en-US" dirty="0" err="1"/>
              <a:t>kasus</a:t>
            </a:r>
            <a:r>
              <a:rPr lang="en-US" dirty="0"/>
              <a:t> </a:t>
            </a:r>
            <a:r>
              <a:rPr lang="en-US" dirty="0" err="1"/>
              <a:t>korupsi</a:t>
            </a:r>
            <a:r>
              <a:rPr lang="en-US" dirty="0"/>
              <a:t>, </a:t>
            </a:r>
            <a:r>
              <a:rPr lang="en-US" dirty="0" err="1"/>
              <a:t>dan</a:t>
            </a:r>
            <a:r>
              <a:rPr lang="en-US" dirty="0"/>
              <a:t> </a:t>
            </a:r>
            <a:r>
              <a:rPr lang="en-US" dirty="0" err="1"/>
              <a:t>daerah-daerah</a:t>
            </a:r>
            <a:r>
              <a:rPr lang="en-US" dirty="0"/>
              <a:t> yang </a:t>
            </a:r>
            <a:r>
              <a:rPr lang="en-US" dirty="0" err="1"/>
              <a:t>semakin</a:t>
            </a:r>
            <a:r>
              <a:rPr lang="en-US" dirty="0"/>
              <a:t> </a:t>
            </a:r>
            <a:r>
              <a:rPr lang="en-US" dirty="0" err="1"/>
              <a:t>tertinggal</a:t>
            </a:r>
            <a:r>
              <a:rPr lang="en-US" dirty="0"/>
              <a:t> </a:t>
            </a:r>
            <a:r>
              <a:rPr lang="en-US" dirty="0" err="1"/>
              <a:t>dan</a:t>
            </a:r>
            <a:r>
              <a:rPr lang="en-US" dirty="0"/>
              <a:t> </a:t>
            </a:r>
            <a:r>
              <a:rPr lang="en-US" dirty="0" err="1"/>
              <a:t>diabaikan</a:t>
            </a:r>
            <a:r>
              <a:rPr lang="en-US" dirty="0"/>
              <a:t> </a:t>
            </a:r>
            <a:r>
              <a:rPr lang="en-US" dirty="0" err="1"/>
              <a:t>oleh</a:t>
            </a:r>
            <a:r>
              <a:rPr lang="en-US" dirty="0"/>
              <a:t> </a:t>
            </a:r>
            <a:r>
              <a:rPr lang="en-US" dirty="0" err="1"/>
              <a:t>pemerintah</a:t>
            </a:r>
            <a:r>
              <a:rPr lang="en-US" dirty="0"/>
              <a:t> </a:t>
            </a:r>
            <a:r>
              <a:rPr lang="en-US" dirty="0" err="1"/>
              <a:t>pusat</a:t>
            </a:r>
            <a:r>
              <a:rPr lang="en-US" dirty="0" smtClean="0"/>
              <a:t>.</a:t>
            </a:r>
          </a:p>
          <a:p>
            <a:pPr algn="just"/>
            <a:r>
              <a:rPr lang="en-US" dirty="0" err="1" smtClean="0"/>
              <a:t>Jadi</a:t>
            </a:r>
            <a:r>
              <a:rPr lang="en-US" dirty="0"/>
              <a:t>, Indonesia </a:t>
            </a:r>
            <a:r>
              <a:rPr lang="en-US" dirty="0" err="1"/>
              <a:t>membutuhkan</a:t>
            </a:r>
            <a:r>
              <a:rPr lang="en-US" dirty="0"/>
              <a:t> </a:t>
            </a:r>
            <a:r>
              <a:rPr lang="en-US" dirty="0" err="1"/>
              <a:t>pasrtisipan</a:t>
            </a:r>
            <a:r>
              <a:rPr lang="en-US" dirty="0"/>
              <a:t> </a:t>
            </a:r>
            <a:r>
              <a:rPr lang="en-US" dirty="0" err="1"/>
              <a:t>dari</a:t>
            </a:r>
            <a:r>
              <a:rPr lang="en-US" dirty="0"/>
              <a:t> </a:t>
            </a:r>
            <a:r>
              <a:rPr lang="en-US" dirty="0" err="1"/>
              <a:t>masyarakat</a:t>
            </a:r>
            <a:r>
              <a:rPr lang="en-US" dirty="0"/>
              <a:t> </a:t>
            </a:r>
            <a:r>
              <a:rPr lang="en-US" dirty="0" err="1"/>
              <a:t>khususnya</a:t>
            </a:r>
            <a:r>
              <a:rPr lang="en-US" dirty="0"/>
              <a:t> </a:t>
            </a:r>
            <a:r>
              <a:rPr lang="en-US" dirty="0" err="1"/>
              <a:t>mahasiswa</a:t>
            </a:r>
            <a:r>
              <a:rPr lang="en-US" dirty="0"/>
              <a:t> </a:t>
            </a:r>
            <a:r>
              <a:rPr lang="en-US" dirty="0" err="1"/>
              <a:t>sebagai</a:t>
            </a:r>
            <a:r>
              <a:rPr lang="en-US" dirty="0"/>
              <a:t> </a:t>
            </a:r>
            <a:r>
              <a:rPr lang="en-US" dirty="0" err="1"/>
              <a:t>bagian</a:t>
            </a:r>
            <a:r>
              <a:rPr lang="en-US" dirty="0"/>
              <a:t> </a:t>
            </a:r>
            <a:r>
              <a:rPr lang="en-US" dirty="0" err="1"/>
              <a:t>dari</a:t>
            </a:r>
            <a:r>
              <a:rPr lang="en-US" dirty="0"/>
              <a:t> </a:t>
            </a:r>
            <a:r>
              <a:rPr lang="en-US" dirty="0" err="1"/>
              <a:t>pendidikan</a:t>
            </a:r>
            <a:r>
              <a:rPr lang="en-US" dirty="0"/>
              <a:t> </a:t>
            </a:r>
            <a:r>
              <a:rPr lang="en-US" dirty="0" err="1"/>
              <a:t>tinggi</a:t>
            </a:r>
            <a:r>
              <a:rPr lang="en-US" dirty="0"/>
              <a:t> </a:t>
            </a:r>
            <a:r>
              <a:rPr lang="en-US" dirty="0" err="1"/>
              <a:t>negeri</a:t>
            </a:r>
            <a:r>
              <a:rPr lang="en-US" dirty="0"/>
              <a:t> </a:t>
            </a:r>
            <a:r>
              <a:rPr lang="en-US" dirty="0" err="1"/>
              <a:t>ini</a:t>
            </a:r>
            <a:r>
              <a:rPr lang="en-US" dirty="0"/>
              <a:t> </a:t>
            </a:r>
            <a:r>
              <a:rPr lang="en-US" dirty="0" err="1"/>
              <a:t>untuk</a:t>
            </a:r>
            <a:r>
              <a:rPr lang="en-US" dirty="0"/>
              <a:t> </a:t>
            </a:r>
            <a:r>
              <a:rPr lang="en-US" dirty="0" err="1"/>
              <a:t>dapat</a:t>
            </a:r>
            <a:r>
              <a:rPr lang="en-US" dirty="0"/>
              <a:t> </a:t>
            </a:r>
            <a:r>
              <a:rPr lang="en-US" dirty="0" err="1"/>
              <a:t>mengamalkan</a:t>
            </a:r>
            <a:r>
              <a:rPr lang="en-US" dirty="0"/>
              <a:t> </a:t>
            </a:r>
            <a:r>
              <a:rPr lang="en-US" dirty="0" err="1"/>
              <a:t>pembelajaran</a:t>
            </a:r>
            <a:r>
              <a:rPr lang="en-US" dirty="0"/>
              <a:t> yang </a:t>
            </a:r>
            <a:r>
              <a:rPr lang="en-US" dirty="0" err="1"/>
              <a:t>dipelajari</a:t>
            </a:r>
            <a:r>
              <a:rPr lang="en-US" dirty="0"/>
              <a:t> </a:t>
            </a:r>
            <a:r>
              <a:rPr lang="en-US" dirty="0" err="1"/>
              <a:t>dari</a:t>
            </a:r>
            <a:r>
              <a:rPr lang="en-US" dirty="0"/>
              <a:t> </a:t>
            </a:r>
            <a:r>
              <a:rPr lang="en-US" dirty="0" err="1"/>
              <a:t>pendidikan</a:t>
            </a:r>
            <a:r>
              <a:rPr lang="en-US" dirty="0"/>
              <a:t> </a:t>
            </a:r>
            <a:r>
              <a:rPr lang="en-US" dirty="0" err="1"/>
              <a:t>kewarganegaraan</a:t>
            </a:r>
            <a:r>
              <a:rPr lang="en-US" dirty="0"/>
              <a:t>.</a:t>
            </a:r>
          </a:p>
          <a:p>
            <a:pPr algn="just"/>
            <a:endParaRPr lang="en-US" dirty="0"/>
          </a:p>
        </p:txBody>
      </p:sp>
      <p:sp>
        <p:nvSpPr>
          <p:cNvPr id="4" name="Date Placeholder 3"/>
          <p:cNvSpPr>
            <a:spLocks noGrp="1"/>
          </p:cNvSpPr>
          <p:nvPr>
            <p:ph type="dt" sz="half" idx="10"/>
          </p:nvPr>
        </p:nvSpPr>
        <p:spPr/>
        <p:txBody>
          <a:bodyPr/>
          <a:lstStyle/>
          <a:p>
            <a:fld id="{8B72D003-79CF-49B5-9D02-87BA102EEDED}"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18</a:t>
            </a:fld>
            <a:endParaRPr lang="en-US" sz="900" dirty="0">
              <a:solidFill>
                <a:schemeClr val="bg1"/>
              </a:solidFill>
            </a:endParaRPr>
          </a:p>
        </p:txBody>
      </p:sp>
    </p:spTree>
    <p:extLst>
      <p:ext uri="{BB962C8B-B14F-4D97-AF65-F5344CB8AC3E}">
        <p14:creationId xmlns:p14="http://schemas.microsoft.com/office/powerpoint/2010/main" val="36762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4712"/>
            <a:ext cx="10396882" cy="1151965"/>
          </a:xfrm>
        </p:spPr>
        <p:txBody>
          <a:bodyPr/>
          <a:lstStyle/>
          <a:p>
            <a:pPr algn="ctr"/>
            <a:r>
              <a:rPr lang="en-US" dirty="0" smtClean="0"/>
              <a:t>ALHAMDULILLAH…</a:t>
            </a:r>
            <a:endParaRPr lang="en-US" dirty="0"/>
          </a:p>
        </p:txBody>
      </p:sp>
      <p:sp>
        <p:nvSpPr>
          <p:cNvPr id="3" name="Content Placeholder 2"/>
          <p:cNvSpPr>
            <a:spLocks noGrp="1"/>
          </p:cNvSpPr>
          <p:nvPr>
            <p:ph sz="quarter" idx="13"/>
          </p:nvPr>
        </p:nvSpPr>
        <p:spPr>
          <a:xfrm>
            <a:off x="687975" y="1223493"/>
            <a:ext cx="10394707" cy="4636394"/>
          </a:xfrm>
        </p:spPr>
        <p:txBody>
          <a:bodyPr>
            <a:normAutofit/>
          </a:bodyPr>
          <a:lstStyle/>
          <a:p>
            <a:pPr marL="0" indent="0" algn="ctr">
              <a:buNone/>
            </a:pPr>
            <a:r>
              <a:rPr lang="en-US" sz="4400" dirty="0" smtClean="0"/>
              <a:t>TERIMA KASIH</a:t>
            </a:r>
          </a:p>
          <a:p>
            <a:pPr marL="0" indent="0" algn="ctr">
              <a:buNone/>
            </a:pPr>
            <a:r>
              <a:rPr lang="en-US" sz="4400" dirty="0" smtClean="0"/>
              <a:t>SEMOGA BERMANFAAT</a:t>
            </a:r>
            <a:endParaRPr lang="en-US" sz="4400" dirty="0"/>
          </a:p>
        </p:txBody>
      </p:sp>
      <p:sp>
        <p:nvSpPr>
          <p:cNvPr id="4" name="Date Placeholder 3"/>
          <p:cNvSpPr>
            <a:spLocks noGrp="1"/>
          </p:cNvSpPr>
          <p:nvPr>
            <p:ph type="dt" sz="half" idx="10"/>
          </p:nvPr>
        </p:nvSpPr>
        <p:spPr/>
        <p:txBody>
          <a:bodyPr/>
          <a:lstStyle/>
          <a:p>
            <a:fld id="{8B72D003-79CF-49B5-9D02-87BA102EEDED}"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19</a:t>
            </a:fld>
            <a:endParaRPr lang="en-US" sz="900" dirty="0">
              <a:solidFill>
                <a:schemeClr val="bg1"/>
              </a:solidFill>
            </a:endParaRPr>
          </a:p>
        </p:txBody>
      </p:sp>
    </p:spTree>
    <p:extLst>
      <p:ext uri="{BB962C8B-B14F-4D97-AF65-F5344CB8AC3E}">
        <p14:creationId xmlns:p14="http://schemas.microsoft.com/office/powerpoint/2010/main" val="389673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49"/>
            <a:ext cx="10396882" cy="1151965"/>
          </a:xfrm>
        </p:spPr>
        <p:txBody>
          <a:bodyPr/>
          <a:lstStyle/>
          <a:p>
            <a:r>
              <a:rPr lang="en-US" dirty="0" err="1" smtClean="0"/>
              <a:t>Latar</a:t>
            </a:r>
            <a:r>
              <a:rPr lang="en-US" dirty="0" smtClean="0"/>
              <a:t> </a:t>
            </a:r>
            <a:r>
              <a:rPr lang="en-US" dirty="0" err="1" smtClean="0"/>
              <a:t>Belakang</a:t>
            </a:r>
            <a:endParaRPr lang="en-US" dirty="0"/>
          </a:p>
        </p:txBody>
      </p:sp>
      <p:sp>
        <p:nvSpPr>
          <p:cNvPr id="3" name="Content Placeholder 2"/>
          <p:cNvSpPr>
            <a:spLocks noGrp="1"/>
          </p:cNvSpPr>
          <p:nvPr>
            <p:ph sz="quarter" idx="13"/>
          </p:nvPr>
        </p:nvSpPr>
        <p:spPr>
          <a:xfrm>
            <a:off x="685800" y="1300766"/>
            <a:ext cx="10394707" cy="4073819"/>
          </a:xfrm>
        </p:spPr>
        <p:txBody>
          <a:bodyPr>
            <a:normAutofit fontScale="85000" lnSpcReduction="10000"/>
          </a:bodyPr>
          <a:lstStyle/>
          <a:p>
            <a:pPr algn="just"/>
            <a:r>
              <a:rPr lang="id-ID" dirty="0">
                <a:latin typeface="Arial" panose="020B0604020202020204" pitchFamily="34" charset="0"/>
                <a:cs typeface="Arial" panose="020B0604020202020204" pitchFamily="34" charset="0"/>
              </a:rPr>
              <a:t>Pendidikan Kewarganegaraan adalah salah satu mata pelajaran yang diwajibkan dari tingkat Sekolah Dasar, menengah, hingga Perguruan </a:t>
            </a:r>
            <a:r>
              <a:rPr lang="id-ID" dirty="0" smtClean="0">
                <a:latin typeface="Arial" panose="020B0604020202020204" pitchFamily="34" charset="0"/>
                <a:cs typeface="Arial" panose="020B0604020202020204" pitchFamily="34" charset="0"/>
              </a:rPr>
              <a:t>Tinggi</a:t>
            </a:r>
            <a:r>
              <a:rPr lang="en-US" dirty="0" smtClean="0">
                <a:latin typeface="Arial" panose="020B0604020202020204" pitchFamily="34" charset="0"/>
                <a:cs typeface="Arial" panose="020B0604020202020204" pitchFamily="34" charset="0"/>
              </a:rPr>
              <a:t>.</a:t>
            </a:r>
          </a:p>
          <a:p>
            <a:pPr algn="just"/>
            <a:r>
              <a:rPr lang="id-ID" dirty="0">
                <a:latin typeface="Arial" panose="020B0604020202020204" pitchFamily="34" charset="0"/>
                <a:cs typeface="Arial" panose="020B0604020202020204" pitchFamily="34" charset="0"/>
              </a:rPr>
              <a:t>Pendidikan Kewarganegaraan juga merupakan pondasi atau modal utama bagi  seluruh bangsa Indonesia untuk dapat mempelajari, memahami, dan mencintai setiap aspek dari Indonesia sendiri.</a:t>
            </a:r>
            <a:endParaRPr lang="en-US" dirty="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Dalam Undang-Undang Republik Indonesia Nomor 12 Tahun 2012 tentang Pendidikan </a:t>
            </a:r>
            <a:r>
              <a:rPr lang="id-ID" dirty="0" smtClean="0">
                <a:latin typeface="Arial" panose="020B0604020202020204" pitchFamily="34" charset="0"/>
                <a:cs typeface="Arial" panose="020B0604020202020204" pitchFamily="34" charset="0"/>
              </a:rPr>
              <a:t>Tinggi. </a:t>
            </a:r>
            <a:r>
              <a:rPr lang="id-ID" dirty="0">
                <a:latin typeface="Arial" panose="020B0604020202020204" pitchFamily="34" charset="0"/>
                <a:cs typeface="Arial" panose="020B0604020202020204" pitchFamily="34" charset="0"/>
              </a:rPr>
              <a:t>Lulusan program sarjana diharapkan akan menjadi intelektual dan atau ilmuwan yang berbudaya, mampu memasuki dan atau menciptakan lapangan kerja, serta mampu mengembangkan diri menjadi profesional. </a:t>
            </a:r>
            <a:r>
              <a:rPr lang="en-US" dirty="0" err="1" smtClean="0">
                <a:latin typeface="Arial" panose="020B0604020202020204" pitchFamily="34" charset="0"/>
                <a:cs typeface="Arial" panose="020B0604020202020204" pitchFamily="34" charset="0"/>
              </a:rPr>
              <a:t>Maka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dari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itu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mengapa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sangat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penting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pendidikan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kewarganegaraan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sebagai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karkter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perguruan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tinggi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karena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mereka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mampu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membuka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lapangan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kerja</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memiliki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dasar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nasionalisme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A41E34CA-5B0A-4885-980E-C031A71FB954}"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2</a:t>
            </a:fld>
            <a:endParaRPr lang="en-US" sz="900" dirty="0">
              <a:solidFill>
                <a:schemeClr val="bg1"/>
              </a:solidFill>
            </a:endParaRPr>
          </a:p>
        </p:txBody>
      </p:sp>
    </p:spTree>
    <p:extLst>
      <p:ext uri="{BB962C8B-B14F-4D97-AF65-F5344CB8AC3E}">
        <p14:creationId xmlns:p14="http://schemas.microsoft.com/office/powerpoint/2010/main" val="4063318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Tujuan</a:t>
            </a:r>
            <a:endParaRPr lang="en-US" dirty="0"/>
          </a:p>
        </p:txBody>
      </p:sp>
      <p:sp>
        <p:nvSpPr>
          <p:cNvPr id="3" name="Content Placeholder 2"/>
          <p:cNvSpPr>
            <a:spLocks noGrp="1"/>
          </p:cNvSpPr>
          <p:nvPr>
            <p:ph sz="quarter" idx="13"/>
          </p:nvPr>
        </p:nvSpPr>
        <p:spPr/>
        <p:txBody>
          <a:bodyPr>
            <a:normAutofit/>
          </a:bodyPr>
          <a:lstStyle/>
          <a:p>
            <a:pPr marL="0" indent="0" algn="just">
              <a:buNone/>
            </a:pPr>
            <a:r>
              <a:rPr lang="id-ID" sz="2800" dirty="0" smtClean="0"/>
              <a:t>dapat </a:t>
            </a:r>
            <a:r>
              <a:rPr lang="id-ID" sz="2800" dirty="0"/>
              <a:t>menciptakan generasi-generasi yang memiliki rasa nasionalisme yang tinggi, cinta bangsa dan tanah air, cerdas, berkarakter, yang dapat memajukan NKRI</a:t>
            </a:r>
            <a:r>
              <a:rPr lang="id-ID" sz="2800" dirty="0" smtClean="0"/>
              <a:t>,</a:t>
            </a:r>
            <a:r>
              <a:rPr lang="en-US" sz="2800" dirty="0" smtClean="0"/>
              <a:t> </a:t>
            </a:r>
            <a:r>
              <a:rPr lang="en-US" sz="2800" dirty="0" err="1" smtClean="0"/>
              <a:t>dapat</a:t>
            </a:r>
            <a:r>
              <a:rPr lang="en-US" sz="2800" dirty="0" smtClean="0"/>
              <a:t> </a:t>
            </a:r>
            <a:r>
              <a:rPr lang="en-US" sz="2800" dirty="0" err="1" smtClean="0"/>
              <a:t>membanggakan</a:t>
            </a:r>
            <a:r>
              <a:rPr lang="en-US" sz="2800" dirty="0" smtClean="0"/>
              <a:t> </a:t>
            </a:r>
            <a:r>
              <a:rPr lang="en-US" sz="2800" dirty="0" err="1" smtClean="0"/>
              <a:t>negara</a:t>
            </a:r>
            <a:r>
              <a:rPr lang="id-ID" sz="2800" dirty="0" smtClean="0"/>
              <a:t> </a:t>
            </a:r>
            <a:r>
              <a:rPr lang="id-ID" sz="2800" dirty="0"/>
              <a:t>dan dapat berpikir dan bertindak sesuai dengan Pancasila dan UUD </a:t>
            </a:r>
            <a:r>
              <a:rPr lang="id-ID" sz="2800" dirty="0" smtClean="0"/>
              <a:t>1945</a:t>
            </a:r>
            <a:r>
              <a:rPr lang="en-US" sz="2800" dirty="0" smtClean="0"/>
              <a:t>.</a:t>
            </a:r>
            <a:endParaRPr lang="en-US" sz="2800" dirty="0"/>
          </a:p>
        </p:txBody>
      </p:sp>
      <p:sp>
        <p:nvSpPr>
          <p:cNvPr id="4" name="Date Placeholder 3"/>
          <p:cNvSpPr>
            <a:spLocks noGrp="1"/>
          </p:cNvSpPr>
          <p:nvPr>
            <p:ph type="dt" sz="half" idx="10"/>
          </p:nvPr>
        </p:nvSpPr>
        <p:spPr/>
        <p:txBody>
          <a:bodyPr/>
          <a:lstStyle/>
          <a:p>
            <a:fld id="{CE45BABE-8206-4BF5-9263-BC4FB518983D}"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3</a:t>
            </a:fld>
            <a:endParaRPr lang="en-US" sz="900" dirty="0">
              <a:solidFill>
                <a:schemeClr val="bg1"/>
              </a:solidFill>
            </a:endParaRPr>
          </a:p>
        </p:txBody>
      </p:sp>
    </p:spTree>
    <p:extLst>
      <p:ext uri="{BB962C8B-B14F-4D97-AF65-F5344CB8AC3E}">
        <p14:creationId xmlns:p14="http://schemas.microsoft.com/office/powerpoint/2010/main" val="1839895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a:t>Pendidikan Karakter di Perguruan Tinggi</a:t>
            </a:r>
            <a:endParaRPr lang="en-US" dirty="0"/>
          </a:p>
        </p:txBody>
      </p:sp>
      <p:sp>
        <p:nvSpPr>
          <p:cNvPr id="3" name="Content Placeholder 2"/>
          <p:cNvSpPr>
            <a:spLocks noGrp="1"/>
          </p:cNvSpPr>
          <p:nvPr>
            <p:ph sz="quarter" idx="13"/>
          </p:nvPr>
        </p:nvSpPr>
        <p:spPr>
          <a:xfrm>
            <a:off x="685800" y="2063396"/>
            <a:ext cx="10394707" cy="3732097"/>
          </a:xfrm>
        </p:spPr>
        <p:txBody>
          <a:bodyPr/>
          <a:lstStyle/>
          <a:p>
            <a:pPr algn="just"/>
            <a:r>
              <a:rPr lang="id-ID" dirty="0"/>
              <a:t>Secara yuridis, pendidikan kewarganegaraan dimaksudkan untuk membentuk peserta didik menjadi manusia yang memiliki rasa kebangsaan dan cinta tanah air. </a:t>
            </a:r>
            <a:endParaRPr lang="en-US" dirty="0" smtClean="0"/>
          </a:p>
          <a:p>
            <a:pPr algn="just"/>
            <a:r>
              <a:rPr lang="id-ID" dirty="0" smtClean="0"/>
              <a:t>Secara </a:t>
            </a:r>
            <a:r>
              <a:rPr lang="id-ID" dirty="0"/>
              <a:t>terminologis, pendidikan kewarganegaraan adalah program pendidikan yang berintikan demokrasi politik, diperluas dengan sumber-sumber pengetahuan lainnya: pengaruh-pengaruh positif dari pendidikan sekolah, masyarakat, dan orang tua</a:t>
            </a:r>
            <a:r>
              <a:rPr lang="id-ID" dirty="0" smtClean="0"/>
              <a:t>.</a:t>
            </a:r>
            <a:endParaRPr lang="en-US" dirty="0"/>
          </a:p>
          <a:p>
            <a:pPr algn="just"/>
            <a:r>
              <a:rPr lang="id-ID" dirty="0"/>
              <a:t>Proses perkembangan karakter pada seseorang dipengaruhi oleh banyak faktor yang khas baik faktor bawaan (nature) dan lingkungan (nurture) dimana orang yang bersangkutan tumbuh dan berkembang.</a:t>
            </a:r>
            <a:endParaRPr lang="en-US" dirty="0"/>
          </a:p>
        </p:txBody>
      </p:sp>
      <p:sp>
        <p:nvSpPr>
          <p:cNvPr id="4" name="Date Placeholder 3"/>
          <p:cNvSpPr>
            <a:spLocks noGrp="1"/>
          </p:cNvSpPr>
          <p:nvPr>
            <p:ph type="dt" sz="half" idx="10"/>
          </p:nvPr>
        </p:nvSpPr>
        <p:spPr/>
        <p:txBody>
          <a:bodyPr/>
          <a:lstStyle/>
          <a:p>
            <a:fld id="{A01A887C-B647-4DE5-9F1B-1676E3384381}"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800" dirty="0" smtClean="0">
                <a:solidFill>
                  <a:schemeClr val="bg1"/>
                </a:solidFill>
              </a:rPr>
              <a:t>Materi Kewarganegaraan, By Tatik Rohmawati, S.IP.,M.Si.</a:t>
            </a:r>
            <a:endParaRPr lang="en-US" sz="8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4</a:t>
            </a:fld>
            <a:endParaRPr lang="en-US" sz="900" dirty="0">
              <a:solidFill>
                <a:schemeClr val="bg1"/>
              </a:solidFill>
            </a:endParaRPr>
          </a:p>
        </p:txBody>
      </p:sp>
    </p:spTree>
    <p:extLst>
      <p:ext uri="{BB962C8B-B14F-4D97-AF65-F5344CB8AC3E}">
        <p14:creationId xmlns:p14="http://schemas.microsoft.com/office/powerpoint/2010/main" val="1381800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71294" y="407801"/>
            <a:ext cx="3860442" cy="3311189"/>
          </a:xfrm>
        </p:spPr>
        <p:txBody>
          <a:bodyPr/>
          <a:lstStyle/>
          <a:p>
            <a:r>
              <a:rPr lang="id-ID" dirty="0"/>
              <a:t>Soemarno Sudarsono mengatakan ada enam hal dalam membentuk karakter, yaitu </a:t>
            </a:r>
            <a:r>
              <a:rPr lang="id-ID" dirty="0">
                <a:solidFill>
                  <a:srgbClr val="C00000"/>
                </a:solidFill>
              </a:rPr>
              <a:t>kejujuran, keterbukaan, keberanian mengambil resiko, bertanggung jawab, memenuhi komitmen dan kemampuan berbagi.</a:t>
            </a:r>
            <a:endParaRPr lang="en-US" dirty="0">
              <a:solidFill>
                <a:srgbClr val="C00000"/>
              </a:solidFill>
            </a:endParaRPr>
          </a:p>
          <a:p>
            <a:endParaRPr lang="en-US" dirty="0"/>
          </a:p>
        </p:txBody>
      </p:sp>
      <p:sp>
        <p:nvSpPr>
          <p:cNvPr id="4" name="Rectangle 3"/>
          <p:cNvSpPr/>
          <p:nvPr/>
        </p:nvSpPr>
        <p:spPr>
          <a:xfrm>
            <a:off x="5884242" y="407801"/>
            <a:ext cx="5449166" cy="3000821"/>
          </a:xfrm>
          <a:prstGeom prst="rect">
            <a:avLst/>
          </a:prstGeom>
        </p:spPr>
        <p:txBody>
          <a:bodyPr wrap="square">
            <a:spAutoFit/>
          </a:bodyPr>
          <a:lstStyle/>
          <a:p>
            <a:pPr marL="270510" algn="just">
              <a:lnSpc>
                <a:spcPct val="150000"/>
              </a:lnSpc>
              <a:spcAft>
                <a:spcPts val="0"/>
              </a:spcAft>
            </a:pPr>
            <a:r>
              <a:rPr lang="id-ID" dirty="0"/>
              <a:t>Karakter tidak dapat diajarkan, akan tetapi diperoleh dari pengalaman, oleh karena itu harus dilatihkan. Kebiasaan sehari-hari dapat menghasilkan pengalaman belajar. Pembangunan moral dan karakter lebih efektif melalui dialogik dengan mendiskusikan kasus nyata yang diangkat melalui proses pelatihan itu.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ight Arrow 4"/>
          <p:cNvSpPr/>
          <p:nvPr/>
        </p:nvSpPr>
        <p:spPr>
          <a:xfrm>
            <a:off x="4790941" y="1716906"/>
            <a:ext cx="734096" cy="241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501515" y="3537001"/>
            <a:ext cx="4483251" cy="1934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Dengan adanya pendidikan karakter yang diterapkan di Perguruan Tinggi maka diharapkan mahasiswa dapat merancang visi masa depan untuk diri sendiri, lingkungan, dan keluarga dan membentuk masyarakat madani yang kreatif dan inovatif.</a:t>
            </a:r>
            <a:endParaRPr lang="en-US" dirty="0"/>
          </a:p>
        </p:txBody>
      </p:sp>
      <p:sp>
        <p:nvSpPr>
          <p:cNvPr id="7" name="Bent Arrow 6"/>
          <p:cNvSpPr/>
          <p:nvPr/>
        </p:nvSpPr>
        <p:spPr>
          <a:xfrm rot="11051716">
            <a:off x="7906926" y="3586395"/>
            <a:ext cx="1403798" cy="14583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ate Placeholder 7"/>
          <p:cNvSpPr>
            <a:spLocks noGrp="1"/>
          </p:cNvSpPr>
          <p:nvPr>
            <p:ph type="dt" sz="half" idx="10"/>
          </p:nvPr>
        </p:nvSpPr>
        <p:spPr/>
        <p:txBody>
          <a:bodyPr/>
          <a:lstStyle/>
          <a:p>
            <a:fld id="{53820AEE-9E20-4842-A02D-84B46948EF9A}" type="datetime1">
              <a:rPr lang="en-US" sz="900" smtClean="0">
                <a:solidFill>
                  <a:schemeClr val="bg1"/>
                </a:solidFill>
              </a:rPr>
              <a:t>7/21/2018</a:t>
            </a:fld>
            <a:endParaRPr lang="en-US" sz="900" dirty="0">
              <a:solidFill>
                <a:schemeClr val="bg1"/>
              </a:solidFill>
            </a:endParaRPr>
          </a:p>
        </p:txBody>
      </p:sp>
      <p:sp>
        <p:nvSpPr>
          <p:cNvPr id="9" name="Footer Placeholder 8"/>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10" name="Slide Number Placeholder 9"/>
          <p:cNvSpPr>
            <a:spLocks noGrp="1"/>
          </p:cNvSpPr>
          <p:nvPr>
            <p:ph type="sldNum" sz="quarter" idx="12"/>
          </p:nvPr>
        </p:nvSpPr>
        <p:spPr/>
        <p:txBody>
          <a:bodyPr/>
          <a:lstStyle/>
          <a:p>
            <a:fld id="{6D22F896-40B5-4ADD-8801-0D06FADFA095}" type="slidenum">
              <a:rPr lang="en-US" sz="900" smtClean="0">
                <a:solidFill>
                  <a:schemeClr val="bg1"/>
                </a:solidFill>
              </a:rPr>
              <a:t>5</a:t>
            </a:fld>
            <a:endParaRPr lang="en-US" sz="900" dirty="0">
              <a:solidFill>
                <a:schemeClr val="bg1"/>
              </a:solidFill>
            </a:endParaRPr>
          </a:p>
        </p:txBody>
      </p:sp>
    </p:spTree>
    <p:extLst>
      <p:ext uri="{BB962C8B-B14F-4D97-AF65-F5344CB8AC3E}">
        <p14:creationId xmlns:p14="http://schemas.microsoft.com/office/powerpoint/2010/main" val="125944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80621"/>
            <a:ext cx="10396882" cy="1151965"/>
          </a:xfrm>
        </p:spPr>
        <p:txBody>
          <a:bodyPr/>
          <a:lstStyle/>
          <a:p>
            <a:pPr algn="ctr"/>
            <a:r>
              <a:rPr lang="en-US" dirty="0" err="1" smtClean="0"/>
              <a:t>Arti</a:t>
            </a:r>
            <a:r>
              <a:rPr lang="en-US" dirty="0" smtClean="0"/>
              <a:t> </a:t>
            </a:r>
            <a:r>
              <a:rPr lang="en-US" dirty="0" err="1" smtClean="0"/>
              <a:t>penting</a:t>
            </a:r>
            <a:r>
              <a:rPr lang="en-US" dirty="0" smtClean="0"/>
              <a:t> </a:t>
            </a:r>
            <a:r>
              <a:rPr lang="en-US" dirty="0" err="1" smtClean="0"/>
              <a:t>kewarganegaran</a:t>
            </a:r>
            <a:endParaRPr lang="en-US" dirty="0"/>
          </a:p>
        </p:txBody>
      </p:sp>
      <p:sp>
        <p:nvSpPr>
          <p:cNvPr id="3" name="Content Placeholder 2"/>
          <p:cNvSpPr>
            <a:spLocks noGrp="1"/>
          </p:cNvSpPr>
          <p:nvPr>
            <p:ph sz="quarter" idx="13"/>
          </p:nvPr>
        </p:nvSpPr>
        <p:spPr>
          <a:xfrm>
            <a:off x="685800" y="1752600"/>
            <a:ext cx="10396883" cy="3413760"/>
          </a:xfrm>
        </p:spPr>
        <p:txBody>
          <a:bodyPr>
            <a:normAutofit/>
          </a:bodyPr>
          <a:lstStyle/>
          <a:p>
            <a:pPr algn="just"/>
            <a:r>
              <a:rPr lang="id-ID" sz="2800" dirty="0"/>
              <a:t>Hakikat dari pendidikan kewarganegaraan itu sendiri merupakan upaya sadar serta terencana untuk mencerdaskan segala kegidupan bangsa serta menumbuhkan jati diri bangsa serta moral bangsa sebagai suatu dasar pelaksanaan hak dan kewajiban bela negara, demi kelangsungan hidup serta kejayaan bernegara.</a:t>
            </a:r>
            <a:endParaRPr lang="en-US" sz="2800" dirty="0"/>
          </a:p>
          <a:p>
            <a:pPr algn="just"/>
            <a:endParaRPr lang="en-US" sz="2800" dirty="0"/>
          </a:p>
        </p:txBody>
      </p:sp>
      <p:sp>
        <p:nvSpPr>
          <p:cNvPr id="4" name="Date Placeholder 3"/>
          <p:cNvSpPr>
            <a:spLocks noGrp="1"/>
          </p:cNvSpPr>
          <p:nvPr>
            <p:ph type="dt" sz="half" idx="10"/>
          </p:nvPr>
        </p:nvSpPr>
        <p:spPr/>
        <p:txBody>
          <a:bodyPr/>
          <a:lstStyle/>
          <a:p>
            <a:fld id="{59ADB5AF-7D0E-42F1-A976-AB3C1BE36BEF}" type="datetime1">
              <a:rPr lang="en-US" sz="900" smtClean="0"/>
              <a:t>7/21/2018</a:t>
            </a:fld>
            <a:endParaRPr lang="en-US" sz="900" dirty="0"/>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6</a:t>
            </a:fld>
            <a:endParaRPr lang="en-US" sz="900" dirty="0">
              <a:solidFill>
                <a:schemeClr val="bg1"/>
              </a:solidFill>
            </a:endParaRPr>
          </a:p>
        </p:txBody>
      </p:sp>
    </p:spTree>
    <p:extLst>
      <p:ext uri="{BB962C8B-B14F-4D97-AF65-F5344CB8AC3E}">
        <p14:creationId xmlns:p14="http://schemas.microsoft.com/office/powerpoint/2010/main" val="70500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365162"/>
            <a:ext cx="10394707" cy="4009424"/>
          </a:xfrm>
        </p:spPr>
        <p:txBody>
          <a:bodyPr>
            <a:noAutofit/>
          </a:bodyPr>
          <a:lstStyle/>
          <a:p>
            <a:pPr marL="0" indent="0" fontAlgn="base">
              <a:buNone/>
            </a:pPr>
            <a:r>
              <a:rPr lang="id-ID" sz="2500" dirty="0"/>
              <a:t>Dalam hal ini pendidikan kewarganegaraan berusaha mengembangkan :</a:t>
            </a:r>
            <a:endParaRPr lang="en-US" sz="2500" dirty="0"/>
          </a:p>
          <a:p>
            <a:pPr lvl="0" fontAlgn="base"/>
            <a:r>
              <a:rPr lang="id-ID" sz="2500" dirty="0"/>
              <a:t>nilai-nilai cinta tanah air;</a:t>
            </a:r>
            <a:endParaRPr lang="en-US" sz="2500" dirty="0"/>
          </a:p>
          <a:p>
            <a:pPr lvl="0" fontAlgn="base"/>
            <a:r>
              <a:rPr lang="id-ID" sz="2500" dirty="0"/>
              <a:t>kesadaran berbangsa dan bernegara;</a:t>
            </a:r>
            <a:endParaRPr lang="en-US" sz="2500" dirty="0"/>
          </a:p>
          <a:p>
            <a:pPr lvl="0" fontAlgn="base"/>
            <a:r>
              <a:rPr lang="id-ID" sz="2500" dirty="0"/>
              <a:t>keyakinan terhadap Pancasila sebagai ideologi negara;</a:t>
            </a:r>
            <a:endParaRPr lang="en-US" sz="2500" dirty="0"/>
          </a:p>
          <a:p>
            <a:pPr lvl="0" fontAlgn="base"/>
            <a:r>
              <a:rPr lang="id-ID" sz="2500" dirty="0"/>
              <a:t>nilai-nilai demokrasi, hak asasi manusia dan lingkungan hidup;</a:t>
            </a:r>
            <a:endParaRPr lang="en-US" sz="2500" dirty="0"/>
          </a:p>
          <a:p>
            <a:pPr lvl="0" fontAlgn="base"/>
            <a:r>
              <a:rPr lang="id-ID" sz="2500" dirty="0"/>
              <a:t>kerelaan berkorban untuk masyarakat, bangsa, dan negara, serta</a:t>
            </a:r>
            <a:endParaRPr lang="en-US" sz="2500" dirty="0"/>
          </a:p>
          <a:p>
            <a:pPr lvl="0" fontAlgn="base"/>
            <a:r>
              <a:rPr lang="id-ID" sz="2500" dirty="0"/>
              <a:t>kemampuan awal bela negara.</a:t>
            </a:r>
            <a:endParaRPr lang="en-US" sz="2500" dirty="0"/>
          </a:p>
          <a:p>
            <a:endParaRPr lang="en-US" sz="2500" dirty="0"/>
          </a:p>
        </p:txBody>
      </p:sp>
      <p:sp>
        <p:nvSpPr>
          <p:cNvPr id="4" name="Date Placeholder 3"/>
          <p:cNvSpPr>
            <a:spLocks noGrp="1"/>
          </p:cNvSpPr>
          <p:nvPr>
            <p:ph type="dt" sz="half" idx="10"/>
          </p:nvPr>
        </p:nvSpPr>
        <p:spPr/>
        <p:txBody>
          <a:bodyPr/>
          <a:lstStyle/>
          <a:p>
            <a:fld id="{9BD929A4-8D7C-431F-BBDF-A93342F34636}"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7</a:t>
            </a:fld>
            <a:endParaRPr lang="en-US" sz="900" dirty="0">
              <a:solidFill>
                <a:schemeClr val="bg1"/>
              </a:solidFill>
            </a:endParaRPr>
          </a:p>
        </p:txBody>
      </p:sp>
    </p:spTree>
    <p:extLst>
      <p:ext uri="{BB962C8B-B14F-4D97-AF65-F5344CB8AC3E}">
        <p14:creationId xmlns:p14="http://schemas.microsoft.com/office/powerpoint/2010/main" val="322382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Pentingnya</a:t>
            </a:r>
            <a:r>
              <a:rPr lang="en-US" dirty="0" smtClean="0"/>
              <a:t> </a:t>
            </a:r>
            <a:r>
              <a:rPr lang="en-US" dirty="0" err="1" smtClean="0"/>
              <a:t>pendidikan</a:t>
            </a:r>
            <a:r>
              <a:rPr lang="en-US" dirty="0" smtClean="0"/>
              <a:t> </a:t>
            </a:r>
            <a:r>
              <a:rPr lang="en-US" dirty="0" err="1" smtClean="0"/>
              <a:t>karakter</a:t>
            </a:r>
            <a:r>
              <a:rPr lang="en-US" dirty="0" smtClean="0"/>
              <a:t> di </a:t>
            </a:r>
            <a:r>
              <a:rPr lang="en-US" dirty="0" err="1" smtClean="0"/>
              <a:t>perguruan</a:t>
            </a:r>
            <a:r>
              <a:rPr lang="en-US" dirty="0" smtClean="0"/>
              <a:t> </a:t>
            </a:r>
            <a:r>
              <a:rPr lang="en-US" dirty="0" err="1" smtClean="0"/>
              <a:t>tinggi</a:t>
            </a:r>
            <a:endParaRPr lang="en-US" dirty="0"/>
          </a:p>
        </p:txBody>
      </p:sp>
      <p:sp>
        <p:nvSpPr>
          <p:cNvPr id="3" name="Content Placeholder 2"/>
          <p:cNvSpPr>
            <a:spLocks noGrp="1"/>
          </p:cNvSpPr>
          <p:nvPr>
            <p:ph sz="quarter" idx="13"/>
          </p:nvPr>
        </p:nvSpPr>
        <p:spPr/>
        <p:txBody>
          <a:bodyPr>
            <a:normAutofit fontScale="92500"/>
          </a:bodyPr>
          <a:lstStyle/>
          <a:p>
            <a:pPr algn="just"/>
            <a:r>
              <a:rPr lang="id-ID" dirty="0"/>
              <a:t>Perguruan tinggi memiliki pilihan dalam mengajarkan pembentukan karakter yaitu dapat mengintegrasikannya secara alami dengan kurikulum standar maupun mengajarkan beriringan dengan kurikulum </a:t>
            </a:r>
            <a:r>
              <a:rPr lang="id-ID" dirty="0" smtClean="0"/>
              <a:t>standar</a:t>
            </a:r>
            <a:r>
              <a:rPr lang="en-US" dirty="0" smtClean="0"/>
              <a:t>.</a:t>
            </a:r>
          </a:p>
          <a:p>
            <a:pPr algn="just"/>
            <a:r>
              <a:rPr lang="id-ID" dirty="0"/>
              <a:t>Dengan demikian jika perguruan tinggi tidak menyusun program pendidikan karakter tersendiri namun mengintegrasikannya kedalam kurikulum standar yang sudah </a:t>
            </a:r>
            <a:r>
              <a:rPr lang="id-ID" dirty="0" smtClean="0"/>
              <a:t>ada</a:t>
            </a:r>
            <a:r>
              <a:rPr lang="en-US" dirty="0" smtClean="0"/>
              <a:t>.</a:t>
            </a:r>
          </a:p>
          <a:p>
            <a:pPr algn="just"/>
            <a:r>
              <a:rPr lang="id-ID" dirty="0" smtClean="0"/>
              <a:t>Tentu </a:t>
            </a:r>
            <a:r>
              <a:rPr lang="id-ID" dirty="0"/>
              <a:t>saja hal ini membawa konsekuensi cara pengajaran yang berbeda dan cara pemberian nilai yang berbeda, tidak lagi mengevaluasi penguasaan teori atau kemampuan kognitif mahasiswa namun lebih jauh mengevaluasi implementasi karakter atau nilai-nilai luhur. </a:t>
            </a:r>
            <a:endParaRPr lang="en-US" b="1" dirty="0"/>
          </a:p>
        </p:txBody>
      </p:sp>
      <p:sp>
        <p:nvSpPr>
          <p:cNvPr id="4" name="Date Placeholder 3"/>
          <p:cNvSpPr>
            <a:spLocks noGrp="1"/>
          </p:cNvSpPr>
          <p:nvPr>
            <p:ph type="dt" sz="half" idx="10"/>
          </p:nvPr>
        </p:nvSpPr>
        <p:spPr/>
        <p:txBody>
          <a:bodyPr/>
          <a:lstStyle/>
          <a:p>
            <a:fld id="{42E9D734-C6EE-45B3-BDA2-FF6DAA04008C}" type="datetime1">
              <a:rPr lang="en-US" sz="900" smtClean="0">
                <a:solidFill>
                  <a:schemeClr val="bg1"/>
                </a:solidFill>
              </a:rPr>
              <a:t>7/21/2018</a:t>
            </a:fld>
            <a:endParaRPr lang="en-US" sz="900" dirty="0">
              <a:solidFill>
                <a:schemeClr val="bg1"/>
              </a:solidFill>
            </a:endParaRPr>
          </a:p>
        </p:txBody>
      </p:sp>
      <p:sp>
        <p:nvSpPr>
          <p:cNvPr id="5" name="Footer Placeholder 4"/>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z="900" smtClean="0">
                <a:solidFill>
                  <a:schemeClr val="bg1"/>
                </a:solidFill>
              </a:rPr>
              <a:t>8</a:t>
            </a:fld>
            <a:endParaRPr lang="en-US" sz="900" dirty="0">
              <a:solidFill>
                <a:schemeClr val="bg1"/>
              </a:solidFill>
            </a:endParaRPr>
          </a:p>
        </p:txBody>
      </p:sp>
    </p:spTree>
    <p:extLst>
      <p:ext uri="{BB962C8B-B14F-4D97-AF65-F5344CB8AC3E}">
        <p14:creationId xmlns:p14="http://schemas.microsoft.com/office/powerpoint/2010/main" val="406415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6729" y="385813"/>
            <a:ext cx="10394707" cy="1402840"/>
          </a:xfrm>
        </p:spPr>
        <p:txBody>
          <a:bodyPr>
            <a:normAutofit/>
          </a:bodyPr>
          <a:lstStyle/>
          <a:p>
            <a:r>
              <a:rPr lang="id-ID" dirty="0" smtClean="0"/>
              <a:t>pendidikan karakter di perguruan tinggi akan menemui </a:t>
            </a:r>
            <a:r>
              <a:rPr lang="id-ID" dirty="0" smtClean="0"/>
              <a:t>kndala </a:t>
            </a:r>
            <a:r>
              <a:rPr lang="id-ID" dirty="0" smtClean="0"/>
              <a:t>karena adanya pendapat yang keliru yaitu :</a:t>
            </a:r>
            <a:endParaRPr lang="en-US" dirty="0" smtClean="0"/>
          </a:p>
          <a:p>
            <a:endParaRPr lang="en-US" dirty="0"/>
          </a:p>
        </p:txBody>
      </p:sp>
      <p:sp>
        <p:nvSpPr>
          <p:cNvPr id="4" name="Horizontal Scroll 3"/>
          <p:cNvSpPr/>
          <p:nvPr/>
        </p:nvSpPr>
        <p:spPr>
          <a:xfrm>
            <a:off x="379122" y="1056743"/>
            <a:ext cx="4546242" cy="258865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a:t>1.      Karakter seseorang sudah terbentuk sebelum masuk ke perguruan tinggi dan merupakan tanggung jawab orangtua untuk membentuk karakter anaknya. </a:t>
            </a:r>
            <a:endParaRPr lang="en-US" dirty="0"/>
          </a:p>
        </p:txBody>
      </p:sp>
      <p:sp>
        <p:nvSpPr>
          <p:cNvPr id="6" name="Horizontal Scroll 5"/>
          <p:cNvSpPr/>
          <p:nvPr/>
        </p:nvSpPr>
        <p:spPr>
          <a:xfrm>
            <a:off x="6536441" y="787779"/>
            <a:ext cx="4546242" cy="258865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2.      Perguruan tinggi, khususnya dosen, tidak memiliki kepentingan dengan pembentukan karakter, karena mereka direkrut bukan untuk melakukan hal tersebut</a:t>
            </a:r>
            <a:endParaRPr lang="en-US" dirty="0"/>
          </a:p>
        </p:txBody>
      </p:sp>
      <p:sp>
        <p:nvSpPr>
          <p:cNvPr id="7" name="Horizontal Scroll 6"/>
          <p:cNvSpPr/>
          <p:nvPr/>
        </p:nvSpPr>
        <p:spPr>
          <a:xfrm>
            <a:off x="3611121" y="3196345"/>
            <a:ext cx="4546242" cy="258865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3</a:t>
            </a:r>
            <a:r>
              <a:rPr lang="id-ID" dirty="0"/>
              <a:t>.      Karakter merupakan istilah yang mengacu pada agama atau idiologi konservatif tertentu, sementara itu perguruan tinggi di barat secara umum melepaskan diri dari agama atau idiologi tertentu</a:t>
            </a:r>
            <a:endParaRPr lang="en-US" dirty="0"/>
          </a:p>
        </p:txBody>
      </p:sp>
      <p:sp>
        <p:nvSpPr>
          <p:cNvPr id="5" name="Date Placeholder 4"/>
          <p:cNvSpPr>
            <a:spLocks noGrp="1"/>
          </p:cNvSpPr>
          <p:nvPr>
            <p:ph type="dt" sz="half" idx="10"/>
          </p:nvPr>
        </p:nvSpPr>
        <p:spPr/>
        <p:txBody>
          <a:bodyPr/>
          <a:lstStyle/>
          <a:p>
            <a:fld id="{6DB8B8EA-D90D-4047-AA5E-270D84D0B35C}" type="datetime1">
              <a:rPr lang="en-US" sz="900" smtClean="0">
                <a:solidFill>
                  <a:schemeClr val="bg1"/>
                </a:solidFill>
              </a:rPr>
              <a:t>7/21/2018</a:t>
            </a:fld>
            <a:endParaRPr lang="en-US" sz="900" dirty="0">
              <a:solidFill>
                <a:schemeClr val="bg1"/>
              </a:solidFill>
            </a:endParaRPr>
          </a:p>
        </p:txBody>
      </p:sp>
      <p:sp>
        <p:nvSpPr>
          <p:cNvPr id="8" name="Footer Placeholder 7"/>
          <p:cNvSpPr>
            <a:spLocks noGrp="1"/>
          </p:cNvSpPr>
          <p:nvPr>
            <p:ph type="ftr" sz="quarter" idx="11"/>
          </p:nvPr>
        </p:nvSpPr>
        <p:spPr/>
        <p:txBody>
          <a:bodyPr/>
          <a:lstStyle/>
          <a:p>
            <a:r>
              <a:rPr lang="pl-PL" sz="900" dirty="0" smtClean="0">
                <a:solidFill>
                  <a:schemeClr val="bg1"/>
                </a:solidFill>
              </a:rPr>
              <a:t>Materi Kewarganegaraan, By Tatik Rohmawati, S.IP.,M.Si.</a:t>
            </a:r>
            <a:endParaRPr lang="en-US" sz="900" dirty="0">
              <a:solidFill>
                <a:schemeClr val="bg1"/>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z="900" smtClean="0">
                <a:solidFill>
                  <a:schemeClr val="bg1"/>
                </a:solidFill>
              </a:rPr>
              <a:t>9</a:t>
            </a:fld>
            <a:endParaRPr lang="en-US" sz="900" dirty="0">
              <a:solidFill>
                <a:schemeClr val="bg1"/>
              </a:solidFill>
            </a:endParaRPr>
          </a:p>
        </p:txBody>
      </p:sp>
    </p:spTree>
    <p:extLst>
      <p:ext uri="{BB962C8B-B14F-4D97-AF65-F5344CB8AC3E}">
        <p14:creationId xmlns:p14="http://schemas.microsoft.com/office/powerpoint/2010/main" val="15409231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163</TotalTime>
  <Words>1742</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Impact</vt:lpstr>
      <vt:lpstr>Times New Roman</vt:lpstr>
      <vt:lpstr>Main Event</vt:lpstr>
      <vt:lpstr> KEWARGANEGARAAN SEBAGAI PENDIDIKAN KARAKTER  DI PERGURUAN TINGGI </vt:lpstr>
      <vt:lpstr>Latar Belakang</vt:lpstr>
      <vt:lpstr>Tujuan</vt:lpstr>
      <vt:lpstr>Pendidikan Karakter di Perguruan Tinggi</vt:lpstr>
      <vt:lpstr>PowerPoint Presentation</vt:lpstr>
      <vt:lpstr>Arti penting kewarganegaran</vt:lpstr>
      <vt:lpstr>PowerPoint Presentation</vt:lpstr>
      <vt:lpstr>Pentingnya pendidikan karakter di perguruan tinggi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Disimpulkan bahwa</vt:lpstr>
      <vt:lpstr>Dinamika dan tantangan pendidikan kewarganegaraan</vt:lpstr>
      <vt:lpstr>kesimpulan</vt:lpstr>
      <vt:lpstr>ALHAMDULILLAH…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KEWARGANEGARAAN SEBAGAI PENDIDIKAN KARAKTER  DI PERGURUAN TINGGI</dc:title>
  <dc:creator>ASUS</dc:creator>
  <cp:lastModifiedBy>Tatik Rohmawati</cp:lastModifiedBy>
  <cp:revision>14</cp:revision>
  <dcterms:created xsi:type="dcterms:W3CDTF">2018-04-23T14:35:38Z</dcterms:created>
  <dcterms:modified xsi:type="dcterms:W3CDTF">2018-07-21T04:14:43Z</dcterms:modified>
</cp:coreProperties>
</file>