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2"/>
  </p:sldMasterIdLst>
  <p:notesMasterIdLst>
    <p:notesMasterId r:id="rId24"/>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7" r:id="rId22"/>
    <p:sldId id="275" r:id="rId23"/>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89143" autoAdjust="0"/>
  </p:normalViewPr>
  <p:slideViewPr>
    <p:cSldViewPr>
      <p:cViewPr>
        <p:scale>
          <a:sx n="50" d="100"/>
          <a:sy n="50" d="100"/>
        </p:scale>
        <p:origin x="-7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447E72A-D913-4DC2-9E0A-E520CE8FCC86}" type="datetimeFigureOut">
              <a:rPr lang="en-US" smtClean="0"/>
              <a:pPr/>
              <a:t>9/30/2013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A5D78FC6-CE17-4259-A63C-DDFC12E048FC}" type="slidenum">
              <a:rPr lang="en-US" smtClean="0"/>
              <a:pPr/>
              <a:t>‹#›</a:t>
            </a:fld>
            <a:endParaRPr lang="en-US"/>
          </a:p>
        </p:txBody>
      </p:sp>
    </p:spTree>
    <p:extLst>
      <p:ext uri="{BB962C8B-B14F-4D97-AF65-F5344CB8AC3E}">
        <p14:creationId xmlns:p14="http://schemas.microsoft.com/office/powerpoint/2010/main" val="3397154756"/>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D78FC6-CE17-4259-A63C-DDFC12E048F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duotone>
              <a:schemeClr val="bg2">
                <a:shade val="45000"/>
                <a:satMod val="135000"/>
              </a:schemeClr>
              <a:prstClr val="white"/>
            </a:duotone>
            <a:lum/>
          </a:blip>
          <a:srcRect/>
          <a:stretch>
            <a:fillRect r="-20000"/>
          </a:stretch>
        </a:blipFill>
        <a:effectLst/>
      </p:bgPr>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a:fld id="{743653DA-8BF4-4869-96FE-9BCF43372D46}" type="datetime8">
              <a:rPr lang="en-US" smtClean="0"/>
              <a:pPr algn="ctr"/>
              <a:t>9/30/2013 9:01 AM</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a:endParaRPr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2AC53DF-4216-466D-99A7-94400E6C2A25}" type="slidenum">
              <a:rPr lang="en-US" smtClean="0"/>
              <a:pPr/>
              <a:t>‹#›</a:t>
            </a:fld>
            <a:endParaRPr lang="en-US" dirty="0">
              <a:solidFill>
                <a:schemeClr val="tx2"/>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3816DF-213E-421B-92D3-C068DBB023D6}" type="datetime8">
              <a:rPr lang="en-US" smtClean="0">
                <a:solidFill>
                  <a:schemeClr val="tx2"/>
                </a:solidFill>
              </a:rPr>
              <a:pPr/>
              <a:t>9/30/2013 9:01 AM</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AC53DF-4216-466D-99A7-94400E6C2A25}" type="slidenum">
              <a:rPr lang="en-US" sz="1200" smtClean="0">
                <a:solidFill>
                  <a:schemeClr val="tx2"/>
                </a:solidFill>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553200" y="6248402"/>
            <a:ext cx="2209800" cy="365125"/>
          </a:xfrm>
        </p:spPr>
        <p:txBody>
          <a:bodyPr/>
          <a:lstStyle/>
          <a:p>
            <a:fld id="{8D3816DF-213E-421B-92D3-C068DBB023D6}" type="datetime8">
              <a:rPr lang="en-US" smtClean="0">
                <a:solidFill>
                  <a:schemeClr val="tx2"/>
                </a:solidFill>
              </a:rPr>
              <a:pPr/>
              <a:t>9/30/2013 9:01 AM</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2AC53DF-4216-466D-99A7-94400E6C2A25}" type="slidenum">
              <a:rPr lang="en-US" sz="1200" smtClean="0">
                <a:solidFill>
                  <a:schemeClr val="tx2"/>
                </a:solidFill>
              </a: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B7129108-AC8D-4212-9283-60D9E99BF07A}" type="datetime8">
              <a:rPr lang="en-US" smtClean="0"/>
              <a:pPr/>
              <a:t>9/30/2013 9:01 AM</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dirty="0"/>
          </a:p>
        </p:txBody>
      </p:sp>
      <p:sp>
        <p:nvSpPr>
          <p:cNvPr id="12" name="Date Placeholder 11"/>
          <p:cNvSpPr>
            <a:spLocks noGrp="1"/>
          </p:cNvSpPr>
          <p:nvPr>
            <p:ph type="dt" sz="half" idx="10"/>
          </p:nvPr>
        </p:nvSpPr>
        <p:spPr/>
        <p:txBody>
          <a:bodyPr/>
          <a:lstStyle/>
          <a:p>
            <a:fld id="{B6DED3D3-6235-4F4C-B439-DF277FB555A7}" type="datetime8">
              <a:rPr lang="en-US" smtClean="0"/>
              <a:pPr/>
              <a:t>9/30/2013 9:01 AM</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a:fld id="{1AD93096-5B34-4342-9326-69289CEAE4C2}" type="slidenum">
              <a:rPr lang="en-US" smtClean="0"/>
              <a:pPr algn="ctr"/>
              <a:t>‹#›</a:t>
            </a:fld>
            <a:endParaRPr lang="en-US" sz="2400" dirty="0">
              <a:solidFill>
                <a:srgbClr val="FFFFFF"/>
              </a:solidFill>
            </a:endParaRPr>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5"/>
          </p:nvPr>
        </p:nvSpPr>
        <p:spPr/>
        <p:txBody>
          <a:bodyPr rtlCol="0"/>
          <a:lstStyle/>
          <a:p>
            <a:fld id="{3B5F1E3E-4B2F-4895-B65E-28B2E64F39F6}" type="datetime8">
              <a:rPr lang="en-US" smtClean="0"/>
              <a:pPr/>
              <a:t>9/30/2013 9:01 AM</a:t>
            </a:fld>
            <a:endParaRPr lang="en-US"/>
          </a:p>
        </p:txBody>
      </p:sp>
      <p:sp>
        <p:nvSpPr>
          <p:cNvPr id="10" name="Slide Number Placeholder 9"/>
          <p:cNvSpPr>
            <a:spLocks noGrp="1"/>
          </p:cNvSpPr>
          <p:nvPr>
            <p:ph type="sldNum" sz="quarter" idx="16"/>
          </p:nvPr>
        </p:nvSpPr>
        <p:spPr/>
        <p:txBody>
          <a:bodyPr rtlCol="0"/>
          <a:lstStyle/>
          <a:p>
            <a:pPr algn="ctr"/>
            <a:fld id="{1AD93096-5B34-4342-9326-69289CEAE4C2}" type="slidenum">
              <a:rPr lang="en-US" smtClean="0"/>
              <a:pPr algn="ct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lang="en-US" smtClean="0"/>
              <a:t>Click to edit Master title style</a:t>
            </a:r>
            <a:endParaRPr lang="en-US" dirty="0"/>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5"/>
          </p:nvPr>
        </p:nvSpPr>
        <p:spPr/>
        <p:txBody>
          <a:bodyPr rtlCol="0"/>
          <a:lstStyle/>
          <a:p>
            <a:fld id="{63085435-8225-4333-BFFA-0096413F0D76}" type="datetime8">
              <a:rPr lang="en-US" smtClean="0"/>
              <a:pPr/>
              <a:t>9/30/2013 9:01 AM</a:t>
            </a:fld>
            <a:endParaRPr lang="en-US"/>
          </a:p>
        </p:txBody>
      </p:sp>
      <p:sp>
        <p:nvSpPr>
          <p:cNvPr id="12" name="Slide Number Placeholder 11"/>
          <p:cNvSpPr>
            <a:spLocks noGrp="1"/>
          </p:cNvSpPr>
          <p:nvPr>
            <p:ph type="sldNum" sz="quarter" idx="16"/>
          </p:nvPr>
        </p:nvSpPr>
        <p:spPr/>
        <p:txBody>
          <a:bodyPr rtlCol="0"/>
          <a:lstStyle/>
          <a:p>
            <a:pPr algn="ctr"/>
            <a:fld id="{1AD93096-5B34-4342-9326-69289CEAE4C2}" type="slidenum">
              <a:rPr lang="en-US" smtClean="0"/>
              <a:pPr algn="ct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83C494-2A87-468C-A21B-CB14FB9ABB00}" type="datetime8">
              <a:rPr lang="en-US" smtClean="0"/>
              <a:pPr/>
              <a:t>9/30/2013 9:01 AM</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80FA0-5B31-4864-A2BB-719EA5A679C6}" type="datetime8">
              <a:rPr lang="en-US" smtClean="0"/>
              <a:pPr/>
              <a:t>9/30/2013 9:01 AM</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1AD93096-5B34-4342-9326-69289CEAE4C2}" type="slidenum">
              <a:rPr lang="en-US" smtClean="0"/>
              <a:pPr/>
              <a:t>‹#›</a:t>
            </a:fld>
            <a:endParaRPr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4BECC0C8-36B8-442A-833D-B6AACE86BB77}" type="datetime8">
              <a:rPr lang="en-US" smtClean="0"/>
              <a:pPr/>
              <a:t>9/30/2013 9:01 AM</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1AD93096-5B34-4342-9326-69289CEAE4C2}" type="slidenum">
              <a:rPr lang="en-US" smtClean="0"/>
              <a:pPr/>
              <a:t>‹#›</a:t>
            </a:fld>
            <a:endParaRPr lang="en-US" dirty="0">
              <a:solidFill>
                <a:srgbClr val="FFFFFF"/>
              </a:solidFill>
            </a:endParaRP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8" name="Picture 7" descr="sm_book.png"/>
          <p:cNvPicPr>
            <a:picLocks noChangeAspect="1"/>
          </p:cNvPicPr>
          <p:nvPr userDrawn="1"/>
        </p:nvPicPr>
        <p:blipFill>
          <a:blip r:embed="rId2"/>
          <a:stretch>
            <a:fillRect/>
          </a:stretch>
        </p:blipFill>
        <p:spPr>
          <a:xfrm>
            <a:off x="612648" y="1755648"/>
            <a:ext cx="1615307" cy="1688453"/>
          </a:xfrm>
          <a:prstGeom prst="rect">
            <a:avLst/>
          </a:prstGeom>
          <a:ln w="50800" cap="sq" cmpd="dbl">
            <a:solidFill>
              <a:schemeClr val="accent2"/>
            </a:solidFill>
            <a:miter lim="800000"/>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lang="en-US" smtClean="0"/>
              <a:t>Click to edit Master title style</a:t>
            </a:r>
            <a:endParaRPr lang="en-US" dirty="0"/>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Date Placeholder 11"/>
          <p:cNvSpPr>
            <a:spLocks noGrp="1"/>
          </p:cNvSpPr>
          <p:nvPr>
            <p:ph type="dt" sz="half" idx="10"/>
          </p:nvPr>
        </p:nvSpPr>
        <p:spPr>
          <a:xfrm>
            <a:off x="6248400" y="6248400"/>
            <a:ext cx="2667000" cy="365125"/>
          </a:xfrm>
        </p:spPr>
        <p:txBody>
          <a:bodyPr rtlCol="0"/>
          <a:lstStyle/>
          <a:p>
            <a:fld id="{51E20EC5-AC53-4169-941E-EDF10CD23748}" type="datetime8">
              <a:rPr lang="en-US" smtClean="0"/>
              <a:pPr/>
              <a:t>9/30/2013 9:01 AM</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a:fld id="{1AD93096-5B34-4342-9326-69289CEAE4C2}" type="slidenum">
              <a:rPr lang="en-US" smtClean="0"/>
              <a:pPr algn="ctr"/>
              <a:t>‹#›</a:t>
            </a:fld>
            <a:endParaRPr lang="en-US" sz="2800"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lang="en-US" smtClean="0"/>
              <a:t>Click to edit Master title style</a:t>
            </a:r>
            <a:endParaRPr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a:defRPr sz="1400">
                <a:solidFill>
                  <a:schemeClr val="tx2"/>
                </a:solidFill>
              </a:defRPr>
            </a:lvl1pPr>
          </a:lstStyle>
          <a:p>
            <a:fld id="{8D3816DF-213E-421B-92D3-C068DBB023D6}" type="datetime8">
              <a:rPr lang="en-US" smtClean="0">
                <a:solidFill>
                  <a:schemeClr val="tx2"/>
                </a:solidFill>
              </a:rPr>
              <a:pPr/>
              <a:t>9/30/2013 9:01 AM</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a:defRPr sz="1400">
                <a:solidFill>
                  <a:schemeClr val="tx2"/>
                </a:solidFill>
              </a:defRPr>
            </a:lvl1pPr>
          </a:lstStyle>
          <a:p>
            <a:pPr algn="r"/>
            <a:endParaRPr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a:defRPr sz="1400" b="1">
                <a:solidFill>
                  <a:srgbClr val="FFFFFF"/>
                </a:solidFill>
              </a:defRPr>
            </a:lvl1pPr>
          </a:lstStyle>
          <a:p>
            <a:pPr algn="ctr"/>
            <a:fld id="{72AC53DF-4216-466D-99A7-94400E6C2A25}" type="slidenum">
              <a:rPr lang="en-US" sz="1200" smtClean="0">
                <a:solidFill>
                  <a:schemeClr val="tx2"/>
                </a:solidFill>
              </a:rPr>
              <a:pPr algn="ctr"/>
              <a:t>‹#›</a:t>
            </a:fld>
            <a:endParaRPr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rtl="0" eaLnBrk="1" latinLnBrk="0" hangingPunct="1">
        <a:spcBef>
          <a:spcPct val="0"/>
        </a:spcBef>
        <a:buNone/>
        <a:defRPr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2286000" y="4343400"/>
            <a:ext cx="6477000" cy="1447800"/>
          </a:xfrm>
        </p:spPr>
        <p:txBody>
          <a:bodyPr>
            <a:normAutofit fontScale="90000"/>
          </a:bodyPr>
          <a:lstStyle/>
          <a:p>
            <a:r>
              <a:rPr lang="en-US" dirty="0" smtClean="0">
                <a:solidFill>
                  <a:schemeClr val="accent1">
                    <a:lumMod val="75000"/>
                  </a:schemeClr>
                </a:solidFill>
              </a:rPr>
              <a:t>Basic Concept of Information and system</a:t>
            </a:r>
            <a:endParaRPr lang="en-US" dirty="0">
              <a:solidFill>
                <a:schemeClr val="accent1">
                  <a:lumMod val="75000"/>
                </a:schemeClr>
              </a:solidFill>
            </a:endParaRPr>
          </a:p>
        </p:txBody>
      </p:sp>
      <p:sp>
        <p:nvSpPr>
          <p:cNvPr id="3" name="Rectangle 2"/>
          <p:cNvSpPr>
            <a:spLocks noGrp="1"/>
          </p:cNvSpPr>
          <p:nvPr>
            <p:ph type="subTitle" idx="1"/>
          </p:nvPr>
        </p:nvSpPr>
        <p:spPr/>
        <p:txBody>
          <a:bodyPr>
            <a:normAutofit/>
          </a:bodyPr>
          <a:lstStyle/>
          <a:p>
            <a:r>
              <a:rPr lang="en-US" dirty="0" smtClean="0"/>
              <a:t>Information System Concept</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a:t>
            </a:r>
            <a:r>
              <a:rPr lang="en-US" dirty="0" smtClean="0"/>
              <a:t>Characteristic (4)</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Processor</a:t>
            </a:r>
          </a:p>
          <a:p>
            <a:pPr marL="365760" lvl="1" indent="0" algn="just">
              <a:buNone/>
            </a:pPr>
            <a:r>
              <a:rPr lang="en-US" dirty="0"/>
              <a:t>A system can have a processing section that will transform inputs into outputs. A production system will process the input of raw materials and other ingredients into the output of finished goods. Accounting system will process the transaction data into financial reports and other reports required by management</a:t>
            </a:r>
            <a:r>
              <a:rPr lang="en-US" dirty="0" smtClean="0"/>
              <a:t>.</a:t>
            </a:r>
          </a:p>
          <a:p>
            <a:pPr marL="502920" indent="-457200"/>
            <a:r>
              <a:rPr lang="en-US" dirty="0" smtClean="0"/>
              <a:t>Objectives</a:t>
            </a:r>
          </a:p>
          <a:p>
            <a:pPr marL="342900" lvl="1" indent="0" algn="just">
              <a:buNone/>
            </a:pPr>
            <a:r>
              <a:rPr lang="en-US" dirty="0"/>
              <a:t>A system can have a processing section that will transform inputs into outputs. A production system will process the input of raw materials and other ingredients into the output of finished goods. Accounting system will process the transaction data into financial reports and other reports required by management.</a:t>
            </a:r>
          </a:p>
        </p:txBody>
      </p:sp>
    </p:spTree>
    <p:extLst>
      <p:ext uri="{BB962C8B-B14F-4D97-AF65-F5344CB8AC3E}">
        <p14:creationId xmlns:p14="http://schemas.microsoft.com/office/powerpoint/2010/main" val="2222032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INFORMATION</a:t>
            </a:r>
            <a:endParaRPr lang="en-US" dirty="0"/>
          </a:p>
        </p:txBody>
      </p:sp>
      <p:sp>
        <p:nvSpPr>
          <p:cNvPr id="3" name="Content Placeholder 2"/>
          <p:cNvSpPr>
            <a:spLocks noGrp="1"/>
          </p:cNvSpPr>
          <p:nvPr>
            <p:ph sz="quarter" idx="1"/>
          </p:nvPr>
        </p:nvSpPr>
        <p:spPr/>
        <p:txBody>
          <a:bodyPr/>
          <a:lstStyle/>
          <a:p>
            <a:pPr algn="just"/>
            <a:r>
              <a:rPr lang="en-US" dirty="0"/>
              <a:t>The data are processed into a form that is more useful and more meaningful for those who </a:t>
            </a:r>
            <a:r>
              <a:rPr lang="en-US" dirty="0" smtClean="0"/>
              <a:t>receive</a:t>
            </a:r>
          </a:p>
          <a:p>
            <a:pPr algn="just"/>
            <a:r>
              <a:rPr lang="en-US" dirty="0"/>
              <a:t>Something real / real half to reduce the degree of uncertainty about the state of things / events. For example: information that states that the value of the rupiah will rise, so will reduce the uncertainty about whether an investment will be made</a:t>
            </a:r>
          </a:p>
        </p:txBody>
      </p:sp>
    </p:spTree>
    <p:extLst>
      <p:ext uri="{BB962C8B-B14F-4D97-AF65-F5344CB8AC3E}">
        <p14:creationId xmlns:p14="http://schemas.microsoft.com/office/powerpoint/2010/main" val="1957122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Quality</a:t>
            </a:r>
            <a:endParaRPr lang="en-US" dirty="0"/>
          </a:p>
        </p:txBody>
      </p:sp>
      <p:sp>
        <p:nvSpPr>
          <p:cNvPr id="3" name="Content Placeholder 2"/>
          <p:cNvSpPr>
            <a:spLocks noGrp="1"/>
          </p:cNvSpPr>
          <p:nvPr>
            <p:ph sz="quarter" idx="1"/>
          </p:nvPr>
        </p:nvSpPr>
        <p:spPr/>
        <p:txBody>
          <a:bodyPr/>
          <a:lstStyle/>
          <a:p>
            <a:r>
              <a:rPr lang="en-US" dirty="0" smtClean="0"/>
              <a:t>Relevance</a:t>
            </a:r>
          </a:p>
          <a:p>
            <a:pPr marL="320040" lvl="1" indent="0">
              <a:buNone/>
            </a:pPr>
            <a:r>
              <a:rPr lang="en-US" dirty="0" smtClean="0"/>
              <a:t>Information </a:t>
            </a:r>
            <a:r>
              <a:rPr lang="en-US" dirty="0"/>
              <a:t>should provide benefits to the wearer. Relevance of the information for each person different from one another</a:t>
            </a:r>
            <a:endParaRPr lang="en-US" dirty="0" smtClean="0"/>
          </a:p>
          <a:p>
            <a:r>
              <a:rPr lang="en-US" dirty="0" smtClean="0"/>
              <a:t>Accurate</a:t>
            </a:r>
          </a:p>
          <a:p>
            <a:pPr marL="365760" lvl="1" indent="0" algn="just">
              <a:buNone/>
            </a:pPr>
            <a:r>
              <a:rPr lang="en-US" dirty="0"/>
              <a:t>Information should be free </a:t>
            </a:r>
            <a:r>
              <a:rPr lang="en-US" dirty="0" smtClean="0"/>
              <a:t>from </a:t>
            </a:r>
            <a:r>
              <a:rPr lang="en-US" dirty="0"/>
              <a:t>errors and not misleading and should clearly reflect the intent. Inaccuracies may occur because of resources (data) impaired / intent to destroy,  </a:t>
            </a:r>
            <a:r>
              <a:rPr lang="en-US" dirty="0" smtClean="0"/>
              <a:t>to change </a:t>
            </a:r>
            <a:r>
              <a:rPr lang="en-US" dirty="0"/>
              <a:t>the original data</a:t>
            </a:r>
          </a:p>
        </p:txBody>
      </p:sp>
    </p:spTree>
    <p:extLst>
      <p:ext uri="{BB962C8B-B14F-4D97-AF65-F5344CB8AC3E}">
        <p14:creationId xmlns:p14="http://schemas.microsoft.com/office/powerpoint/2010/main" val="1296943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a:t>
            </a:r>
            <a:r>
              <a:rPr lang="en-US" dirty="0" smtClean="0"/>
              <a:t>Quality (2)</a:t>
            </a:r>
            <a:endParaRPr lang="en-US" dirty="0"/>
          </a:p>
        </p:txBody>
      </p:sp>
      <p:sp>
        <p:nvSpPr>
          <p:cNvPr id="3" name="Content Placeholder 2"/>
          <p:cNvSpPr>
            <a:spLocks noGrp="1"/>
          </p:cNvSpPr>
          <p:nvPr>
            <p:ph sz="quarter" idx="1"/>
          </p:nvPr>
        </p:nvSpPr>
        <p:spPr/>
        <p:txBody>
          <a:bodyPr/>
          <a:lstStyle/>
          <a:p>
            <a:pPr marL="0" indent="0">
              <a:buNone/>
            </a:pPr>
            <a:r>
              <a:rPr lang="en-US" dirty="0" smtClean="0"/>
              <a:t>Component of Accurate :</a:t>
            </a:r>
          </a:p>
          <a:p>
            <a:pPr marL="777240" lvl="1" indent="-457200"/>
            <a:r>
              <a:rPr lang="en-US" dirty="0" smtClean="0"/>
              <a:t>Completeness</a:t>
            </a:r>
          </a:p>
          <a:p>
            <a:pPr marL="777240" lvl="1" indent="-457200"/>
            <a:r>
              <a:rPr lang="en-US" dirty="0" smtClean="0"/>
              <a:t>Correctness</a:t>
            </a:r>
          </a:p>
          <a:p>
            <a:pPr marL="777240" lvl="1" indent="-457200"/>
            <a:r>
              <a:rPr lang="en-US" dirty="0" smtClean="0"/>
              <a:t>Security</a:t>
            </a:r>
          </a:p>
          <a:p>
            <a:pPr lvl="1"/>
            <a:endParaRPr lang="en-US" dirty="0"/>
          </a:p>
        </p:txBody>
      </p:sp>
    </p:spTree>
    <p:extLst>
      <p:ext uri="{BB962C8B-B14F-4D97-AF65-F5344CB8AC3E}">
        <p14:creationId xmlns:p14="http://schemas.microsoft.com/office/powerpoint/2010/main" val="3793180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Quality (3)</a:t>
            </a:r>
            <a:endParaRPr lang="en-US" dirty="0"/>
          </a:p>
        </p:txBody>
      </p:sp>
      <p:sp>
        <p:nvSpPr>
          <p:cNvPr id="3" name="Content Placeholder 2"/>
          <p:cNvSpPr>
            <a:spLocks noGrp="1"/>
          </p:cNvSpPr>
          <p:nvPr>
            <p:ph sz="quarter" idx="1"/>
          </p:nvPr>
        </p:nvSpPr>
        <p:spPr/>
        <p:txBody>
          <a:bodyPr/>
          <a:lstStyle/>
          <a:p>
            <a:r>
              <a:rPr lang="en-US" dirty="0" smtClean="0"/>
              <a:t>On Time</a:t>
            </a:r>
          </a:p>
          <a:p>
            <a:pPr lvl="1" algn="just"/>
            <a:r>
              <a:rPr lang="en-US" dirty="0"/>
              <a:t>The resulting information / needs should not be too late (obsolete). Outdated </a:t>
            </a:r>
            <a:r>
              <a:rPr lang="en-US" dirty="0" smtClean="0"/>
              <a:t>information </a:t>
            </a:r>
            <a:r>
              <a:rPr lang="en-US" dirty="0"/>
              <a:t>does not have a good value, so if used as a basis for decision-making would be fatal / errors in decisions and actions</a:t>
            </a:r>
            <a:endParaRPr lang="en-US" dirty="0" smtClean="0"/>
          </a:p>
          <a:p>
            <a:r>
              <a:rPr lang="en-US" dirty="0" smtClean="0"/>
              <a:t>Economics</a:t>
            </a:r>
          </a:p>
          <a:p>
            <a:pPr lvl="1"/>
            <a:r>
              <a:rPr lang="en-US" dirty="0"/>
              <a:t>Information system costs will increase with time</a:t>
            </a:r>
          </a:p>
        </p:txBody>
      </p:sp>
    </p:spTree>
    <p:extLst>
      <p:ext uri="{BB962C8B-B14F-4D97-AF65-F5344CB8AC3E}">
        <p14:creationId xmlns:p14="http://schemas.microsoft.com/office/powerpoint/2010/main" val="2213643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Quality (4)</a:t>
            </a:r>
            <a:endParaRPr lang="en-US" dirty="0"/>
          </a:p>
        </p:txBody>
      </p:sp>
      <p:sp>
        <p:nvSpPr>
          <p:cNvPr id="3" name="Content Placeholder 2"/>
          <p:cNvSpPr>
            <a:spLocks noGrp="1"/>
          </p:cNvSpPr>
          <p:nvPr>
            <p:ph sz="quarter" idx="1"/>
          </p:nvPr>
        </p:nvSpPr>
        <p:spPr/>
        <p:txBody>
          <a:bodyPr/>
          <a:lstStyle/>
          <a:p>
            <a:r>
              <a:rPr lang="en-US" dirty="0" smtClean="0"/>
              <a:t>Efficient</a:t>
            </a:r>
          </a:p>
          <a:p>
            <a:pPr marL="365760" lvl="1" indent="0" algn="just">
              <a:buNone/>
            </a:pPr>
            <a:r>
              <a:rPr lang="en-US" dirty="0"/>
              <a:t>How many units of production increased due to additional resources in the production process</a:t>
            </a:r>
            <a:endParaRPr lang="en-US" dirty="0" smtClean="0"/>
          </a:p>
          <a:p>
            <a:r>
              <a:rPr lang="en-US" dirty="0" smtClean="0"/>
              <a:t>Trustworthy</a:t>
            </a:r>
          </a:p>
          <a:p>
            <a:pPr marL="365760" lvl="1" indent="0" algn="just">
              <a:buNone/>
            </a:pPr>
            <a:r>
              <a:rPr lang="en-US" dirty="0"/>
              <a:t>An important indicator of information system is to consider the problem of reliability</a:t>
            </a:r>
            <a:endParaRPr lang="en-US" dirty="0" smtClean="0"/>
          </a:p>
          <a:p>
            <a:r>
              <a:rPr lang="en-US" dirty="0" err="1" smtClean="0"/>
              <a:t>Usefullness</a:t>
            </a:r>
            <a:endParaRPr lang="en-US" dirty="0" smtClean="0"/>
          </a:p>
          <a:p>
            <a:pPr marL="365760" lvl="1" indent="0" algn="just">
              <a:buNone/>
            </a:pPr>
            <a:r>
              <a:rPr lang="en-US" dirty="0"/>
              <a:t>Nothing better than a system designed in accordance with criteria</a:t>
            </a:r>
            <a:endParaRPr lang="en-US" dirty="0" smtClean="0"/>
          </a:p>
          <a:p>
            <a:endParaRPr lang="en-US" dirty="0"/>
          </a:p>
        </p:txBody>
      </p:sp>
    </p:spTree>
    <p:extLst>
      <p:ext uri="{BB962C8B-B14F-4D97-AF65-F5344CB8AC3E}">
        <p14:creationId xmlns:p14="http://schemas.microsoft.com/office/powerpoint/2010/main" val="1353275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Types</a:t>
            </a:r>
            <a:endParaRPr lang="en-US" dirty="0"/>
          </a:p>
        </p:txBody>
      </p:sp>
      <p:sp>
        <p:nvSpPr>
          <p:cNvPr id="3" name="Content Placeholder 2"/>
          <p:cNvSpPr>
            <a:spLocks noGrp="1"/>
          </p:cNvSpPr>
          <p:nvPr>
            <p:ph sz="quarter" idx="1"/>
          </p:nvPr>
        </p:nvSpPr>
        <p:spPr>
          <a:xfrm>
            <a:off x="612648" y="1600200"/>
            <a:ext cx="8153400" cy="4724400"/>
          </a:xfrm>
        </p:spPr>
        <p:txBody>
          <a:bodyPr>
            <a:normAutofit fontScale="85000" lnSpcReduction="20000"/>
          </a:bodyPr>
          <a:lstStyle/>
          <a:p>
            <a:pPr marL="514350" indent="-514350">
              <a:buFont typeface="+mj-lt"/>
              <a:buAutoNum type="arabicPeriod"/>
            </a:pPr>
            <a:r>
              <a:rPr lang="en-US" dirty="0" smtClean="0"/>
              <a:t>Content</a:t>
            </a:r>
          </a:p>
          <a:p>
            <a:pPr marL="514350" lvl="1" indent="0" algn="just">
              <a:buNone/>
            </a:pPr>
            <a:r>
              <a:rPr lang="en-US" dirty="0" smtClean="0"/>
              <a:t>Information </a:t>
            </a:r>
            <a:r>
              <a:rPr lang="en-US" dirty="0"/>
              <a:t>is usually called by the main content or subject matter of the relevant information. The subject: about </a:t>
            </a:r>
            <a:r>
              <a:rPr lang="en-US" dirty="0" smtClean="0"/>
              <a:t>activity </a:t>
            </a:r>
            <a:r>
              <a:rPr lang="en-US" dirty="0"/>
              <a:t>/ particular field of activity, ranging from broad to narrow subject level.</a:t>
            </a:r>
            <a:endParaRPr lang="en-US" dirty="0" smtClean="0"/>
          </a:p>
          <a:p>
            <a:pPr marL="514350" indent="-514350">
              <a:buFont typeface="+mj-lt"/>
              <a:buAutoNum type="arabicPeriod"/>
            </a:pPr>
            <a:r>
              <a:rPr lang="en-US" dirty="0" smtClean="0"/>
              <a:t>Form</a:t>
            </a:r>
          </a:p>
          <a:p>
            <a:pPr marL="833438" lvl="1" indent="-376238"/>
            <a:r>
              <a:rPr lang="en-US" dirty="0"/>
              <a:t>Information Description: In </a:t>
            </a:r>
            <a:r>
              <a:rPr lang="en-US" dirty="0" smtClean="0"/>
              <a:t>the story form with brief </a:t>
            </a:r>
            <a:r>
              <a:rPr lang="en-US" dirty="0"/>
              <a:t>and clear </a:t>
            </a:r>
            <a:r>
              <a:rPr lang="en-US" dirty="0" smtClean="0"/>
              <a:t>sentences</a:t>
            </a:r>
          </a:p>
          <a:p>
            <a:pPr marL="833438" lvl="1" indent="-376238"/>
            <a:r>
              <a:rPr lang="en-US" dirty="0" smtClean="0"/>
              <a:t>Recapitulation Information</a:t>
            </a:r>
          </a:p>
          <a:p>
            <a:pPr marL="833438" lvl="1" indent="-376238"/>
            <a:r>
              <a:rPr lang="en-US" dirty="0" smtClean="0"/>
              <a:t>Image Information</a:t>
            </a:r>
          </a:p>
          <a:p>
            <a:pPr marL="833438" lvl="1" indent="-376238"/>
            <a:r>
              <a:rPr lang="en-US" dirty="0" smtClean="0"/>
              <a:t>Model Information</a:t>
            </a:r>
          </a:p>
          <a:p>
            <a:pPr marL="833438" lvl="1" indent="-376238"/>
            <a:r>
              <a:rPr lang="en-US" dirty="0" smtClean="0"/>
              <a:t>Statistic Information</a:t>
            </a:r>
          </a:p>
          <a:p>
            <a:pPr marL="833438" lvl="1" indent="-376238"/>
            <a:r>
              <a:rPr lang="en-US" dirty="0" smtClean="0"/>
              <a:t>Form Information</a:t>
            </a:r>
          </a:p>
          <a:p>
            <a:pPr marL="833438" lvl="1" indent="-376238"/>
            <a:r>
              <a:rPr lang="en-US" dirty="0" smtClean="0"/>
              <a:t>Animation Information</a:t>
            </a:r>
          </a:p>
          <a:p>
            <a:pPr marL="833438" lvl="1" indent="-376238"/>
            <a:r>
              <a:rPr lang="en-US" dirty="0" smtClean="0"/>
              <a:t>Simulation Information</a:t>
            </a:r>
            <a:endParaRPr lang="en-US" dirty="0"/>
          </a:p>
        </p:txBody>
      </p:sp>
    </p:spTree>
    <p:extLst>
      <p:ext uri="{BB962C8B-B14F-4D97-AF65-F5344CB8AC3E}">
        <p14:creationId xmlns:p14="http://schemas.microsoft.com/office/powerpoint/2010/main" val="17406684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a:t>
            </a:r>
            <a:r>
              <a:rPr lang="en-US" dirty="0" smtClean="0"/>
              <a:t>Types (2)</a:t>
            </a:r>
            <a:endParaRPr lang="en-US" dirty="0"/>
          </a:p>
        </p:txBody>
      </p:sp>
      <p:sp>
        <p:nvSpPr>
          <p:cNvPr id="3" name="Content Placeholder 2"/>
          <p:cNvSpPr>
            <a:spLocks noGrp="1"/>
          </p:cNvSpPr>
          <p:nvPr>
            <p:ph sz="quarter" idx="1"/>
          </p:nvPr>
        </p:nvSpPr>
        <p:spPr/>
        <p:txBody>
          <a:bodyPr/>
          <a:lstStyle/>
          <a:p>
            <a:pPr marL="514350" indent="-514350">
              <a:buFont typeface="+mj-lt"/>
              <a:buAutoNum type="arabicPeriod" startAt="3"/>
            </a:pPr>
            <a:r>
              <a:rPr lang="en-US" dirty="0" smtClean="0"/>
              <a:t>Output</a:t>
            </a:r>
          </a:p>
          <a:p>
            <a:pPr marL="834390" lvl="1" indent="-514350">
              <a:buFont typeface="+mj-lt"/>
              <a:buAutoNum type="arabicPeriod"/>
            </a:pPr>
            <a:r>
              <a:rPr lang="en-US" dirty="0" smtClean="0"/>
              <a:t>Report</a:t>
            </a:r>
          </a:p>
          <a:p>
            <a:pPr marL="1200150" lvl="2" indent="-342900"/>
            <a:r>
              <a:rPr lang="en-US" dirty="0" smtClean="0"/>
              <a:t>Periodic Report</a:t>
            </a:r>
          </a:p>
          <a:p>
            <a:pPr marL="1200150" lvl="2" indent="-342900"/>
            <a:r>
              <a:rPr lang="en-US" dirty="0" smtClean="0"/>
              <a:t>On Request Report</a:t>
            </a:r>
          </a:p>
          <a:p>
            <a:pPr marL="1200150" lvl="2" indent="-342900"/>
            <a:r>
              <a:rPr lang="en-US" dirty="0" smtClean="0"/>
              <a:t>Exception Report</a:t>
            </a:r>
          </a:p>
          <a:p>
            <a:pPr marL="1200150" lvl="2" indent="-342900"/>
            <a:r>
              <a:rPr lang="en-US" dirty="0" smtClean="0"/>
              <a:t>Special Report</a:t>
            </a:r>
          </a:p>
          <a:p>
            <a:pPr marL="1200150" lvl="2" indent="-342900"/>
            <a:r>
              <a:rPr lang="en-US" dirty="0" smtClean="0"/>
              <a:t>Predictive Report</a:t>
            </a:r>
          </a:p>
          <a:p>
            <a:pPr marL="777240" indent="-514350">
              <a:buFont typeface="+mj-lt"/>
              <a:buAutoNum type="arabicPeriod" startAt="2"/>
            </a:pPr>
            <a:r>
              <a:rPr lang="en-US" dirty="0" err="1" smtClean="0"/>
              <a:t>Anwer</a:t>
            </a:r>
            <a:r>
              <a:rPr lang="en-US" dirty="0" smtClean="0"/>
              <a:t> of questions</a:t>
            </a:r>
          </a:p>
          <a:p>
            <a:pPr marL="262890" indent="0">
              <a:buNone/>
            </a:pPr>
            <a:r>
              <a:rPr lang="en-US" dirty="0" smtClean="0"/>
              <a:t>	Ex : FAQ</a:t>
            </a:r>
            <a:endParaRPr lang="en-US" dirty="0"/>
          </a:p>
        </p:txBody>
      </p:sp>
    </p:spTree>
    <p:extLst>
      <p:ext uri="{BB962C8B-B14F-4D97-AF65-F5344CB8AC3E}">
        <p14:creationId xmlns:p14="http://schemas.microsoft.com/office/powerpoint/2010/main" val="78496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and Management Level</a:t>
            </a:r>
            <a:endParaRPr lang="en-US" dirty="0"/>
          </a:p>
        </p:txBody>
      </p:sp>
      <p:sp>
        <p:nvSpPr>
          <p:cNvPr id="3" name="Content Placeholder 2"/>
          <p:cNvSpPr>
            <a:spLocks noGrp="1"/>
          </p:cNvSpPr>
          <p:nvPr>
            <p:ph sz="quarter" idx="1"/>
          </p:nvPr>
        </p:nvSpPr>
        <p:spPr/>
        <p:txBody>
          <a:bodyPr/>
          <a:lstStyle/>
          <a:p>
            <a:r>
              <a:rPr lang="en-US" dirty="0" smtClean="0"/>
              <a:t>Strategic Information</a:t>
            </a:r>
          </a:p>
          <a:p>
            <a:pPr marL="365760" lvl="1" indent="0">
              <a:buNone/>
            </a:pPr>
            <a:r>
              <a:rPr lang="en-US" dirty="0" smtClean="0"/>
              <a:t>For Top level and used for long time decision</a:t>
            </a:r>
          </a:p>
          <a:p>
            <a:r>
              <a:rPr lang="en-US" dirty="0" smtClean="0"/>
              <a:t>Tactical Information</a:t>
            </a:r>
          </a:p>
          <a:p>
            <a:pPr marL="365760" lvl="1" indent="0">
              <a:buNone/>
            </a:pPr>
            <a:r>
              <a:rPr lang="en-US" dirty="0" smtClean="0"/>
              <a:t>For Mid Level  </a:t>
            </a:r>
          </a:p>
          <a:p>
            <a:r>
              <a:rPr lang="en-US" dirty="0" smtClean="0"/>
              <a:t>Technical Information</a:t>
            </a:r>
          </a:p>
          <a:p>
            <a:pPr marL="365760" lvl="1" indent="0">
              <a:buNone/>
            </a:pPr>
            <a:r>
              <a:rPr lang="en-US" dirty="0" smtClean="0"/>
              <a:t>For </a:t>
            </a:r>
            <a:r>
              <a:rPr lang="en-US" smtClean="0"/>
              <a:t>Low level</a:t>
            </a:r>
            <a:endParaRPr lang="en-US" dirty="0"/>
          </a:p>
        </p:txBody>
      </p:sp>
    </p:spTree>
    <p:extLst>
      <p:ext uri="{BB962C8B-B14F-4D97-AF65-F5344CB8AC3E}">
        <p14:creationId xmlns:p14="http://schemas.microsoft.com/office/powerpoint/2010/main" val="1097480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Values</a:t>
            </a:r>
            <a:endParaRPr lang="en-US" dirty="0"/>
          </a:p>
        </p:txBody>
      </p:sp>
      <p:sp>
        <p:nvSpPr>
          <p:cNvPr id="3" name="Content Placeholder 2"/>
          <p:cNvSpPr>
            <a:spLocks noGrp="1"/>
          </p:cNvSpPr>
          <p:nvPr>
            <p:ph sz="quarter" idx="1"/>
          </p:nvPr>
        </p:nvSpPr>
        <p:spPr/>
        <p:txBody>
          <a:bodyPr/>
          <a:lstStyle/>
          <a:p>
            <a:pPr marL="0" indent="0">
              <a:buNone/>
            </a:pPr>
            <a:r>
              <a:rPr lang="en-US" dirty="0"/>
              <a:t>To help provide clarity of uncertainty </a:t>
            </a:r>
            <a:r>
              <a:rPr lang="en-US" dirty="0" smtClean="0"/>
              <a:t>or to </a:t>
            </a:r>
            <a:r>
              <a:rPr lang="en-US" dirty="0"/>
              <a:t>reduce uncertainty so that people can make decisions with certainty </a:t>
            </a:r>
            <a:r>
              <a:rPr lang="en-US" dirty="0" smtClean="0"/>
              <a:t>and </a:t>
            </a:r>
            <a:r>
              <a:rPr lang="en-US" dirty="0"/>
              <a:t>more profitable</a:t>
            </a:r>
            <a:r>
              <a:rPr lang="en-US" dirty="0" smtClean="0"/>
              <a:t>.</a:t>
            </a:r>
          </a:p>
          <a:p>
            <a:pPr marL="0" indent="0">
              <a:buNone/>
            </a:pPr>
            <a:r>
              <a:rPr lang="en-US" dirty="0"/>
              <a:t/>
            </a:r>
            <a:br>
              <a:rPr lang="en-US" dirty="0"/>
            </a:br>
            <a:r>
              <a:rPr lang="en-US" dirty="0"/>
              <a:t>The greater help to reduce the uncertainty the higher the value of the information.</a:t>
            </a:r>
          </a:p>
        </p:txBody>
      </p:sp>
    </p:spTree>
    <p:extLst>
      <p:ext uri="{BB962C8B-B14F-4D97-AF65-F5344CB8AC3E}">
        <p14:creationId xmlns:p14="http://schemas.microsoft.com/office/powerpoint/2010/main" val="4175813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t>
            </a:r>
            <a:endParaRPr lang="en-US" dirty="0"/>
          </a:p>
        </p:txBody>
      </p:sp>
      <p:sp>
        <p:nvSpPr>
          <p:cNvPr id="3" name="Content Placeholder 2"/>
          <p:cNvSpPr>
            <a:spLocks noGrp="1"/>
          </p:cNvSpPr>
          <p:nvPr>
            <p:ph sz="quarter" idx="1"/>
          </p:nvPr>
        </p:nvSpPr>
        <p:spPr/>
        <p:txBody>
          <a:bodyPr/>
          <a:lstStyle/>
          <a:p>
            <a:pPr marL="0" indent="0">
              <a:buNone/>
            </a:pPr>
            <a:r>
              <a:rPr lang="en-US" dirty="0" smtClean="0"/>
              <a:t>System Approach :</a:t>
            </a:r>
          </a:p>
          <a:p>
            <a:pPr marL="777240" lvl="1" indent="-457200"/>
            <a:r>
              <a:rPr lang="en-US" dirty="0" smtClean="0"/>
              <a:t>Procedure</a:t>
            </a:r>
          </a:p>
          <a:p>
            <a:pPr marL="1050925" lvl="2" indent="-250825" algn="just"/>
            <a:r>
              <a:rPr lang="en-US" dirty="0"/>
              <a:t>A network of procedures </a:t>
            </a:r>
            <a:r>
              <a:rPr lang="en-US" dirty="0" smtClean="0"/>
              <a:t>in sequence </a:t>
            </a:r>
            <a:r>
              <a:rPr lang="en-US" dirty="0"/>
              <a:t>of linked activities, gather together to achieve certain goals</a:t>
            </a:r>
          </a:p>
          <a:p>
            <a:pPr marL="1051560" lvl="3" indent="0">
              <a:buNone/>
            </a:pPr>
            <a:endParaRPr lang="en-US" dirty="0" smtClean="0"/>
          </a:p>
          <a:p>
            <a:pPr marL="777240" lvl="1" indent="-457200"/>
            <a:r>
              <a:rPr lang="en-US" dirty="0" smtClean="0"/>
              <a:t>Element</a:t>
            </a:r>
          </a:p>
          <a:p>
            <a:pPr marL="1085850" lvl="2" indent="-285750" algn="just"/>
            <a:r>
              <a:rPr lang="en-US" dirty="0"/>
              <a:t>Set of interrelated components working together to achieve a particular goal</a:t>
            </a:r>
          </a:p>
        </p:txBody>
      </p:sp>
    </p:spTree>
    <p:extLst>
      <p:ext uri="{BB962C8B-B14F-4D97-AF65-F5344CB8AC3E}">
        <p14:creationId xmlns:p14="http://schemas.microsoft.com/office/powerpoint/2010/main" val="1629162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a:t>
            </a:r>
            <a:r>
              <a:rPr lang="en-US" dirty="0" smtClean="0"/>
              <a:t>Values (2)</a:t>
            </a:r>
            <a:endParaRPr lang="en-US" dirty="0"/>
          </a:p>
        </p:txBody>
      </p:sp>
      <p:sp>
        <p:nvSpPr>
          <p:cNvPr id="3" name="Content Placeholder 2"/>
          <p:cNvSpPr>
            <a:spLocks noGrp="1"/>
          </p:cNvSpPr>
          <p:nvPr>
            <p:ph sz="quarter" idx="1"/>
          </p:nvPr>
        </p:nvSpPr>
        <p:spPr/>
        <p:txBody>
          <a:bodyPr/>
          <a:lstStyle/>
          <a:p>
            <a:r>
              <a:rPr lang="en-US" dirty="0" smtClean="0"/>
              <a:t>Information Values Characteristics :</a:t>
            </a:r>
          </a:p>
          <a:p>
            <a:pPr lvl="1"/>
            <a:r>
              <a:rPr lang="en-US" dirty="0" smtClean="0"/>
              <a:t>Accurate</a:t>
            </a:r>
          </a:p>
          <a:p>
            <a:pPr lvl="1"/>
            <a:r>
              <a:rPr lang="en-US" dirty="0" smtClean="0"/>
              <a:t>On Time</a:t>
            </a:r>
          </a:p>
          <a:p>
            <a:pPr lvl="1"/>
            <a:r>
              <a:rPr lang="en-US" dirty="0" smtClean="0"/>
              <a:t>Completeness</a:t>
            </a:r>
          </a:p>
          <a:p>
            <a:pPr lvl="1"/>
            <a:r>
              <a:rPr lang="en-US" dirty="0" smtClean="0"/>
              <a:t>Briefness</a:t>
            </a:r>
          </a:p>
          <a:p>
            <a:pPr lvl="1"/>
            <a:r>
              <a:rPr lang="en-US" dirty="0" smtClean="0"/>
              <a:t>Compatibility</a:t>
            </a:r>
            <a:endParaRPr lang="en-US" dirty="0"/>
          </a:p>
        </p:txBody>
      </p:sp>
    </p:spTree>
    <p:extLst>
      <p:ext uri="{BB962C8B-B14F-4D97-AF65-F5344CB8AC3E}">
        <p14:creationId xmlns:p14="http://schemas.microsoft.com/office/powerpoint/2010/main" val="3802071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Follow Up</a:t>
            </a:r>
            <a:endParaRPr lang="en-US" dirty="0"/>
          </a:p>
        </p:txBody>
      </p:sp>
      <p:sp>
        <p:nvSpPr>
          <p:cNvPr id="3" name="Content Placeholder 2"/>
          <p:cNvSpPr>
            <a:spLocks noGrp="1"/>
          </p:cNvSpPr>
          <p:nvPr>
            <p:ph sz="quarter" idx="1"/>
          </p:nvPr>
        </p:nvSpPr>
        <p:spPr/>
        <p:txBody>
          <a:bodyPr/>
          <a:lstStyle/>
          <a:p>
            <a:r>
              <a:rPr lang="en-US" dirty="0" smtClean="0"/>
              <a:t>Communication</a:t>
            </a:r>
          </a:p>
          <a:p>
            <a:r>
              <a:rPr lang="en-US" dirty="0" smtClean="0"/>
              <a:t>Storage</a:t>
            </a:r>
          </a:p>
          <a:p>
            <a:r>
              <a:rPr lang="en-US" dirty="0" smtClean="0"/>
              <a:t>Retrieve </a:t>
            </a:r>
          </a:p>
          <a:p>
            <a:r>
              <a:rPr lang="en-US" dirty="0" smtClean="0"/>
              <a:t>Reproduction</a:t>
            </a:r>
            <a:endParaRPr lang="en-US" dirty="0"/>
          </a:p>
        </p:txBody>
      </p:sp>
    </p:spTree>
    <p:extLst>
      <p:ext uri="{BB962C8B-B14F-4D97-AF65-F5344CB8AC3E}">
        <p14:creationId xmlns:p14="http://schemas.microsoft.com/office/powerpoint/2010/main" val="300629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Goals</a:t>
            </a:r>
            <a:endParaRPr lang="en-US" dirty="0"/>
          </a:p>
        </p:txBody>
      </p:sp>
      <p:sp>
        <p:nvSpPr>
          <p:cNvPr id="3" name="Content Placeholder 2"/>
          <p:cNvSpPr>
            <a:spLocks noGrp="1"/>
          </p:cNvSpPr>
          <p:nvPr>
            <p:ph sz="quarter" idx="1"/>
          </p:nvPr>
        </p:nvSpPr>
        <p:spPr/>
        <p:txBody>
          <a:bodyPr/>
          <a:lstStyle/>
          <a:p>
            <a:pPr marL="0" indent="0" algn="just">
              <a:buNone/>
            </a:pPr>
            <a:r>
              <a:rPr lang="en-US" dirty="0"/>
              <a:t>The purpose of a system is to achieve a goal </a:t>
            </a:r>
            <a:r>
              <a:rPr lang="en-US" dirty="0" smtClean="0"/>
              <a:t>or </a:t>
            </a:r>
            <a:r>
              <a:rPr lang="en-US" dirty="0"/>
              <a:t>to reach </a:t>
            </a:r>
            <a:r>
              <a:rPr lang="en-US" dirty="0" smtClean="0"/>
              <a:t> objectives. </a:t>
            </a:r>
            <a:r>
              <a:rPr lang="en-US" dirty="0"/>
              <a:t>Goal covers a </a:t>
            </a:r>
            <a:r>
              <a:rPr lang="en-US" dirty="0" smtClean="0"/>
              <a:t>wide </a:t>
            </a:r>
            <a:r>
              <a:rPr lang="en-US" dirty="0"/>
              <a:t>scope, </a:t>
            </a:r>
            <a:r>
              <a:rPr lang="en-US" dirty="0" smtClean="0"/>
              <a:t>while objectives covering </a:t>
            </a:r>
            <a:r>
              <a:rPr lang="en-US" dirty="0"/>
              <a:t>a narrow scope</a:t>
            </a:r>
          </a:p>
        </p:txBody>
      </p:sp>
    </p:spTree>
    <p:extLst>
      <p:ext uri="{BB962C8B-B14F-4D97-AF65-F5344CB8AC3E}">
        <p14:creationId xmlns:p14="http://schemas.microsoft.com/office/powerpoint/2010/main" val="1878111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Classification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Abstract Systems &amp; Physical Systems</a:t>
            </a:r>
            <a:br>
              <a:rPr lang="en-US" dirty="0"/>
            </a:br>
            <a:r>
              <a:rPr lang="en-US" dirty="0"/>
              <a:t>System Abstract: The system of thought / ideas that do not seem physically. Example: theological systems.</a:t>
            </a:r>
            <a:br>
              <a:rPr lang="en-US" dirty="0"/>
            </a:br>
            <a:r>
              <a:rPr lang="en-US" dirty="0"/>
              <a:t>Physical </a:t>
            </a:r>
            <a:r>
              <a:rPr lang="en-US" dirty="0" smtClean="0"/>
              <a:t>Systems</a:t>
            </a:r>
            <a:r>
              <a:rPr lang="en-US" dirty="0"/>
              <a:t>: Systems that are physically visible</a:t>
            </a:r>
            <a:r>
              <a:rPr lang="en-US" dirty="0" smtClean="0"/>
              <a:t>.</a:t>
            </a:r>
          </a:p>
          <a:p>
            <a:r>
              <a:rPr lang="en-US" dirty="0" smtClean="0"/>
              <a:t>Natural System &amp; </a:t>
            </a:r>
            <a:r>
              <a:rPr lang="en-US" dirty="0"/>
              <a:t>Man-Made Systems</a:t>
            </a:r>
            <a:br>
              <a:rPr lang="en-US" dirty="0"/>
            </a:br>
            <a:r>
              <a:rPr lang="en-US" dirty="0"/>
              <a:t>Natural systems: the system is going through a natural process and not man-made. Example: the earth's rotation system.</a:t>
            </a:r>
            <a:br>
              <a:rPr lang="en-US" dirty="0"/>
            </a:br>
            <a:r>
              <a:rPr lang="en-US" dirty="0"/>
              <a:t>Man-Made Systems: Systems that are designed by humans and involves the interaction between man and machine. Example: information systems</a:t>
            </a:r>
          </a:p>
        </p:txBody>
      </p:sp>
    </p:spTree>
    <p:extLst>
      <p:ext uri="{BB962C8B-B14F-4D97-AF65-F5344CB8AC3E}">
        <p14:creationId xmlns:p14="http://schemas.microsoft.com/office/powerpoint/2010/main" val="89975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a:t>
            </a:r>
            <a:r>
              <a:rPr lang="en-US" dirty="0" smtClean="0"/>
              <a:t>Classification (2)</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Deterministic </a:t>
            </a:r>
            <a:r>
              <a:rPr lang="en-US" dirty="0"/>
              <a:t>Systems and </a:t>
            </a:r>
            <a:r>
              <a:rPr lang="en-US" dirty="0" smtClean="0"/>
              <a:t>Probabilistic System</a:t>
            </a:r>
          </a:p>
          <a:p>
            <a:pPr marL="800100" lvl="1" indent="-433388"/>
            <a:r>
              <a:rPr lang="en-US" dirty="0" smtClean="0"/>
              <a:t>Deterministic </a:t>
            </a:r>
            <a:r>
              <a:rPr lang="en-US" dirty="0"/>
              <a:t>system: The system operates with a </a:t>
            </a:r>
            <a:r>
              <a:rPr lang="en-US" dirty="0" smtClean="0"/>
              <a:t>certain </a:t>
            </a:r>
            <a:r>
              <a:rPr lang="en-US" dirty="0"/>
              <a:t>behavior that could </a:t>
            </a:r>
            <a:r>
              <a:rPr lang="en-US" dirty="0" smtClean="0"/>
              <a:t>be </a:t>
            </a:r>
            <a:r>
              <a:rPr lang="en-US" dirty="0"/>
              <a:t>predicted, the interaction between the parts can be detected with certainty </a:t>
            </a:r>
            <a:r>
              <a:rPr lang="en-US" dirty="0" smtClean="0"/>
              <a:t>than </a:t>
            </a:r>
            <a:r>
              <a:rPr lang="en-US" dirty="0"/>
              <a:t>the </a:t>
            </a:r>
            <a:r>
              <a:rPr lang="en-US" dirty="0" smtClean="0"/>
              <a:t>output can be predicted</a:t>
            </a:r>
          </a:p>
          <a:p>
            <a:pPr marL="0" indent="0">
              <a:buNone/>
            </a:pPr>
            <a:r>
              <a:rPr lang="en-US" dirty="0"/>
              <a:t> </a:t>
            </a:r>
            <a:r>
              <a:rPr lang="en-US" dirty="0" smtClean="0"/>
              <a:t>   Ex : Computer System using program </a:t>
            </a:r>
          </a:p>
          <a:p>
            <a:pPr lvl="1"/>
            <a:r>
              <a:rPr lang="en-US" dirty="0" smtClean="0"/>
              <a:t>Probabilistic system</a:t>
            </a:r>
          </a:p>
          <a:p>
            <a:pPr marL="662940" lvl="1" indent="-342900" algn="just">
              <a:buNone/>
              <a:tabLst>
                <a:tab pos="342900" algn="l"/>
              </a:tabLst>
            </a:pPr>
            <a:r>
              <a:rPr lang="en-US" dirty="0"/>
              <a:t>	</a:t>
            </a:r>
            <a:r>
              <a:rPr lang="en-US" dirty="0" smtClean="0"/>
              <a:t>	System </a:t>
            </a:r>
            <a:r>
              <a:rPr lang="en-US" dirty="0"/>
              <a:t>that the </a:t>
            </a:r>
            <a:r>
              <a:rPr lang="en-US" dirty="0" smtClean="0"/>
              <a:t>future conditions can </a:t>
            </a:r>
            <a:r>
              <a:rPr lang="en-US" dirty="0"/>
              <a:t>not be predicted because it contains elements of probability. </a:t>
            </a:r>
            <a:endParaRPr lang="en-US" dirty="0" smtClean="0"/>
          </a:p>
          <a:p>
            <a:pPr marL="662940" lvl="1" indent="-342900" algn="just">
              <a:buNone/>
              <a:tabLst>
                <a:tab pos="342900" algn="l"/>
              </a:tabLst>
            </a:pPr>
            <a:r>
              <a:rPr lang="en-US" dirty="0"/>
              <a:t>	</a:t>
            </a:r>
            <a:r>
              <a:rPr lang="en-US" dirty="0" smtClean="0"/>
              <a:t>	Example</a:t>
            </a:r>
            <a:r>
              <a:rPr lang="en-US" dirty="0"/>
              <a:t>: Gambling</a:t>
            </a:r>
          </a:p>
        </p:txBody>
      </p:sp>
    </p:spTree>
    <p:extLst>
      <p:ext uri="{BB962C8B-B14F-4D97-AF65-F5344CB8AC3E}">
        <p14:creationId xmlns:p14="http://schemas.microsoft.com/office/powerpoint/2010/main" val="1993405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Classification </a:t>
            </a:r>
            <a:r>
              <a:rPr lang="en-US" dirty="0" smtClean="0"/>
              <a:t>(3)</a:t>
            </a:r>
            <a:endParaRPr lang="en-US" dirty="0"/>
          </a:p>
        </p:txBody>
      </p:sp>
      <p:sp>
        <p:nvSpPr>
          <p:cNvPr id="3" name="Content Placeholder 2"/>
          <p:cNvSpPr>
            <a:spLocks noGrp="1"/>
          </p:cNvSpPr>
          <p:nvPr>
            <p:ph sz="quarter" idx="1"/>
          </p:nvPr>
        </p:nvSpPr>
        <p:spPr/>
        <p:txBody>
          <a:bodyPr/>
          <a:lstStyle/>
          <a:p>
            <a:r>
              <a:rPr lang="en-US" dirty="0" smtClean="0"/>
              <a:t>Closed System and Open System</a:t>
            </a:r>
          </a:p>
          <a:p>
            <a:pPr lvl="1" algn="just"/>
            <a:r>
              <a:rPr lang="en-US" dirty="0"/>
              <a:t>Closed system: The system is not connected and are not affected by the external environment. This system works automatically without any intervening from the outside </a:t>
            </a:r>
            <a:r>
              <a:rPr lang="en-US" dirty="0" smtClean="0"/>
              <a:t>(in </a:t>
            </a:r>
            <a:r>
              <a:rPr lang="en-US" dirty="0"/>
              <a:t>fact no system is completely closed) there is only a relatively closed </a:t>
            </a:r>
            <a:r>
              <a:rPr lang="en-US" dirty="0" smtClean="0"/>
              <a:t>system</a:t>
            </a:r>
          </a:p>
          <a:p>
            <a:pPr lvl="1" algn="just"/>
            <a:r>
              <a:rPr lang="en-US" dirty="0"/>
              <a:t>Open System: The system-related and affected by the external environment. This system accept input and produce output to the outside environment or other subsystems, so it should have good control systems</a:t>
            </a:r>
          </a:p>
        </p:txBody>
      </p:sp>
    </p:spTree>
    <p:extLst>
      <p:ext uri="{BB962C8B-B14F-4D97-AF65-F5344CB8AC3E}">
        <p14:creationId xmlns:p14="http://schemas.microsoft.com/office/powerpoint/2010/main" val="2952052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Characteristic</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Component</a:t>
            </a:r>
            <a:br>
              <a:rPr lang="en-US" dirty="0" smtClean="0"/>
            </a:br>
            <a:r>
              <a:rPr lang="en-US" dirty="0" smtClean="0"/>
              <a:t>Consists of components that interact with each other and working together become a unity. The components can be composed of several subsystems / subsections, where each subsystem has a specific function and will affect the overall system.</a:t>
            </a:r>
          </a:p>
          <a:p>
            <a:pPr marL="0" indent="0" algn="just">
              <a:buNone/>
            </a:pPr>
            <a:endParaRPr lang="en-US" dirty="0" smtClean="0"/>
          </a:p>
          <a:p>
            <a:r>
              <a:rPr lang="en-US" dirty="0" smtClean="0"/>
              <a:t>System Boundary</a:t>
            </a:r>
          </a:p>
          <a:p>
            <a:pPr marL="365760" lvl="1" indent="0" algn="just">
              <a:buNone/>
            </a:pPr>
            <a:r>
              <a:rPr lang="en-US" dirty="0"/>
              <a:t>An area which limits between one system to another system / with the outside environment. This system allows the boundary system is viewed as a limit of a system indicates the </a:t>
            </a:r>
            <a:r>
              <a:rPr lang="en-US" dirty="0" smtClean="0"/>
              <a:t>scope </a:t>
            </a:r>
            <a:r>
              <a:rPr lang="en-US" dirty="0"/>
              <a:t>of the system</a:t>
            </a:r>
          </a:p>
        </p:txBody>
      </p:sp>
    </p:spTree>
    <p:extLst>
      <p:ext uri="{BB962C8B-B14F-4D97-AF65-F5344CB8AC3E}">
        <p14:creationId xmlns:p14="http://schemas.microsoft.com/office/powerpoint/2010/main" val="3117739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a:t>
            </a:r>
            <a:r>
              <a:rPr lang="en-US" dirty="0" smtClean="0"/>
              <a:t>Characteristic (2)</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External Environment System</a:t>
            </a:r>
            <a:r>
              <a:rPr lang="en-US" dirty="0"/>
              <a:t/>
            </a:r>
            <a:br>
              <a:rPr lang="en-US" dirty="0"/>
            </a:br>
            <a:r>
              <a:rPr lang="en-US" dirty="0"/>
              <a:t>Anything beyond the limits of the </a:t>
            </a:r>
            <a:r>
              <a:rPr lang="en-US" dirty="0" smtClean="0"/>
              <a:t>system that </a:t>
            </a:r>
            <a:r>
              <a:rPr lang="en-US" dirty="0"/>
              <a:t>affects the </a:t>
            </a:r>
            <a:r>
              <a:rPr lang="en-US" dirty="0" smtClean="0"/>
              <a:t> system operational . External </a:t>
            </a:r>
            <a:r>
              <a:rPr lang="en-US" dirty="0"/>
              <a:t>environment can be both beneficial and detrimental. Favorable environment must be kept and maintained, otherwise adverse environment should be retained and controlled </a:t>
            </a:r>
            <a:r>
              <a:rPr lang="en-US" dirty="0" smtClean="0"/>
              <a:t>to compromised </a:t>
            </a:r>
            <a:r>
              <a:rPr lang="en-US" dirty="0"/>
              <a:t>the viability of the system.</a:t>
            </a:r>
            <a:endParaRPr lang="en-US" dirty="0" smtClean="0"/>
          </a:p>
          <a:p>
            <a:r>
              <a:rPr lang="en-US" dirty="0" smtClean="0"/>
              <a:t>Interface</a:t>
            </a:r>
          </a:p>
          <a:p>
            <a:pPr marL="365760" lvl="1" indent="0">
              <a:buNone/>
            </a:pPr>
            <a:r>
              <a:rPr lang="en-US" dirty="0" smtClean="0"/>
              <a:t> interface as media </a:t>
            </a:r>
            <a:r>
              <a:rPr lang="en-US" dirty="0"/>
              <a:t>subsystem, which allows resources to flow from one subsystem to another subsystem. Output (output) of the subsystem will be </a:t>
            </a:r>
            <a:r>
              <a:rPr lang="en-US" dirty="0" smtClean="0"/>
              <a:t>input </a:t>
            </a:r>
            <a:r>
              <a:rPr lang="en-US" dirty="0"/>
              <a:t>to other subsystems through liaison as well as to integrate subsystems </a:t>
            </a:r>
            <a:r>
              <a:rPr lang="en-US" dirty="0" smtClean="0"/>
              <a:t>become a unity</a:t>
            </a:r>
          </a:p>
          <a:p>
            <a:endParaRPr lang="en-US" dirty="0"/>
          </a:p>
        </p:txBody>
      </p:sp>
    </p:spTree>
    <p:extLst>
      <p:ext uri="{BB962C8B-B14F-4D97-AF65-F5344CB8AC3E}">
        <p14:creationId xmlns:p14="http://schemas.microsoft.com/office/powerpoint/2010/main" val="27227622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a:t>
            </a:r>
            <a:r>
              <a:rPr lang="en-US" dirty="0" smtClean="0"/>
              <a:t>Characteristic (3)</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Input</a:t>
            </a:r>
          </a:p>
          <a:p>
            <a:pPr marL="365760" lvl="1" indent="0" algn="just">
              <a:buNone/>
            </a:pPr>
            <a:r>
              <a:rPr lang="en-US" dirty="0"/>
              <a:t>Energy put into the system, </a:t>
            </a:r>
            <a:r>
              <a:rPr lang="en-US" dirty="0" smtClean="0"/>
              <a:t>can </a:t>
            </a:r>
            <a:r>
              <a:rPr lang="en-US" dirty="0"/>
              <a:t>be </a:t>
            </a:r>
            <a:r>
              <a:rPr lang="en-US" dirty="0" smtClean="0"/>
              <a:t>maintenance input </a:t>
            </a:r>
            <a:r>
              <a:rPr lang="en-US" dirty="0"/>
              <a:t>and </a:t>
            </a:r>
            <a:r>
              <a:rPr lang="en-US" dirty="0" smtClean="0"/>
              <a:t>signal input . Maintenance Input: </a:t>
            </a:r>
            <a:r>
              <a:rPr lang="en-US" dirty="0"/>
              <a:t>the energy </a:t>
            </a:r>
            <a:r>
              <a:rPr lang="en-US" dirty="0" smtClean="0"/>
              <a:t>that entered to system to make system operate, meanwhile </a:t>
            </a:r>
            <a:r>
              <a:rPr lang="en-US" dirty="0"/>
              <a:t>input signal is </a:t>
            </a:r>
            <a:r>
              <a:rPr lang="en-US" dirty="0" smtClean="0"/>
              <a:t>energy processed </a:t>
            </a:r>
            <a:r>
              <a:rPr lang="en-US" dirty="0"/>
              <a:t>to obtain the </a:t>
            </a:r>
            <a:r>
              <a:rPr lang="en-US" dirty="0" smtClean="0"/>
              <a:t>output</a:t>
            </a:r>
            <a:r>
              <a:rPr lang="en-US" dirty="0"/>
              <a:t>. For example, in the computer system, </a:t>
            </a:r>
            <a:r>
              <a:rPr lang="en-US" dirty="0" smtClean="0"/>
              <a:t>program as </a:t>
            </a:r>
            <a:r>
              <a:rPr lang="en-US" dirty="0"/>
              <a:t>maintenance input is used to operate the computer and the data </a:t>
            </a:r>
            <a:r>
              <a:rPr lang="en-US" dirty="0" smtClean="0"/>
              <a:t>is </a:t>
            </a:r>
            <a:r>
              <a:rPr lang="en-US" dirty="0"/>
              <a:t>input signal to be processed into information</a:t>
            </a:r>
            <a:r>
              <a:rPr lang="en-US" dirty="0" smtClean="0"/>
              <a:t>.</a:t>
            </a:r>
          </a:p>
          <a:p>
            <a:pPr marL="502920" indent="-457200" algn="just"/>
            <a:r>
              <a:rPr lang="en-US" dirty="0" smtClean="0"/>
              <a:t>Output</a:t>
            </a:r>
          </a:p>
          <a:p>
            <a:pPr marL="514350" indent="-469900" algn="just">
              <a:buNone/>
            </a:pPr>
            <a:r>
              <a:rPr lang="en-US" dirty="0" smtClean="0"/>
              <a:t>	Result of processed energy and classified as useful output and residual disposal. Output can be input for other subsystems. </a:t>
            </a:r>
          </a:p>
          <a:p>
            <a:pPr marL="502920" indent="-457200" algn="just"/>
            <a:endParaRPr lang="en-US" dirty="0"/>
          </a:p>
        </p:txBody>
      </p:sp>
    </p:spTree>
    <p:extLst>
      <p:ext uri="{BB962C8B-B14F-4D97-AF65-F5344CB8AC3E}">
        <p14:creationId xmlns:p14="http://schemas.microsoft.com/office/powerpoint/2010/main" val="236589363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cademicPresentation2">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534D3FD-D06A-455F-9219-F6CA2F50DB6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AcademicPresentation2</Template>
  <TotalTime>0</TotalTime>
  <Words>804</Words>
  <Application>Microsoft Office PowerPoint</Application>
  <PresentationFormat>On-screen Show (4:3)</PresentationFormat>
  <Paragraphs>114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AcademicPresentation2</vt:lpstr>
      <vt:lpstr>Basic Concept of Information and system</vt:lpstr>
      <vt:lpstr>System </vt:lpstr>
      <vt:lpstr>System Goals</vt:lpstr>
      <vt:lpstr>System Classification</vt:lpstr>
      <vt:lpstr>System Classification (2)</vt:lpstr>
      <vt:lpstr>System Classification (3)</vt:lpstr>
      <vt:lpstr>System Characteristic</vt:lpstr>
      <vt:lpstr>System Characteristic (2)</vt:lpstr>
      <vt:lpstr>System Characteristic (3)</vt:lpstr>
      <vt:lpstr>System Characteristic (4)</vt:lpstr>
      <vt:lpstr>INFORMATION</vt:lpstr>
      <vt:lpstr>Information Quality</vt:lpstr>
      <vt:lpstr>Information Quality (2)</vt:lpstr>
      <vt:lpstr>Information Quality (3)</vt:lpstr>
      <vt:lpstr>Information Quality (4)</vt:lpstr>
      <vt:lpstr>Information Types</vt:lpstr>
      <vt:lpstr>Information Types (2)</vt:lpstr>
      <vt:lpstr>Information and Management Level</vt:lpstr>
      <vt:lpstr>Information Values</vt:lpstr>
      <vt:lpstr>Information Values (2)</vt:lpstr>
      <vt:lpstr>Information Follow Up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2013-09-30T02:01:10Z</dcterms:created>
  <dcterms:modified xsi:type="dcterms:W3CDTF">2013-09-30T08:44:20Z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TC101671251033</vt:lpwstr>
  </property>
</Properties>
</file>