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1" r:id="rId1"/>
  </p:sldMasterIdLst>
  <p:notesMasterIdLst>
    <p:notesMasterId r:id="rId40"/>
  </p:notesMasterIdLst>
  <p:sldIdLst>
    <p:sldId id="256" r:id="rId2"/>
    <p:sldId id="399" r:id="rId3"/>
    <p:sldId id="400" r:id="rId4"/>
    <p:sldId id="257" r:id="rId5"/>
    <p:sldId id="393" r:id="rId6"/>
    <p:sldId id="345" r:id="rId7"/>
    <p:sldId id="346" r:id="rId8"/>
    <p:sldId id="347" r:id="rId9"/>
    <p:sldId id="349" r:id="rId10"/>
    <p:sldId id="350" r:id="rId11"/>
    <p:sldId id="260" r:id="rId12"/>
    <p:sldId id="261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320" r:id="rId23"/>
    <p:sldId id="321" r:id="rId24"/>
    <p:sldId id="274" r:id="rId25"/>
    <p:sldId id="276" r:id="rId26"/>
    <p:sldId id="277" r:id="rId27"/>
    <p:sldId id="278" r:id="rId28"/>
    <p:sldId id="275" r:id="rId29"/>
    <p:sldId id="282" r:id="rId30"/>
    <p:sldId id="284" r:id="rId31"/>
    <p:sldId id="289" r:id="rId32"/>
    <p:sldId id="287" r:id="rId33"/>
    <p:sldId id="293" r:id="rId34"/>
    <p:sldId id="390" r:id="rId35"/>
    <p:sldId id="353" r:id="rId36"/>
    <p:sldId id="328" r:id="rId37"/>
    <p:sldId id="365" r:id="rId38"/>
    <p:sldId id="398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53" autoAdjust="0"/>
    <p:restoredTop sz="91921" autoAdjust="0"/>
  </p:normalViewPr>
  <p:slideViewPr>
    <p:cSldViewPr>
      <p:cViewPr varScale="1">
        <p:scale>
          <a:sx n="68" d="100"/>
          <a:sy n="68" d="100"/>
        </p:scale>
        <p:origin x="106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E32D62-956A-4C1F-8826-39B1A7B2F926}" type="doc">
      <dgm:prSet loTypeId="urn:microsoft.com/office/officeart/2008/layout/PictureAccent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D"/>
        </a:p>
      </dgm:t>
    </dgm:pt>
    <dgm:pt modelId="{37D1451C-3DF3-48DA-A62E-BCE9254DC742}">
      <dgm:prSet phldrT="[Text]" custT="1"/>
      <dgm:spPr/>
      <dgm:t>
        <a:bodyPr/>
        <a:lstStyle/>
        <a:p>
          <a:pPr algn="l"/>
          <a:r>
            <a:rPr lang="en-ID" sz="4000" dirty="0" err="1"/>
            <a:t>Mahasiswa</a:t>
          </a:r>
          <a:r>
            <a:rPr lang="en-ID" sz="4000" dirty="0"/>
            <a:t> </a:t>
          </a:r>
          <a:r>
            <a:rPr lang="en-ID" sz="4000" dirty="0" err="1"/>
            <a:t>dapat</a:t>
          </a:r>
          <a:r>
            <a:rPr lang="en-ID" sz="4000" dirty="0"/>
            <a:t> : </a:t>
          </a:r>
        </a:p>
      </dgm:t>
    </dgm:pt>
    <dgm:pt modelId="{2FA20DA4-1707-4E4E-9DC5-1EA5A4CBD438}" type="parTrans" cxnId="{E8E2C527-6F30-4E4D-883D-8FFADC87A4E2}">
      <dgm:prSet/>
      <dgm:spPr/>
      <dgm:t>
        <a:bodyPr/>
        <a:lstStyle/>
        <a:p>
          <a:endParaRPr lang="en-ID"/>
        </a:p>
      </dgm:t>
    </dgm:pt>
    <dgm:pt modelId="{90B37EC4-E2EE-45C3-9594-B9CC26AEDF2F}" type="sibTrans" cxnId="{E8E2C527-6F30-4E4D-883D-8FFADC87A4E2}">
      <dgm:prSet/>
      <dgm:spPr/>
      <dgm:t>
        <a:bodyPr/>
        <a:lstStyle/>
        <a:p>
          <a:endParaRPr lang="en-ID"/>
        </a:p>
      </dgm:t>
    </dgm:pt>
    <dgm:pt modelId="{EF986314-0F4A-4565-8DFC-5171EE4EB1AB}">
      <dgm:prSet phldrT="[Text]"/>
      <dgm:spPr/>
      <dgm:t>
        <a:bodyPr/>
        <a:lstStyle/>
        <a:p>
          <a:r>
            <a:rPr lang="en-ID" dirty="0" err="1"/>
            <a:t>menyusun</a:t>
          </a:r>
          <a:r>
            <a:rPr lang="en-ID" dirty="0"/>
            <a:t> formula </a:t>
          </a:r>
          <a:r>
            <a:rPr lang="en-ID" dirty="0" err="1"/>
            <a:t>proposisi</a:t>
          </a:r>
          <a:r>
            <a:rPr lang="en-ID" dirty="0"/>
            <a:t> </a:t>
          </a:r>
          <a:r>
            <a:rPr lang="en-ID" dirty="0" err="1"/>
            <a:t>sederhana</a:t>
          </a:r>
          <a:r>
            <a:rPr lang="en-ID" dirty="0"/>
            <a:t> </a:t>
          </a:r>
          <a:r>
            <a:rPr lang="en-ID" dirty="0" err="1"/>
            <a:t>dari</a:t>
          </a:r>
          <a:r>
            <a:rPr lang="en-ID" dirty="0"/>
            <a:t> </a:t>
          </a:r>
          <a:r>
            <a:rPr lang="en-ID" dirty="0" err="1"/>
            <a:t>bahasa</a:t>
          </a:r>
          <a:r>
            <a:rPr lang="en-ID" dirty="0"/>
            <a:t> </a:t>
          </a:r>
          <a:r>
            <a:rPr lang="en-ID" dirty="0" err="1"/>
            <a:t>alami</a:t>
          </a:r>
          <a:r>
            <a:rPr lang="en-ID" dirty="0"/>
            <a:t> </a:t>
          </a:r>
        </a:p>
      </dgm:t>
    </dgm:pt>
    <dgm:pt modelId="{90676897-A70C-4FD7-AF4F-0AF7662D9CC4}" type="parTrans" cxnId="{82CCDE27-2BD7-4C2C-993A-6E0FCBF89BAE}">
      <dgm:prSet/>
      <dgm:spPr/>
      <dgm:t>
        <a:bodyPr/>
        <a:lstStyle/>
        <a:p>
          <a:endParaRPr lang="en-ID"/>
        </a:p>
      </dgm:t>
    </dgm:pt>
    <dgm:pt modelId="{EA43723C-50ED-4ECE-80CA-B94290DB52C8}" type="sibTrans" cxnId="{82CCDE27-2BD7-4C2C-993A-6E0FCBF89BAE}">
      <dgm:prSet/>
      <dgm:spPr/>
      <dgm:t>
        <a:bodyPr/>
        <a:lstStyle/>
        <a:p>
          <a:endParaRPr lang="en-ID"/>
        </a:p>
      </dgm:t>
    </dgm:pt>
    <dgm:pt modelId="{35F96702-DBF7-46F6-8536-A2C764BDE660}">
      <dgm:prSet phldrT="[Text]"/>
      <dgm:spPr/>
      <dgm:t>
        <a:bodyPr/>
        <a:lstStyle/>
        <a:p>
          <a:r>
            <a:rPr lang="en-ID" dirty="0" err="1"/>
            <a:t>menentukan</a:t>
          </a:r>
          <a:r>
            <a:rPr lang="en-ID" dirty="0"/>
            <a:t> </a:t>
          </a:r>
          <a:r>
            <a:rPr lang="en-ID" dirty="0" err="1"/>
            <a:t>validitas</a:t>
          </a:r>
          <a:r>
            <a:rPr lang="en-ID" dirty="0"/>
            <a:t> </a:t>
          </a:r>
          <a:r>
            <a:rPr lang="en-ID" dirty="0" err="1"/>
            <a:t>proposisi</a:t>
          </a:r>
          <a:r>
            <a:rPr lang="en-ID" dirty="0"/>
            <a:t> </a:t>
          </a:r>
          <a:r>
            <a:rPr lang="en-ID" dirty="0" err="1"/>
            <a:t>majemuk</a:t>
          </a:r>
          <a:r>
            <a:rPr lang="en-ID" dirty="0"/>
            <a:t> </a:t>
          </a:r>
          <a:r>
            <a:rPr lang="en-ID" dirty="0" err="1"/>
            <a:t>menggunakan</a:t>
          </a:r>
          <a:r>
            <a:rPr lang="en-ID" dirty="0"/>
            <a:t> </a:t>
          </a:r>
          <a:r>
            <a:rPr lang="en-ID" dirty="0" err="1"/>
            <a:t>tabel</a:t>
          </a:r>
          <a:r>
            <a:rPr lang="en-ID" dirty="0"/>
            <a:t> </a:t>
          </a:r>
          <a:r>
            <a:rPr lang="en-ID" dirty="0" err="1"/>
            <a:t>kebenaran</a:t>
          </a:r>
          <a:endParaRPr lang="en-ID" dirty="0"/>
        </a:p>
      </dgm:t>
    </dgm:pt>
    <dgm:pt modelId="{545A8302-DBB3-4612-B50F-47BEF7FD5C71}" type="parTrans" cxnId="{DD73BC9B-C2CF-4B9E-BC27-59D3E2C0CBFD}">
      <dgm:prSet/>
      <dgm:spPr/>
      <dgm:t>
        <a:bodyPr/>
        <a:lstStyle/>
        <a:p>
          <a:endParaRPr lang="en-ID"/>
        </a:p>
      </dgm:t>
    </dgm:pt>
    <dgm:pt modelId="{0FACFB9B-0063-46FA-AA52-F5783872D545}" type="sibTrans" cxnId="{DD73BC9B-C2CF-4B9E-BC27-59D3E2C0CBFD}">
      <dgm:prSet/>
      <dgm:spPr/>
      <dgm:t>
        <a:bodyPr/>
        <a:lstStyle/>
        <a:p>
          <a:endParaRPr lang="en-ID"/>
        </a:p>
      </dgm:t>
    </dgm:pt>
    <dgm:pt modelId="{21D7B5CC-AF69-43FA-9B7E-8DF038CADCEE}" type="pres">
      <dgm:prSet presAssocID="{0EE32D62-956A-4C1F-8826-39B1A7B2F92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B9D2BFF-AB69-4B33-AA1D-FB8EC4D159C8}" type="pres">
      <dgm:prSet presAssocID="{37D1451C-3DF3-48DA-A62E-BCE9254DC742}" presName="root" presStyleCnt="0">
        <dgm:presLayoutVars>
          <dgm:chMax/>
          <dgm:chPref val="4"/>
        </dgm:presLayoutVars>
      </dgm:prSet>
      <dgm:spPr/>
    </dgm:pt>
    <dgm:pt modelId="{BFE960F9-5A7B-47D9-9723-CA1E6516A2D9}" type="pres">
      <dgm:prSet presAssocID="{37D1451C-3DF3-48DA-A62E-BCE9254DC742}" presName="rootComposite" presStyleCnt="0">
        <dgm:presLayoutVars/>
      </dgm:prSet>
      <dgm:spPr/>
    </dgm:pt>
    <dgm:pt modelId="{467B6877-E532-49AF-9E69-6EDDA0E83F18}" type="pres">
      <dgm:prSet presAssocID="{37D1451C-3DF3-48DA-A62E-BCE9254DC742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CE45F15C-363C-4575-80E4-191FF650C1C1}" type="pres">
      <dgm:prSet presAssocID="{37D1451C-3DF3-48DA-A62E-BCE9254DC742}" presName="childShape" presStyleCnt="0">
        <dgm:presLayoutVars>
          <dgm:chMax val="0"/>
          <dgm:chPref val="0"/>
        </dgm:presLayoutVars>
      </dgm:prSet>
      <dgm:spPr/>
    </dgm:pt>
    <dgm:pt modelId="{96A441E1-32B6-457F-93B7-282FB8517C57}" type="pres">
      <dgm:prSet presAssocID="{EF986314-0F4A-4565-8DFC-5171EE4EB1AB}" presName="childComposite" presStyleCnt="0">
        <dgm:presLayoutVars>
          <dgm:chMax val="0"/>
          <dgm:chPref val="0"/>
        </dgm:presLayoutVars>
      </dgm:prSet>
      <dgm:spPr/>
    </dgm:pt>
    <dgm:pt modelId="{93DDDF7A-4716-4EF0-8FDA-EF4ADDC90AA7}" type="pres">
      <dgm:prSet presAssocID="{EF986314-0F4A-4565-8DFC-5171EE4EB1AB}" presName="Image" presStyleLbl="node1" presStyleIdx="0" presStyleCnt="2" custLinFactNeighborX="1128" custLinFactNeighborY="745"/>
      <dgm:spPr/>
    </dgm:pt>
    <dgm:pt modelId="{FF57D793-EDE0-4AA9-B94C-125BE47E88B2}" type="pres">
      <dgm:prSet presAssocID="{EF986314-0F4A-4565-8DFC-5171EE4EB1AB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FD43D-EE8C-4E75-833B-413949EC523B}" type="pres">
      <dgm:prSet presAssocID="{35F96702-DBF7-46F6-8536-A2C764BDE660}" presName="childComposite" presStyleCnt="0">
        <dgm:presLayoutVars>
          <dgm:chMax val="0"/>
          <dgm:chPref val="0"/>
        </dgm:presLayoutVars>
      </dgm:prSet>
      <dgm:spPr/>
    </dgm:pt>
    <dgm:pt modelId="{29C27E97-F702-4569-AA76-8933F3520FF1}" type="pres">
      <dgm:prSet presAssocID="{35F96702-DBF7-46F6-8536-A2C764BDE660}" presName="Image" presStyleLbl="node1" presStyleIdx="1" presStyleCnt="2"/>
      <dgm:spPr/>
    </dgm:pt>
    <dgm:pt modelId="{C12E209F-64A6-4217-A272-F6F5C82E2C55}" type="pres">
      <dgm:prSet presAssocID="{35F96702-DBF7-46F6-8536-A2C764BDE660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44BCF9-CEB6-4BA8-A00C-3E4D32438720}" type="presOf" srcId="{35F96702-DBF7-46F6-8536-A2C764BDE660}" destId="{C12E209F-64A6-4217-A272-F6F5C82E2C55}" srcOrd="0" destOrd="0" presId="urn:microsoft.com/office/officeart/2008/layout/PictureAccentList"/>
    <dgm:cxn modelId="{E8E2C527-6F30-4E4D-883D-8FFADC87A4E2}" srcId="{0EE32D62-956A-4C1F-8826-39B1A7B2F926}" destId="{37D1451C-3DF3-48DA-A62E-BCE9254DC742}" srcOrd="0" destOrd="0" parTransId="{2FA20DA4-1707-4E4E-9DC5-1EA5A4CBD438}" sibTransId="{90B37EC4-E2EE-45C3-9594-B9CC26AEDF2F}"/>
    <dgm:cxn modelId="{DD73BC9B-C2CF-4B9E-BC27-59D3E2C0CBFD}" srcId="{37D1451C-3DF3-48DA-A62E-BCE9254DC742}" destId="{35F96702-DBF7-46F6-8536-A2C764BDE660}" srcOrd="1" destOrd="0" parTransId="{545A8302-DBB3-4612-B50F-47BEF7FD5C71}" sibTransId="{0FACFB9B-0063-46FA-AA52-F5783872D545}"/>
    <dgm:cxn modelId="{532C570B-70F6-4221-8FD9-17020CDEBA3C}" type="presOf" srcId="{EF986314-0F4A-4565-8DFC-5171EE4EB1AB}" destId="{FF57D793-EDE0-4AA9-B94C-125BE47E88B2}" srcOrd="0" destOrd="0" presId="urn:microsoft.com/office/officeart/2008/layout/PictureAccentList"/>
    <dgm:cxn modelId="{82CCDE27-2BD7-4C2C-993A-6E0FCBF89BAE}" srcId="{37D1451C-3DF3-48DA-A62E-BCE9254DC742}" destId="{EF986314-0F4A-4565-8DFC-5171EE4EB1AB}" srcOrd="0" destOrd="0" parTransId="{90676897-A70C-4FD7-AF4F-0AF7662D9CC4}" sibTransId="{EA43723C-50ED-4ECE-80CA-B94290DB52C8}"/>
    <dgm:cxn modelId="{8A4869BD-FA8D-42C1-A9C2-6E912EF326A9}" type="presOf" srcId="{0EE32D62-956A-4C1F-8826-39B1A7B2F926}" destId="{21D7B5CC-AF69-43FA-9B7E-8DF038CADCEE}" srcOrd="0" destOrd="0" presId="urn:microsoft.com/office/officeart/2008/layout/PictureAccentList"/>
    <dgm:cxn modelId="{77A64114-B3A8-432B-811B-E355FD350A8B}" type="presOf" srcId="{37D1451C-3DF3-48DA-A62E-BCE9254DC742}" destId="{467B6877-E532-49AF-9E69-6EDDA0E83F18}" srcOrd="0" destOrd="0" presId="urn:microsoft.com/office/officeart/2008/layout/PictureAccentList"/>
    <dgm:cxn modelId="{41BFA6F6-3506-4621-B604-8285F8219171}" type="presParOf" srcId="{21D7B5CC-AF69-43FA-9B7E-8DF038CADCEE}" destId="{4B9D2BFF-AB69-4B33-AA1D-FB8EC4D159C8}" srcOrd="0" destOrd="0" presId="urn:microsoft.com/office/officeart/2008/layout/PictureAccentList"/>
    <dgm:cxn modelId="{67208D53-9B68-4016-8025-E2E7F0D58F3C}" type="presParOf" srcId="{4B9D2BFF-AB69-4B33-AA1D-FB8EC4D159C8}" destId="{BFE960F9-5A7B-47D9-9723-CA1E6516A2D9}" srcOrd="0" destOrd="0" presId="urn:microsoft.com/office/officeart/2008/layout/PictureAccentList"/>
    <dgm:cxn modelId="{7D7E50CC-CB6E-46A2-9C4B-24D29A260023}" type="presParOf" srcId="{BFE960F9-5A7B-47D9-9723-CA1E6516A2D9}" destId="{467B6877-E532-49AF-9E69-6EDDA0E83F18}" srcOrd="0" destOrd="0" presId="urn:microsoft.com/office/officeart/2008/layout/PictureAccentList"/>
    <dgm:cxn modelId="{6BED83DB-CCBA-467C-AD2E-6120389BA7FA}" type="presParOf" srcId="{4B9D2BFF-AB69-4B33-AA1D-FB8EC4D159C8}" destId="{CE45F15C-363C-4575-80E4-191FF650C1C1}" srcOrd="1" destOrd="0" presId="urn:microsoft.com/office/officeart/2008/layout/PictureAccentList"/>
    <dgm:cxn modelId="{BBC10BA6-0D0C-482F-A0AA-2238B34DAD8F}" type="presParOf" srcId="{CE45F15C-363C-4575-80E4-191FF650C1C1}" destId="{96A441E1-32B6-457F-93B7-282FB8517C57}" srcOrd="0" destOrd="0" presId="urn:microsoft.com/office/officeart/2008/layout/PictureAccentList"/>
    <dgm:cxn modelId="{B8077D15-C438-44F9-9EFD-CD4DB8610462}" type="presParOf" srcId="{96A441E1-32B6-457F-93B7-282FB8517C57}" destId="{93DDDF7A-4716-4EF0-8FDA-EF4ADDC90AA7}" srcOrd="0" destOrd="0" presId="urn:microsoft.com/office/officeart/2008/layout/PictureAccentList"/>
    <dgm:cxn modelId="{1117223E-28BF-4048-8E5A-8660BD7873E3}" type="presParOf" srcId="{96A441E1-32B6-457F-93B7-282FB8517C57}" destId="{FF57D793-EDE0-4AA9-B94C-125BE47E88B2}" srcOrd="1" destOrd="0" presId="urn:microsoft.com/office/officeart/2008/layout/PictureAccentList"/>
    <dgm:cxn modelId="{47982E54-902B-4DFA-80E2-A76340F60C5E}" type="presParOf" srcId="{CE45F15C-363C-4575-80E4-191FF650C1C1}" destId="{5F0FD43D-EE8C-4E75-833B-413949EC523B}" srcOrd="1" destOrd="0" presId="urn:microsoft.com/office/officeart/2008/layout/PictureAccentList"/>
    <dgm:cxn modelId="{C29369FB-75A8-4CC7-9032-E242C37A01E0}" type="presParOf" srcId="{5F0FD43D-EE8C-4E75-833B-413949EC523B}" destId="{29C27E97-F702-4569-AA76-8933F3520FF1}" srcOrd="0" destOrd="0" presId="urn:microsoft.com/office/officeart/2008/layout/PictureAccentList"/>
    <dgm:cxn modelId="{EA525644-396A-4307-B473-6A6802B00F47}" type="presParOf" srcId="{5F0FD43D-EE8C-4E75-833B-413949EC523B}" destId="{C12E209F-64A6-4217-A272-F6F5C82E2C55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B6877-E532-49AF-9E69-6EDDA0E83F18}">
      <dsp:nvSpPr>
        <dsp:cNvPr id="0" name=""/>
        <dsp:cNvSpPr/>
      </dsp:nvSpPr>
      <dsp:spPr>
        <a:xfrm>
          <a:off x="0" y="400049"/>
          <a:ext cx="7137594" cy="11430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4000" kern="1200" dirty="0" err="1"/>
            <a:t>Mahasiswa</a:t>
          </a:r>
          <a:r>
            <a:rPr lang="en-ID" sz="4000" kern="1200" dirty="0"/>
            <a:t> </a:t>
          </a:r>
          <a:r>
            <a:rPr lang="en-ID" sz="4000" kern="1200" dirty="0" err="1"/>
            <a:t>dapat</a:t>
          </a:r>
          <a:r>
            <a:rPr lang="en-ID" sz="4000" kern="1200" dirty="0"/>
            <a:t> : </a:t>
          </a:r>
        </a:p>
      </dsp:txBody>
      <dsp:txXfrm>
        <a:off x="33477" y="433526"/>
        <a:ext cx="7070640" cy="1076046"/>
      </dsp:txXfrm>
    </dsp:sp>
    <dsp:sp modelId="{93DDDF7A-4716-4EF0-8FDA-EF4ADDC90AA7}">
      <dsp:nvSpPr>
        <dsp:cNvPr id="0" name=""/>
        <dsp:cNvSpPr/>
      </dsp:nvSpPr>
      <dsp:spPr>
        <a:xfrm>
          <a:off x="12893" y="1757305"/>
          <a:ext cx="1143000" cy="1143000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7D793-EDE0-4AA9-B94C-125BE47E88B2}">
      <dsp:nvSpPr>
        <dsp:cNvPr id="0" name=""/>
        <dsp:cNvSpPr/>
      </dsp:nvSpPr>
      <dsp:spPr>
        <a:xfrm>
          <a:off x="1211580" y="1748790"/>
          <a:ext cx="5926015" cy="1143000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300" kern="1200" dirty="0" err="1"/>
            <a:t>menyusun</a:t>
          </a:r>
          <a:r>
            <a:rPr lang="en-ID" sz="2300" kern="1200" dirty="0"/>
            <a:t> formula </a:t>
          </a:r>
          <a:r>
            <a:rPr lang="en-ID" sz="2300" kern="1200" dirty="0" err="1"/>
            <a:t>proposisi</a:t>
          </a:r>
          <a:r>
            <a:rPr lang="en-ID" sz="2300" kern="1200" dirty="0"/>
            <a:t> </a:t>
          </a:r>
          <a:r>
            <a:rPr lang="en-ID" sz="2300" kern="1200" dirty="0" err="1"/>
            <a:t>sederhana</a:t>
          </a:r>
          <a:r>
            <a:rPr lang="en-ID" sz="2300" kern="1200" dirty="0"/>
            <a:t> </a:t>
          </a:r>
          <a:r>
            <a:rPr lang="en-ID" sz="2300" kern="1200" dirty="0" err="1"/>
            <a:t>dari</a:t>
          </a:r>
          <a:r>
            <a:rPr lang="en-ID" sz="2300" kern="1200" dirty="0"/>
            <a:t> </a:t>
          </a:r>
          <a:r>
            <a:rPr lang="en-ID" sz="2300" kern="1200" dirty="0" err="1"/>
            <a:t>bahasa</a:t>
          </a:r>
          <a:r>
            <a:rPr lang="en-ID" sz="2300" kern="1200" dirty="0"/>
            <a:t> </a:t>
          </a:r>
          <a:r>
            <a:rPr lang="en-ID" sz="2300" kern="1200" dirty="0" err="1"/>
            <a:t>alami</a:t>
          </a:r>
          <a:r>
            <a:rPr lang="en-ID" sz="2300" kern="1200" dirty="0"/>
            <a:t> </a:t>
          </a:r>
        </a:p>
      </dsp:txBody>
      <dsp:txXfrm>
        <a:off x="1267387" y="1804597"/>
        <a:ext cx="5814401" cy="1031386"/>
      </dsp:txXfrm>
    </dsp:sp>
    <dsp:sp modelId="{29C27E97-F702-4569-AA76-8933F3520FF1}">
      <dsp:nvSpPr>
        <dsp:cNvPr id="0" name=""/>
        <dsp:cNvSpPr/>
      </dsp:nvSpPr>
      <dsp:spPr>
        <a:xfrm>
          <a:off x="0" y="3028950"/>
          <a:ext cx="1143000" cy="1143000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E209F-64A6-4217-A272-F6F5C82E2C55}">
      <dsp:nvSpPr>
        <dsp:cNvPr id="0" name=""/>
        <dsp:cNvSpPr/>
      </dsp:nvSpPr>
      <dsp:spPr>
        <a:xfrm>
          <a:off x="1211580" y="3028950"/>
          <a:ext cx="5926015" cy="1143000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300" kern="1200" dirty="0" err="1"/>
            <a:t>menentukan</a:t>
          </a:r>
          <a:r>
            <a:rPr lang="en-ID" sz="2300" kern="1200" dirty="0"/>
            <a:t> </a:t>
          </a:r>
          <a:r>
            <a:rPr lang="en-ID" sz="2300" kern="1200" dirty="0" err="1"/>
            <a:t>validitas</a:t>
          </a:r>
          <a:r>
            <a:rPr lang="en-ID" sz="2300" kern="1200" dirty="0"/>
            <a:t> </a:t>
          </a:r>
          <a:r>
            <a:rPr lang="en-ID" sz="2300" kern="1200" dirty="0" err="1"/>
            <a:t>proposisi</a:t>
          </a:r>
          <a:r>
            <a:rPr lang="en-ID" sz="2300" kern="1200" dirty="0"/>
            <a:t> </a:t>
          </a:r>
          <a:r>
            <a:rPr lang="en-ID" sz="2300" kern="1200" dirty="0" err="1"/>
            <a:t>majemuk</a:t>
          </a:r>
          <a:r>
            <a:rPr lang="en-ID" sz="2300" kern="1200" dirty="0"/>
            <a:t> </a:t>
          </a:r>
          <a:r>
            <a:rPr lang="en-ID" sz="2300" kern="1200" dirty="0" err="1"/>
            <a:t>menggunakan</a:t>
          </a:r>
          <a:r>
            <a:rPr lang="en-ID" sz="2300" kern="1200" dirty="0"/>
            <a:t> </a:t>
          </a:r>
          <a:r>
            <a:rPr lang="en-ID" sz="2300" kern="1200" dirty="0" err="1"/>
            <a:t>tabel</a:t>
          </a:r>
          <a:r>
            <a:rPr lang="en-ID" sz="2300" kern="1200" dirty="0"/>
            <a:t> </a:t>
          </a:r>
          <a:r>
            <a:rPr lang="en-ID" sz="2300" kern="1200" dirty="0" err="1"/>
            <a:t>kebenaran</a:t>
          </a:r>
          <a:endParaRPr lang="en-ID" sz="2300" kern="1200" dirty="0"/>
        </a:p>
      </dsp:txBody>
      <dsp:txXfrm>
        <a:off x="1267387" y="3084757"/>
        <a:ext cx="5814401" cy="1031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0A94CF-56B4-4DC1-949C-4027A86A8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03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eeeeeeeeeeeeeeeeeeeeeeeeee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024A5-F0EF-4B19-AECE-23B956DAE5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34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8248786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062686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79419840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591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8543619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5458920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3489938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87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028475" y="3127133"/>
            <a:ext cx="5220000" cy="154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028475" y="4599533"/>
            <a:ext cx="5220000" cy="76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1pPr>
            <a:lvl2pPr lvl="1" rtl="0">
              <a:spcBef>
                <a:spcPts val="0"/>
              </a:spcBef>
              <a:buClr>
                <a:srgbClr val="222222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222222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4pPr>
            <a:lvl5pPr lvl="4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5pPr>
            <a:lvl6pPr lvl="5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6pPr>
            <a:lvl7pPr lvl="6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7pPr>
            <a:lvl8pPr lvl="7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8pPr>
            <a:lvl9pPr lvl="8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73347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04900" y="1703500"/>
            <a:ext cx="7581900" cy="4864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63773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5360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2062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eeeeeeeeeeeeeeeeeeeeeeeeee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477B3-8C24-41DC-AD4F-BE5F508AC4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20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ted">
    <p:bg>
      <p:bgPr>
        <a:solidFill>
          <a:srgbClr val="22222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13683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90375" y="1362600"/>
            <a:ext cx="7343100" cy="449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3600" i="1"/>
            </a:lvl1pPr>
            <a:lvl2pPr lvl="1" rtl="0">
              <a:spcBef>
                <a:spcPts val="0"/>
              </a:spcBef>
              <a:buSzPct val="100000"/>
              <a:defRPr sz="3600" i="1"/>
            </a:lvl2pPr>
            <a:lvl3pPr lvl="2" rtl="0">
              <a:spcBef>
                <a:spcPts val="0"/>
              </a:spcBef>
              <a:buSzPct val="100000"/>
              <a:defRPr sz="3600" i="1"/>
            </a:lvl3pPr>
            <a:lvl4pPr lvl="3" rtl="0">
              <a:spcBef>
                <a:spcPts val="0"/>
              </a:spcBef>
              <a:buSzPct val="100000"/>
              <a:defRPr sz="3600" i="1"/>
            </a:lvl4pPr>
            <a:lvl5pPr lvl="4" rtl="0">
              <a:spcBef>
                <a:spcPts val="0"/>
              </a:spcBef>
              <a:buSzPct val="100000"/>
              <a:defRPr sz="3600" i="1"/>
            </a:lvl5pPr>
            <a:lvl6pPr lvl="5" rtl="0">
              <a:spcBef>
                <a:spcPts val="0"/>
              </a:spcBef>
              <a:buSzPct val="100000"/>
              <a:defRPr sz="3600" i="1"/>
            </a:lvl6pPr>
            <a:lvl7pPr lvl="6" rtl="0">
              <a:spcBef>
                <a:spcPts val="0"/>
              </a:spcBef>
              <a:buSzPct val="100000"/>
              <a:defRPr sz="3600" i="1"/>
            </a:lvl7pPr>
            <a:lvl8pPr lvl="7" rtl="0">
              <a:spcBef>
                <a:spcPts val="0"/>
              </a:spcBef>
              <a:buSzPct val="100000"/>
              <a:defRPr sz="3600" i="1"/>
            </a:lvl8pPr>
            <a:lvl9pPr lvl="8">
              <a:spcBef>
                <a:spcPts val="0"/>
              </a:spcBef>
              <a:buSzPct val="100000"/>
              <a:defRPr sz="3600" i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2417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123950" y="5875067"/>
            <a:ext cx="67374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36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9598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4586342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5319587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584994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70116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7834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77252781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5284031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27121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  <p:sldLayoutId id="2147483800" r:id="rId19"/>
    <p:sldLayoutId id="2147483801" r:id="rId20"/>
    <p:sldLayoutId id="2147483802" r:id="rId21"/>
    <p:sldLayoutId id="2147483803" r:id="rId2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g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g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jpg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jpg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jpg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jpg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jpg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jpg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jpg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jpg"/><Relationship Id="rId4" Type="http://schemas.openxmlformats.org/officeDocument/2006/relationships/image" Target="../media/image13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66"/>
                </a:solidFill>
                <a:cs typeface="Times New Roman" pitchFamily="18" charset="0"/>
              </a:rPr>
              <a:t>LOGIKA PROPOSISI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745C1B4D-252D-487E-BF9A-2744BD1E64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D" sz="2800" dirty="0" smtClean="0">
                <a:solidFill>
                  <a:srgbClr val="00B0F0"/>
                </a:solidFill>
              </a:rPr>
              <a:t>PERTEMUAN 2</a:t>
            </a:r>
            <a:endParaRPr lang="en-ID" sz="2800" dirty="0">
              <a:solidFill>
                <a:srgbClr val="00B0F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4495800"/>
            <a:ext cx="7620000" cy="1828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r" eaLnBrk="1" hangingPunct="1">
              <a:defRPr/>
            </a:pPr>
            <a:endParaRPr lang="en-US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8C0CE9-E2DA-496C-B620-02CD48823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926" y="152400"/>
            <a:ext cx="1447800" cy="1447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B2B0A5-D6A1-4740-AE37-C65080CA4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7" y="6060400"/>
            <a:ext cx="3118670" cy="760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375" y="1143000"/>
            <a:ext cx="7343100" cy="5334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en-US" sz="2800" b="1" i="1">
                <a:solidFill>
                  <a:srgbClr val="00B0F0"/>
                </a:solidFill>
              </a:rPr>
              <a:t>“x &lt; y jika dan hanya jika y &gt; x.”</a:t>
            </a:r>
            <a:endParaRPr lang="en-US" sz="2400" b="1" i="1">
              <a:solidFill>
                <a:srgbClr val="00B0F0"/>
              </a:solidFill>
            </a:endParaRP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457200" y="1905000"/>
            <a:ext cx="67056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pernyataan ?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7620000" y="19050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457200" y="2514600"/>
            <a:ext cx="6858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proposisi ?</a:t>
            </a: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7620000" y="25146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457200" y="3733800"/>
            <a:ext cx="4800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?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6934200" y="4038600"/>
            <a:ext cx="17526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BENAR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457200" y="3124200"/>
            <a:ext cx="5562600" cy="1447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13790B-7A78-48E2-B127-24654B186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3" y="6109845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  <p:bldP spid="121859" grpId="0" build="p" bldLvl="2" autoUpdateAnimBg="0"/>
      <p:bldP spid="121860" grpId="0" build="p" bldLvl="2" autoUpdateAnimBg="0"/>
      <p:bldP spid="121861" grpId="0" build="p" bldLvl="2" autoUpdateAnimBg="0"/>
      <p:bldP spid="121862" grpId="0" build="p" bldLvl="2" autoUpdateAnimBg="0"/>
      <p:bldP spid="121863" grpId="0" autoUpdateAnimBg="0"/>
      <p:bldP spid="121864" grpId="0" build="p" bldLvl="2" autoUpdateAnimBg="0"/>
      <p:bldP spid="12186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5" y="368100"/>
            <a:ext cx="6724500" cy="9988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Formulasi</a:t>
            </a:r>
            <a:r>
              <a:rPr lang="en-US" dirty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975" y="1266659"/>
            <a:ext cx="7581900" cy="4864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err="1">
                <a:cs typeface="Times New Roman" panose="02020603050405020304" pitchFamily="18" charset="0"/>
              </a:rPr>
              <a:t>Proposisi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dilambangkan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dengan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huruf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kecil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i="1" dirty="0">
                <a:cs typeface="Times New Roman" panose="02020603050405020304" pitchFamily="18" charset="0"/>
              </a:rPr>
              <a:t>p</a:t>
            </a:r>
            <a:r>
              <a:rPr lang="en-US" dirty="0">
                <a:cs typeface="Times New Roman" panose="02020603050405020304" pitchFamily="18" charset="0"/>
              </a:rPr>
              <a:t>, </a:t>
            </a:r>
            <a:r>
              <a:rPr lang="en-US" i="1" dirty="0">
                <a:cs typeface="Times New Roman" panose="02020603050405020304" pitchFamily="18" charset="0"/>
              </a:rPr>
              <a:t>q</a:t>
            </a:r>
            <a:r>
              <a:rPr lang="en-US" dirty="0">
                <a:cs typeface="Times New Roman" panose="02020603050405020304" pitchFamily="18" charset="0"/>
              </a:rPr>
              <a:t>, </a:t>
            </a:r>
            <a:r>
              <a:rPr lang="en-US" i="1" dirty="0">
                <a:cs typeface="Times New Roman" panose="02020603050405020304" pitchFamily="18" charset="0"/>
              </a:rPr>
              <a:t>r</a:t>
            </a:r>
            <a:r>
              <a:rPr lang="en-US" dirty="0">
                <a:cs typeface="Times New Roman" panose="02020603050405020304" pitchFamily="18" charset="0"/>
              </a:rPr>
              <a:t>, …. </a:t>
            </a:r>
          </a:p>
          <a:p>
            <a:pPr algn="just" eaLnBrk="1" hangingPunct="1">
              <a:buFontTx/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dirty="0" err="1">
                <a:cs typeface="Times New Roman" panose="02020603050405020304" pitchFamily="18" charset="0"/>
              </a:rPr>
              <a:t>Contoh</a:t>
            </a:r>
            <a:r>
              <a:rPr lang="en-US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i="1" dirty="0">
                <a:cs typeface="Times New Roman" panose="02020603050405020304" pitchFamily="18" charset="0"/>
              </a:rPr>
              <a:t>	p </a:t>
            </a:r>
            <a:r>
              <a:rPr lang="en-US" dirty="0">
                <a:cs typeface="Times New Roman" panose="02020603050405020304" pitchFamily="18" charset="0"/>
              </a:rPr>
              <a:t>:  13 </a:t>
            </a:r>
            <a:r>
              <a:rPr lang="en-US" dirty="0" err="1">
                <a:cs typeface="Times New Roman" panose="02020603050405020304" pitchFamily="18" charset="0"/>
              </a:rPr>
              <a:t>adalah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bilangan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ganjil</a:t>
            </a:r>
            <a:r>
              <a:rPr lang="en-US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cs typeface="Times New Roman" panose="02020603050405020304" pitchFamily="18" charset="0"/>
              </a:rPr>
              <a:t>	</a:t>
            </a:r>
            <a:r>
              <a:rPr lang="en-US" i="1" dirty="0">
                <a:cs typeface="Times New Roman" panose="02020603050405020304" pitchFamily="18" charset="0"/>
              </a:rPr>
              <a:t>q </a:t>
            </a:r>
            <a:r>
              <a:rPr lang="en-US" dirty="0">
                <a:cs typeface="Times New Roman" panose="02020603050405020304" pitchFamily="18" charset="0"/>
              </a:rPr>
              <a:t>:  </a:t>
            </a:r>
            <a:r>
              <a:rPr lang="en-US" dirty="0" err="1">
                <a:cs typeface="Times New Roman" panose="02020603050405020304" pitchFamily="18" charset="0"/>
              </a:rPr>
              <a:t>Soekarno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adalah</a:t>
            </a:r>
            <a:r>
              <a:rPr lang="en-US" dirty="0">
                <a:cs typeface="Times New Roman" panose="02020603050405020304" pitchFamily="18" charset="0"/>
              </a:rPr>
              <a:t> alumnus UGM.</a:t>
            </a:r>
          </a:p>
          <a:p>
            <a:pPr algn="just" eaLnBrk="1" hangingPunct="1">
              <a:buFontTx/>
              <a:buNone/>
            </a:pPr>
            <a:r>
              <a:rPr lang="en-US" dirty="0">
                <a:cs typeface="Times New Roman" panose="02020603050405020304" pitchFamily="18" charset="0"/>
              </a:rPr>
              <a:t>	</a:t>
            </a:r>
            <a:r>
              <a:rPr lang="en-US" i="1" dirty="0">
                <a:cs typeface="Times New Roman" panose="02020603050405020304" pitchFamily="18" charset="0"/>
              </a:rPr>
              <a:t>r </a:t>
            </a:r>
            <a:r>
              <a:rPr lang="en-US" dirty="0">
                <a:cs typeface="Times New Roman" panose="02020603050405020304" pitchFamily="18" charset="0"/>
              </a:rPr>
              <a:t>:  2 + 2 = 4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40A397-F8EB-4F76-A9E0-CD8DBFC83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32343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174" y="381000"/>
            <a:ext cx="6724500" cy="99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>
                <a:cs typeface="Times New Roman" pitchFamily="18" charset="0"/>
              </a:rPr>
              <a:t>Mengkombinasikan Proposisi</a:t>
            </a:r>
            <a:endParaRPr lang="en-US" sz="2800"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adalah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proposisi</a:t>
            </a:r>
            <a:r>
              <a:rPr lang="en-US" sz="2400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1. </a:t>
            </a:r>
            <a:r>
              <a:rPr lang="en-US" sz="2400" b="1" dirty="0" err="1">
                <a:cs typeface="Times New Roman" panose="02020603050405020304" pitchFamily="18" charset="0"/>
              </a:rPr>
              <a:t>Konjungsi</a:t>
            </a:r>
            <a:r>
              <a:rPr lang="en-US" sz="2400" dirty="0"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cs typeface="Times New Roman" panose="02020603050405020304" pitchFamily="18" charset="0"/>
              </a:rPr>
              <a:t>conjunction</a:t>
            </a:r>
            <a:r>
              <a:rPr lang="en-US" sz="2400" dirty="0">
                <a:cs typeface="Times New Roman" panose="02020603050405020304" pitchFamily="18" charset="0"/>
              </a:rPr>
              <a:t>):</a:t>
            </a:r>
            <a:r>
              <a:rPr lang="en-US" sz="2400" i="1" dirty="0">
                <a:cs typeface="Times New Roman" panose="02020603050405020304" pitchFamily="18" charset="0"/>
              </a:rPr>
              <a:t>  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           	</a:t>
            </a:r>
            <a:r>
              <a:rPr lang="en-US" sz="2400" dirty="0" err="1">
                <a:cs typeface="Times New Roman" panose="02020603050405020304" pitchFamily="18" charset="0"/>
              </a:rPr>
              <a:t>Notasi</a:t>
            </a:r>
            <a:r>
              <a:rPr lang="en-US" sz="2400" dirty="0">
                <a:cs typeface="Times New Roman" panose="02020603050405020304" pitchFamily="18" charset="0"/>
              </a:rPr>
              <a:t> 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,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2.</a:t>
            </a:r>
            <a:r>
              <a:rPr lang="en-US" sz="2400" b="1" dirty="0"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cs typeface="Times New Roman" panose="02020603050405020304" pitchFamily="18" charset="0"/>
              </a:rPr>
              <a:t>Disjungsi</a:t>
            </a:r>
            <a:r>
              <a:rPr lang="en-US" sz="2400" dirty="0"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cs typeface="Times New Roman" panose="02020603050405020304" pitchFamily="18" charset="0"/>
              </a:rPr>
              <a:t>disjunction</a:t>
            </a:r>
            <a:r>
              <a:rPr lang="en-US" sz="2400" dirty="0">
                <a:cs typeface="Times New Roman" panose="02020603050405020304" pitchFamily="18" charset="0"/>
              </a:rPr>
              <a:t>):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     	</a:t>
            </a:r>
            <a:r>
              <a:rPr lang="en-US" sz="2400" dirty="0" err="1">
                <a:cs typeface="Times New Roman" panose="02020603050405020304" pitchFamily="18" charset="0"/>
              </a:rPr>
              <a:t>Notasi</a:t>
            </a:r>
            <a:r>
              <a:rPr lang="en-US" sz="2400" dirty="0"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3.  </a:t>
            </a:r>
            <a:r>
              <a:rPr lang="en-US" sz="2400" b="1" dirty="0" err="1">
                <a:cs typeface="Times New Roman" panose="02020603050405020304" pitchFamily="18" charset="0"/>
              </a:rPr>
              <a:t>Ingkaran</a:t>
            </a:r>
            <a:r>
              <a:rPr lang="en-US" sz="2400" dirty="0"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cs typeface="Times New Roman" panose="02020603050405020304" pitchFamily="18" charset="0"/>
              </a:rPr>
              <a:t>negation</a:t>
            </a:r>
            <a:r>
              <a:rPr lang="en-US" sz="2400" dirty="0"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: 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           </a:t>
            </a:r>
            <a:r>
              <a:rPr lang="en-US" sz="2400" dirty="0" err="1">
                <a:cs typeface="Times New Roman" panose="02020603050405020304" pitchFamily="18" charset="0"/>
              </a:rPr>
              <a:t>Notasi</a:t>
            </a:r>
            <a:r>
              <a:rPr lang="en-US" sz="2400" dirty="0">
                <a:cs typeface="Times New Roman" panose="02020603050405020304" pitchFamily="18" charset="0"/>
              </a:rPr>
              <a:t>: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disebut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proposisi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atomik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400" dirty="0" err="1">
                <a:cs typeface="Times New Roman" panose="02020603050405020304" pitchFamily="18" charset="0"/>
              </a:rPr>
              <a:t>Kombinasi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dengan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proposisi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majemuk</a:t>
            </a:r>
            <a:r>
              <a:rPr lang="en-US" sz="2400" dirty="0"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cs typeface="Times New Roman" panose="02020603050405020304" pitchFamily="18" charset="0"/>
              </a:rPr>
              <a:t>compound proposition)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713A08-6B85-48C5-9706-4C3A720D7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2" y="609577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cs typeface="Times New Roman" panose="02020603050405020304" pitchFamily="18" charset="0"/>
              </a:rPr>
              <a:t>Contoh</a:t>
            </a:r>
            <a:r>
              <a:rPr lang="en-US" sz="2400" b="1" dirty="0">
                <a:cs typeface="Times New Roman" panose="02020603050405020304" pitchFamily="18" charset="0"/>
              </a:rPr>
              <a:t> 3. </a:t>
            </a:r>
            <a:r>
              <a:rPr lang="en-US" sz="2400" dirty="0" err="1">
                <a:cs typeface="Times New Roman" panose="02020603050405020304" pitchFamily="18" charset="0"/>
              </a:rPr>
              <a:t>Diketahui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proposisi-proposisi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berikut</a:t>
            </a:r>
            <a:r>
              <a:rPr lang="en-US" sz="2400" dirty="0">
                <a:cs typeface="Times New Roman" panose="02020603050405020304" pitchFamily="18" charset="0"/>
              </a:rPr>
              <a:t>:</a:t>
            </a:r>
            <a:r>
              <a:rPr lang="en-US" sz="2800" dirty="0">
                <a:cs typeface="Times New Roman" panose="02020603050405020304" pitchFamily="18" charset="0"/>
              </a:rPr>
              <a:t>	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: Hari </a:t>
            </a:r>
            <a:r>
              <a:rPr lang="en-US" sz="2400" dirty="0" err="1">
                <a:cs typeface="Times New Roman" panose="02020603050405020304" pitchFamily="18" charset="0"/>
              </a:rPr>
              <a:t>ini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hujan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 : Murid-murid </a:t>
            </a:r>
            <a:r>
              <a:rPr lang="en-US" sz="2400" dirty="0" err="1">
                <a:cs typeface="Times New Roman" panose="02020603050405020304" pitchFamily="18" charset="0"/>
              </a:rPr>
              <a:t>diliburkan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sekolah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    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 : Hari </a:t>
            </a:r>
            <a:r>
              <a:rPr lang="en-US" sz="2400" dirty="0" err="1">
                <a:cs typeface="Times New Roman" panose="02020603050405020304" pitchFamily="18" charset="0"/>
              </a:rPr>
              <a:t>ini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hujan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dan</a:t>
            </a:r>
            <a:r>
              <a:rPr lang="en-US" sz="2400" dirty="0">
                <a:cs typeface="Times New Roman" panose="02020603050405020304" pitchFamily="18" charset="0"/>
              </a:rPr>
              <a:t> murid-murid </a:t>
            </a:r>
            <a:r>
              <a:rPr lang="en-US" sz="2400" dirty="0" err="1">
                <a:cs typeface="Times New Roman" panose="02020603050405020304" pitchFamily="18" charset="0"/>
              </a:rPr>
              <a:t>diliburkan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	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sekolah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anose="02020603050405020304" pitchFamily="18" charset="0"/>
              </a:rPr>
              <a:t>     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  : Hari </a:t>
            </a:r>
            <a:r>
              <a:rPr lang="en-US" sz="2400" dirty="0" err="1">
                <a:cs typeface="Times New Roman" panose="02020603050405020304" pitchFamily="18" charset="0"/>
              </a:rPr>
              <a:t>ini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hujan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 murid-murid </a:t>
            </a:r>
            <a:r>
              <a:rPr lang="en-US" sz="2400" dirty="0" err="1">
                <a:cs typeface="Times New Roman" panose="02020603050405020304" pitchFamily="18" charset="0"/>
              </a:rPr>
              <a:t>diliburkan</a:t>
            </a:r>
            <a:r>
              <a:rPr lang="en-US" sz="2400" dirty="0">
                <a:cs typeface="Times New Roman" panose="02020603050405020304" pitchFamily="18" charset="0"/>
              </a:rPr>
              <a:t> 			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cs typeface="Times New Roman" panose="02020603050405020304" pitchFamily="18" charset="0"/>
              </a:rPr>
              <a:t>sekolah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   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	   : </a:t>
            </a:r>
            <a:r>
              <a:rPr lang="en-US" sz="2400" b="1" dirty="0" err="1">
                <a:cs typeface="Times New Roman" panose="02020603050405020304" pitchFamily="18" charset="0"/>
              </a:rPr>
              <a:t>Tidak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benar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hari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ini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hujan</a:t>
            </a:r>
            <a:r>
              <a:rPr lang="en-US" sz="2400" dirty="0">
                <a:cs typeface="Times New Roman" panose="02020603050405020304" pitchFamily="18" charset="0"/>
              </a:rPr>
              <a:t> 		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anose="02020603050405020304" pitchFamily="18" charset="0"/>
              </a:rPr>
              <a:t>		      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: Hari </a:t>
            </a:r>
            <a:r>
              <a:rPr lang="en-US" sz="2400" dirty="0" err="1">
                <a:cs typeface="Times New Roman" panose="02020603050405020304" pitchFamily="18" charset="0"/>
              </a:rPr>
              <a:t>ini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hujan</a:t>
            </a:r>
            <a:r>
              <a:rPr lang="en-US" sz="2400" dirty="0">
                <a:cs typeface="Times New Roman" panose="02020603050405020304" pitchFamily="18" charset="0"/>
              </a:rPr>
              <a:t>)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 New Roman" panose="02020603050405020304" pitchFamily="18" charset="0"/>
              </a:rPr>
              <a:t> </a:t>
            </a:r>
            <a:endParaRPr lang="en-US" sz="28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652209"/>
              </p:ext>
            </p:extLst>
          </p:nvPr>
        </p:nvGraphicFramePr>
        <p:xfrm>
          <a:off x="152400" y="152400"/>
          <a:ext cx="7620000" cy="518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Document" r:id="rId3" imgW="5587654" imgH="4309920" progId="Word.Document.8">
                  <p:embed/>
                </p:oleObj>
              </mc:Choice>
              <mc:Fallback>
                <p:oleObj name="Document" r:id="rId3" imgW="5587654" imgH="43099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7620000" cy="518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63AF1A9-DB28-4B5B-8FB2-DFAF64760E5D}"/>
              </a:ext>
            </a:extLst>
          </p:cNvPr>
          <p:cNvSpPr txBox="1"/>
          <p:nvPr/>
        </p:nvSpPr>
        <p:spPr>
          <a:xfrm>
            <a:off x="1295400" y="609600"/>
            <a:ext cx="3830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Dosis"/>
              </a:rPr>
              <a:t>TABEL KEBENARAN</a:t>
            </a:r>
            <a:endParaRPr lang="en-ID" sz="3600" b="1" dirty="0">
              <a:solidFill>
                <a:schemeClr val="bg1"/>
              </a:solidFill>
              <a:latin typeface="Dosis"/>
            </a:endParaRPr>
          </a:p>
          <a:p>
            <a:endParaRPr lang="en-ID" sz="3600" dirty="0">
              <a:solidFill>
                <a:schemeClr val="bg1"/>
              </a:solidFill>
              <a:latin typeface="Dosi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320276"/>
              </p:ext>
            </p:extLst>
          </p:nvPr>
        </p:nvGraphicFramePr>
        <p:xfrm>
          <a:off x="304800" y="304800"/>
          <a:ext cx="8113713" cy="500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Document" r:id="rId3" imgW="5587654" imgH="3462480" progId="Word.Document.8">
                  <p:embed/>
                </p:oleObj>
              </mc:Choice>
              <mc:Fallback>
                <p:oleObj name="Document" r:id="rId3" imgW="5587654" imgH="346248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8113713" cy="500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581900" cy="4864400"/>
          </a:xfrm>
        </p:spPr>
        <p:txBody>
          <a:bodyPr/>
          <a:lstStyle/>
          <a:p>
            <a:pPr marL="457200" indent="-457200" algn="just"/>
            <a:r>
              <a:rPr lang="en-US" dirty="0" err="1">
                <a:cs typeface="Times New Roman" panose="02020603050405020304" pitchFamily="18" charset="0"/>
              </a:rPr>
              <a:t>Proposisi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majemuk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disebut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b="1" dirty="0" err="1">
                <a:cs typeface="Times New Roman" panose="02020603050405020304" pitchFamily="18" charset="0"/>
              </a:rPr>
              <a:t>tautologi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jika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ia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benar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untuk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semua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kemungkinan</a:t>
            </a:r>
            <a:endParaRPr lang="en-US" dirty="0">
              <a:cs typeface="Times New Roman" panose="02020603050405020304" pitchFamily="18" charset="0"/>
            </a:endParaRPr>
          </a:p>
          <a:p>
            <a:pPr marL="457200" indent="-457200" algn="just"/>
            <a:endParaRPr lang="en-US" dirty="0"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en-US" dirty="0" err="1">
                <a:cs typeface="Times New Roman" panose="02020603050405020304" pitchFamily="18" charset="0"/>
              </a:rPr>
              <a:t>Proposisi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majemuk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disebut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b="1" dirty="0" err="1">
                <a:cs typeface="Times New Roman" panose="02020603050405020304" pitchFamily="18" charset="0"/>
              </a:rPr>
              <a:t>kontradiksi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jika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ia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salah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untuk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semua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kemungkinan</a:t>
            </a:r>
            <a:r>
              <a:rPr lang="en-US" dirty="0">
                <a:cs typeface="Times New Roman" panose="02020603050405020304" pitchFamily="18" charset="0"/>
              </a:rPr>
              <a:t>. </a:t>
            </a:r>
          </a:p>
          <a:p>
            <a:pPr marL="457200" indent="-457200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230717"/>
              </p:ext>
            </p:extLst>
          </p:nvPr>
        </p:nvGraphicFramePr>
        <p:xfrm>
          <a:off x="685800" y="1524000"/>
          <a:ext cx="7848600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Document" r:id="rId3" imgW="5472038" imgH="2176200" progId="Word.Document.8">
                  <p:embed/>
                </p:oleObj>
              </mc:Choice>
              <mc:Fallback>
                <p:oleObj name="Document" r:id="rId3" imgW="5472038" imgH="21762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48600" cy="305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624160"/>
              </p:ext>
            </p:extLst>
          </p:nvPr>
        </p:nvGraphicFramePr>
        <p:xfrm>
          <a:off x="415925" y="1446213"/>
          <a:ext cx="8229600" cy="292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Document" r:id="rId3" imgW="5815656" imgH="2075760" progId="Word.Document.8">
                  <p:embed/>
                </p:oleObj>
              </mc:Choice>
              <mc:Fallback>
                <p:oleObj name="Document" r:id="rId3" imgW="5815656" imgH="20757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446213"/>
                        <a:ext cx="8229600" cy="292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18160" y="689152"/>
            <a:ext cx="7772400" cy="5120100"/>
            <a:chOff x="518160" y="689152"/>
            <a:chExt cx="7772400" cy="5120100"/>
          </a:xfrm>
        </p:grpSpPr>
        <p:graphicFrame>
          <p:nvGraphicFramePr>
            <p:cNvPr id="2253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1567157"/>
                </p:ext>
              </p:extLst>
            </p:nvPr>
          </p:nvGraphicFramePr>
          <p:xfrm>
            <a:off x="518160" y="689152"/>
            <a:ext cx="7772400" cy="512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8" name="Document" r:id="rId3" imgW="5829300" imgH="4114800" progId="Word.Document.8">
                    <p:embed/>
                  </p:oleObj>
                </mc:Choice>
                <mc:Fallback>
                  <p:oleObj name="Document" r:id="rId3" imgW="5829300" imgH="4114800" progId="Word.Documen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160" y="689152"/>
                          <a:ext cx="7772400" cy="5120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Rounded Rectangle 1"/>
            <p:cNvSpPr/>
            <p:nvPr/>
          </p:nvSpPr>
          <p:spPr>
            <a:xfrm>
              <a:off x="2956560" y="3543889"/>
              <a:ext cx="1143000" cy="226536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947260" y="3526683"/>
              <a:ext cx="1333500" cy="226536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3FA0D6-E32D-4947-B98E-3F9465E7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600" b="1" dirty="0"/>
              <a:t>TUJUAN PEMBELAJARAN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DD597B6-6AA8-4DAF-983E-2016BDB380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430693"/>
              </p:ext>
            </p:extLst>
          </p:nvPr>
        </p:nvGraphicFramePr>
        <p:xfrm>
          <a:off x="1092004" y="1366900"/>
          <a:ext cx="713759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8B2B0A5-D6A1-4740-AE37-C65080CA4B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7" y="606040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724500" cy="9988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dirty="0" err="1"/>
              <a:t>Hukum-hukum</a:t>
            </a:r>
            <a:r>
              <a:rPr lang="en-US" sz="4000" dirty="0"/>
              <a:t> </a:t>
            </a:r>
            <a:r>
              <a:rPr lang="en-US" sz="4000" dirty="0" err="1"/>
              <a:t>Logika</a:t>
            </a:r>
            <a:endParaRPr lang="en-US" sz="4000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33420"/>
              </p:ext>
            </p:extLst>
          </p:nvPr>
        </p:nvGraphicFramePr>
        <p:xfrm>
          <a:off x="762000" y="1227400"/>
          <a:ext cx="753722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Document" r:id="rId3" imgW="5629656" imgH="3653028" progId="Word.Document.8">
                  <p:embed/>
                </p:oleObj>
              </mc:Choice>
              <mc:Fallback>
                <p:oleObj name="Document" r:id="rId3" imgW="5629656" imgH="365302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27400"/>
                        <a:ext cx="753722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849649"/>
              </p:ext>
            </p:extLst>
          </p:nvPr>
        </p:nvGraphicFramePr>
        <p:xfrm>
          <a:off x="0" y="1066800"/>
          <a:ext cx="8153400" cy="298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Document" r:id="rId3" imgW="5629656" imgH="2106168" progId="Word.Document.8">
                  <p:embed/>
                </p:oleObj>
              </mc:Choice>
              <mc:Fallback>
                <p:oleObj name="Document" r:id="rId3" imgW="5629656" imgH="21061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8153400" cy="298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Soal Latihan 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Diberikan pernyataan “Tidak benar bahwa dia belajar Algoritma tetapi tidak belajar Matematika”.</a:t>
            </a:r>
          </a:p>
          <a:p>
            <a:pPr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(a)  Nyatakan pernyataan di atas dalam notasi simbolik (ekspresi logika)</a:t>
            </a:r>
          </a:p>
          <a:p>
            <a:pPr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(b)  Berikan pernyataan yang ekivalen secara logika dengan pernyataan tsb (Petunjuk: gunakan hukum De Morgan)</a:t>
            </a:r>
          </a:p>
          <a:p>
            <a:pPr eaLnBrk="1" hangingPunct="1">
              <a:buFontTx/>
              <a:buNone/>
            </a:pPr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6724500" cy="99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/>
              <a:t>Penyelesaian</a:t>
            </a:r>
            <a:r>
              <a:rPr lang="en-US" sz="4000" dirty="0"/>
              <a:t> </a:t>
            </a:r>
            <a:r>
              <a:rPr lang="en-US" sz="4000" dirty="0" err="1"/>
              <a:t>Soal</a:t>
            </a:r>
            <a:r>
              <a:rPr lang="en-US" sz="4000" dirty="0"/>
              <a:t> </a:t>
            </a:r>
            <a:r>
              <a:rPr lang="en-US" sz="4000" dirty="0" err="1"/>
              <a:t>Latihan</a:t>
            </a:r>
            <a:r>
              <a:rPr lang="en-US" sz="4000" dirty="0"/>
              <a:t> 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942" y="1215677"/>
            <a:ext cx="7581900" cy="4864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 dirty="0"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z="2400" i="1" dirty="0">
                <a:cs typeface="Times New Roman" panose="02020603050405020304" pitchFamily="18" charset="0"/>
              </a:rPr>
              <a:t>	  	p </a:t>
            </a:r>
            <a:r>
              <a:rPr lang="en-US" sz="2400" dirty="0">
                <a:cs typeface="Times New Roman" panose="02020603050405020304" pitchFamily="18" charset="0"/>
              </a:rPr>
              <a:t>:  </a:t>
            </a:r>
            <a:r>
              <a:rPr lang="en-US" sz="2400" dirty="0" err="1">
                <a:cs typeface="Times New Roman" panose="02020603050405020304" pitchFamily="18" charset="0"/>
              </a:rPr>
              <a:t>Dia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belajar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Algoritma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    	</a:t>
            </a:r>
            <a:r>
              <a:rPr lang="en-US" sz="2400" i="1" dirty="0">
                <a:cs typeface="Times New Roman" panose="02020603050405020304" pitchFamily="18" charset="0"/>
              </a:rPr>
              <a:t>q </a:t>
            </a:r>
            <a:r>
              <a:rPr lang="en-US" sz="2400" dirty="0">
                <a:cs typeface="Times New Roman" panose="02020603050405020304" pitchFamily="18" charset="0"/>
              </a:rPr>
              <a:t>:  </a:t>
            </a:r>
            <a:r>
              <a:rPr lang="en-US" sz="2400" dirty="0" err="1">
                <a:cs typeface="Times New Roman" panose="02020603050405020304" pitchFamily="18" charset="0"/>
              </a:rPr>
              <a:t>Dia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belajar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Matematika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(a) ~ (</a:t>
            </a:r>
            <a:r>
              <a:rPr lang="en-US" sz="2400" i="1" dirty="0">
                <a:cs typeface="Times New Roman" panose="02020603050405020304" pitchFamily="18" charset="0"/>
              </a:rPr>
              <a:t>p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dirty="0">
                <a:cs typeface="Times New Roman" panose="02020603050405020304" pitchFamily="18" charset="0"/>
              </a:rPr>
              <a:t> ~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) 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(b) ~ (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dirty="0">
                <a:cs typeface="Times New Roman" panose="02020603050405020304" pitchFamily="18" charset="0"/>
              </a:rPr>
              <a:t> ~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)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z="2400" dirty="0">
                <a:cs typeface="Times New Roman" panose="02020603050405020304" pitchFamily="18" charset="0"/>
              </a:rPr>
              <a:t> ~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  (</a:t>
            </a:r>
            <a:r>
              <a:rPr lang="en-US" sz="2400" dirty="0" err="1">
                <a:cs typeface="Times New Roman" panose="02020603050405020304" pitchFamily="18" charset="0"/>
              </a:rPr>
              <a:t>Hukum</a:t>
            </a:r>
            <a:r>
              <a:rPr lang="en-US" sz="2400" dirty="0">
                <a:cs typeface="Times New Roman" panose="02020603050405020304" pitchFamily="18" charset="0"/>
              </a:rPr>
              <a:t> De Morgan)</a:t>
            </a:r>
          </a:p>
          <a:p>
            <a:pPr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400" dirty="0" err="1">
                <a:cs typeface="Times New Roman" panose="02020603050405020304" pitchFamily="18" charset="0"/>
              </a:rPr>
              <a:t>dengan</a:t>
            </a:r>
            <a:r>
              <a:rPr lang="en-US" sz="2400" dirty="0">
                <a:cs typeface="Times New Roman" panose="02020603050405020304" pitchFamily="18" charset="0"/>
              </a:rPr>
              <a:t> kata lain: “</a:t>
            </a:r>
            <a:r>
              <a:rPr lang="en-US" sz="2400" dirty="0" err="1">
                <a:cs typeface="Times New Roman" panose="02020603050405020304" pitchFamily="18" charset="0"/>
              </a:rPr>
              <a:t>Dia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belajar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belajar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Matematika</a:t>
            </a:r>
            <a:r>
              <a:rPr lang="en-US" sz="2400" dirty="0">
                <a:cs typeface="Times New Roman" panose="02020603050405020304" pitchFamily="18" charset="0"/>
              </a:rPr>
              <a:t>”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724500" cy="998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/>
              <a:t>Disjungsi</a:t>
            </a:r>
            <a:r>
              <a:rPr lang="en-US" sz="3600" b="1" dirty="0"/>
              <a:t> </a:t>
            </a:r>
            <a:r>
              <a:rPr lang="en-US" sz="3600" b="1" dirty="0" err="1"/>
              <a:t>Eksklusif</a:t>
            </a:r>
            <a:endParaRPr lang="en-US" sz="3600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7581900" cy="4864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Kata “</a:t>
            </a:r>
            <a:r>
              <a:rPr lang="en-US" sz="2400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” (</a:t>
            </a:r>
            <a:r>
              <a:rPr lang="en-US" sz="2400" i="1" dirty="0">
                <a:cs typeface="Times New Roman" panose="02020603050405020304" pitchFamily="18" charset="0"/>
              </a:rPr>
              <a:t>or</a:t>
            </a:r>
            <a:r>
              <a:rPr lang="en-US" sz="2400" dirty="0"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operasi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logika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salah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satu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dua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cara</a:t>
            </a:r>
            <a:r>
              <a:rPr lang="en-US" sz="24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anose="02020603050405020304" pitchFamily="18" charset="0"/>
              </a:rPr>
              <a:t>1. Inclusive or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   “</a:t>
            </a:r>
            <a:r>
              <a:rPr lang="en-US" sz="2400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cs typeface="Times New Roman" panose="02020603050405020304" pitchFamily="18" charset="0"/>
              </a:rPr>
              <a:t>berarti</a:t>
            </a:r>
            <a:r>
              <a:rPr lang="en-US" sz="2400" dirty="0">
                <a:cs typeface="Times New Roman" panose="02020603050405020304" pitchFamily="18" charset="0"/>
              </a:rPr>
              <a:t> “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keduanya</a:t>
            </a:r>
            <a:r>
              <a:rPr lang="en-US" sz="2400" dirty="0">
                <a:cs typeface="Times New Roman" panose="02020603050405020304" pitchFamily="18" charset="0"/>
              </a:rPr>
              <a:t>”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cs typeface="Times New Roman" panose="02020603050405020304" pitchFamily="18" charset="0"/>
              </a:rPr>
              <a:t>Contoh</a:t>
            </a:r>
            <a:r>
              <a:rPr lang="en-US" sz="2400" dirty="0">
                <a:cs typeface="Times New Roman" panose="02020603050405020304" pitchFamily="18" charset="0"/>
              </a:rPr>
              <a:t>: “Tenaga IT yang </a:t>
            </a:r>
            <a:r>
              <a:rPr lang="en-US" sz="2400" dirty="0" err="1">
                <a:cs typeface="Times New Roman" panose="02020603050405020304" pitchFamily="18" charset="0"/>
              </a:rPr>
              <a:t>dibutuhkan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menguasai</a:t>
            </a:r>
            <a:r>
              <a:rPr lang="en-US" sz="2400" dirty="0">
                <a:cs typeface="Times New Roman" panose="02020603050405020304" pitchFamily="18" charset="0"/>
              </a:rPr>
              <a:t>  			Bahasa  C++ </a:t>
            </a:r>
            <a:r>
              <a:rPr lang="en-US" sz="2400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 Java”.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dirty="0">
                <a:cs typeface="Times New Roman" panose="02020603050405020304" pitchFamily="18" charset="0"/>
              </a:rPr>
              <a:t>2.   Exclusive or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          “</a:t>
            </a:r>
            <a:r>
              <a:rPr lang="en-US" sz="2400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cs typeface="Times New Roman" panose="02020603050405020304" pitchFamily="18" charset="0"/>
              </a:rPr>
              <a:t>berarti</a:t>
            </a:r>
            <a:r>
              <a:rPr lang="en-US" sz="2400" dirty="0">
                <a:cs typeface="Times New Roman" panose="02020603050405020304" pitchFamily="18" charset="0"/>
              </a:rPr>
              <a:t> “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tetapi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bukan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keduanya</a:t>
            </a:r>
            <a:r>
              <a:rPr lang="en-US" sz="2400" dirty="0">
                <a:cs typeface="Times New Roman" panose="02020603050405020304" pitchFamily="18" charset="0"/>
              </a:rPr>
              <a:t>”.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cs typeface="Times New Roman" panose="02020603050405020304" pitchFamily="18" charset="0"/>
              </a:rPr>
              <a:t>Contoh</a:t>
            </a:r>
            <a:r>
              <a:rPr lang="en-US" sz="2400" dirty="0">
                <a:cs typeface="Times New Roman" panose="02020603050405020304" pitchFamily="18" charset="0"/>
              </a:rPr>
              <a:t>:  “</a:t>
            </a:r>
            <a:r>
              <a:rPr lang="en-US" sz="2400" dirty="0" err="1">
                <a:cs typeface="Times New Roman" panose="02020603050405020304" pitchFamily="18" charset="0"/>
              </a:rPr>
              <a:t>Ia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dihukum</a:t>
            </a:r>
            <a:r>
              <a:rPr lang="en-US" sz="2400" dirty="0">
                <a:cs typeface="Times New Roman" panose="02020603050405020304" pitchFamily="18" charset="0"/>
              </a:rPr>
              <a:t> 5 </a:t>
            </a:r>
            <a:r>
              <a:rPr lang="en-US" sz="2400" dirty="0" err="1">
                <a:cs typeface="Times New Roman" panose="02020603050405020304" pitchFamily="18" charset="0"/>
              </a:rPr>
              <a:t>tahun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atau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denda</a:t>
            </a:r>
            <a:r>
              <a:rPr lang="en-US" sz="2400" dirty="0"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cs typeface="Times New Roman" panose="02020603050405020304" pitchFamily="18" charset="0"/>
              </a:rPr>
              <a:t>juta</a:t>
            </a:r>
            <a:r>
              <a:rPr lang="en-US" sz="2400" dirty="0">
                <a:cs typeface="Times New Roman" panose="02020603050405020304" pitchFamily="18" charset="0"/>
              </a:rPr>
              <a:t>”. 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619498"/>
              </p:ext>
            </p:extLst>
          </p:nvPr>
        </p:nvGraphicFramePr>
        <p:xfrm>
          <a:off x="0" y="457200"/>
          <a:ext cx="7772400" cy="445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Document" r:id="rId3" imgW="5486400" imgH="3212592" progId="Word.Document.8">
                  <p:embed/>
                </p:oleObj>
              </mc:Choice>
              <mc:Fallback>
                <p:oleObj name="Document" r:id="rId3" imgW="5486400" imgH="321259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7772400" cy="445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724500" cy="99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cs typeface="Times New Roman" pitchFamily="18" charset="0"/>
              </a:rPr>
              <a:t>Proposisi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Bersyarat</a:t>
            </a:r>
            <a:r>
              <a:rPr lang="en-US" sz="3600" b="1" dirty="0">
                <a:cs typeface="Times New Roman" pitchFamily="18" charset="0"/>
              </a:rPr>
              <a:t> </a:t>
            </a:r>
            <a:br>
              <a:rPr lang="en-US" sz="3600" b="1" dirty="0">
                <a:cs typeface="Times New Roman" pitchFamily="18" charset="0"/>
              </a:rPr>
            </a:br>
            <a:r>
              <a:rPr lang="en-US" sz="3600" b="1" dirty="0">
                <a:cs typeface="Times New Roman" pitchFamily="18" charset="0"/>
              </a:rPr>
              <a:t>(</a:t>
            </a:r>
            <a:r>
              <a:rPr lang="en-US" sz="3600" b="1" dirty="0" err="1">
                <a:cs typeface="Times New Roman" pitchFamily="18" charset="0"/>
              </a:rPr>
              <a:t>kondisional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atau</a:t>
            </a:r>
            <a:r>
              <a:rPr lang="en-US" sz="3600" b="1" dirty="0">
                <a:cs typeface="Times New Roman" pitchFamily="18" charset="0"/>
              </a:rPr>
              <a:t> </a:t>
            </a:r>
            <a:r>
              <a:rPr lang="en-US" sz="3600" b="1" dirty="0" err="1">
                <a:cs typeface="Times New Roman" pitchFamily="18" charset="0"/>
              </a:rPr>
              <a:t>implikasi</a:t>
            </a:r>
            <a:r>
              <a:rPr lang="en-US" sz="3600" b="1" dirty="0">
                <a:cs typeface="Times New Roman" pitchFamily="18" charset="0"/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265" y="1371600"/>
            <a:ext cx="7581900" cy="4864400"/>
          </a:xfrm>
        </p:spPr>
        <p:txBody>
          <a:bodyPr/>
          <a:lstStyle/>
          <a:p>
            <a:pPr algn="just" eaLnBrk="1" hangingPunct="1"/>
            <a:r>
              <a:rPr lang="en-US" sz="2400" dirty="0" err="1">
                <a:cs typeface="Times New Roman" panose="02020603050405020304" pitchFamily="18" charset="0"/>
              </a:rPr>
              <a:t>Bentuk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proposisi</a:t>
            </a:r>
            <a:r>
              <a:rPr lang="en-US" sz="2400" dirty="0">
                <a:cs typeface="Times New Roman" panose="02020603050405020304" pitchFamily="18" charset="0"/>
              </a:rPr>
              <a:t>: “</a:t>
            </a: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”</a:t>
            </a:r>
          </a:p>
          <a:p>
            <a:pPr algn="just" eaLnBrk="1" hangingPunct="1"/>
            <a:r>
              <a:rPr lang="en-US" sz="2400" dirty="0" err="1">
                <a:cs typeface="Times New Roman" panose="02020603050405020304" pitchFamily="18" charset="0"/>
              </a:rPr>
              <a:t>Notasi</a:t>
            </a:r>
            <a:r>
              <a:rPr lang="en-US" sz="2400" dirty="0"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z="2400" dirty="0" err="1">
                <a:cs typeface="Times New Roman" panose="02020603050405020304" pitchFamily="18" charset="0"/>
              </a:rPr>
              <a:t>Proposisi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disebut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hipotesis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cs typeface="Times New Roman" panose="02020603050405020304" pitchFamily="18" charset="0"/>
              </a:rPr>
              <a:t>antesenden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cs typeface="Times New Roman" panose="02020603050405020304" pitchFamily="18" charset="0"/>
              </a:rPr>
              <a:t>premis</a:t>
            </a:r>
            <a:r>
              <a:rPr lang="en-US" sz="2400" dirty="0">
                <a:cs typeface="Times New Roman" panose="02020603050405020304" pitchFamily="18" charset="0"/>
              </a:rPr>
              <a:t>,  </a:t>
            </a:r>
            <a:r>
              <a:rPr lang="en-US" sz="2400" b="1" dirty="0" err="1">
                <a:cs typeface="Times New Roman" panose="02020603050405020304" pitchFamily="18" charset="0"/>
              </a:rPr>
              <a:t>sebab</a:t>
            </a:r>
            <a:endParaRPr lang="en-US" sz="2400" b="1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z="2400" dirty="0" err="1">
                <a:cs typeface="Times New Roman" panose="02020603050405020304" pitchFamily="18" charset="0"/>
              </a:rPr>
              <a:t>Proposisi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q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disebut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konklusi</a:t>
            </a:r>
            <a:r>
              <a:rPr lang="en-US" sz="2400" b="1" dirty="0">
                <a:cs typeface="Times New Roman" panose="02020603050405020304" pitchFamily="18" charset="0"/>
              </a:rPr>
              <a:t>, precedence, </a:t>
            </a:r>
            <a:r>
              <a:rPr lang="en-US" sz="2400" b="1" dirty="0" err="1">
                <a:cs typeface="Times New Roman" panose="02020603050405020304" pitchFamily="18" charset="0"/>
              </a:rPr>
              <a:t>konsekuen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akibat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7581900" cy="4864400"/>
          </a:xfrm>
        </p:spPr>
        <p:txBody>
          <a:bodyPr/>
          <a:lstStyle/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saya</a:t>
            </a:r>
            <a:r>
              <a:rPr lang="en-US" sz="2400" dirty="0">
                <a:cs typeface="Times New Roman" panose="02020603050405020304" pitchFamily="18" charset="0"/>
              </a:rPr>
              <a:t> lulus </a:t>
            </a:r>
            <a:r>
              <a:rPr lang="en-US" sz="2400" dirty="0" err="1">
                <a:cs typeface="Times New Roman" panose="02020603050405020304" pitchFamily="18" charset="0"/>
              </a:rPr>
              <a:t>ujian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saya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hadiah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ayah</a:t>
            </a:r>
          </a:p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suhu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mencapai</a:t>
            </a:r>
            <a:r>
              <a:rPr lang="en-US" sz="2400" dirty="0">
                <a:cs typeface="Times New Roman" panose="02020603050405020304" pitchFamily="18" charset="0"/>
              </a:rPr>
              <a:t> 80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cs typeface="Times New Roman" panose="02020603050405020304" pitchFamily="18" charset="0"/>
              </a:rPr>
              <a:t>C,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alarm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berbunyi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mendaftar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ulang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dianggap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mengundurkan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diri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0400"/>
            <a:ext cx="6972300" cy="998800"/>
          </a:xfrm>
        </p:spPr>
        <p:txBody>
          <a:bodyPr/>
          <a:lstStyle/>
          <a:p>
            <a:pPr marL="68580" eaLnBrk="1" fontAlgn="auto" hangingPunct="1">
              <a:spcAft>
                <a:spcPts val="0"/>
              </a:spcAft>
              <a:defRPr/>
            </a:pP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Cara-</a:t>
            </a:r>
            <a:r>
              <a:rPr lang="en-US" sz="2800" dirty="0" err="1">
                <a:latin typeface="Arno Pro Smbd Caption" pitchFamily="18" charset="0"/>
                <a:cs typeface="Times New Roman" pitchFamily="18" charset="0"/>
              </a:rPr>
              <a:t>cara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no Pro Smbd Caption" pitchFamily="18" charset="0"/>
                <a:cs typeface="Times New Roman" pitchFamily="18" charset="0"/>
              </a:rPr>
              <a:t>mengekspresikan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no Pro Smbd Caption" pitchFamily="18" charset="0"/>
                <a:cs typeface="Times New Roman" pitchFamily="18" charset="0"/>
              </a:rPr>
              <a:t>implikasi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Arno Pro Smbd Caption" pitchFamily="18" charset="0"/>
                <a:cs typeface="Times New Roman" pitchFamily="18" charset="0"/>
              </a:rPr>
              <a:t>q</a:t>
            </a:r>
            <a:endParaRPr lang="en-US" sz="2800" dirty="0">
              <a:latin typeface="Arno Pro Smbd Captio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091900" cy="48644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maka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	</a:t>
            </a:r>
            <a:endParaRPr lang="id-ID" sz="2400" b="1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: 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hujan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tanaman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tumbuh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subur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,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endParaRPr lang="id-ID" sz="2400" b="1" i="1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</a:t>
            </a:r>
            <a:r>
              <a:rPr lang="id-ID" sz="2400" dirty="0">
                <a:latin typeface="Arno Pro Smbd Captio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tekanan</a:t>
            </a:r>
            <a:r>
              <a:rPr lang="en-US" sz="2400" dirty="0">
                <a:cs typeface="Times New Roman" pitchFamily="18" charset="0"/>
              </a:rPr>
              <a:t> gas </a:t>
            </a:r>
            <a:r>
              <a:rPr lang="en-US" sz="2400" dirty="0" err="1">
                <a:cs typeface="Times New Roman" pitchFamily="18" charset="0"/>
              </a:rPr>
              <a:t>diperbesar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mobil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melaju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kencang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mengakibatkan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Arno Pro Smbd Caption" pitchFamily="18" charset="0"/>
                <a:cs typeface="Times New Roman" pitchFamily="18" charset="0"/>
              </a:rPr>
              <a:t>	(</a:t>
            </a:r>
            <a:r>
              <a:rPr lang="en-US" sz="2400" i="1" dirty="0">
                <a:latin typeface="Arno Pro Smbd Caption" pitchFamily="18" charset="0"/>
                <a:cs typeface="Times New Roman" pitchFamily="18" charset="0"/>
              </a:rPr>
              <a:t>p implies q</a:t>
            </a:r>
            <a:r>
              <a:rPr lang="en-US" sz="2400" dirty="0">
                <a:latin typeface="Arno Pro Smbd Caption" pitchFamily="18" charset="0"/>
                <a:cs typeface="Times New Roman" pitchFamily="18" charset="0"/>
              </a:rPr>
              <a:t>)</a:t>
            </a:r>
            <a:endParaRPr lang="id-ID" sz="2400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: </a:t>
            </a:r>
            <a:r>
              <a:rPr lang="en-US" sz="2400" dirty="0">
                <a:cs typeface="Times New Roman" pitchFamily="18" charset="0"/>
              </a:rPr>
              <a:t>Es yang </a:t>
            </a:r>
            <a:r>
              <a:rPr lang="en-US" sz="2400" dirty="0" err="1">
                <a:cs typeface="Times New Roman" pitchFamily="18" charset="0"/>
              </a:rPr>
              <a:t>mencair</a:t>
            </a:r>
            <a:r>
              <a:rPr lang="en-US" sz="2400" dirty="0">
                <a:cs typeface="Times New Roman" pitchFamily="18" charset="0"/>
              </a:rPr>
              <a:t> di </a:t>
            </a:r>
            <a:r>
              <a:rPr lang="en-US" sz="2400" dirty="0" err="1">
                <a:cs typeface="Times New Roman" pitchFamily="18" charset="0"/>
              </a:rPr>
              <a:t>kutub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mengakibatkan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permukaan</a:t>
            </a:r>
            <a:r>
              <a:rPr lang="en-US" sz="2400" dirty="0">
                <a:cs typeface="Times New Roman" pitchFamily="18" charset="0"/>
              </a:rPr>
              <a:t> air </a:t>
            </a:r>
            <a:r>
              <a:rPr lang="en-US" sz="2400" dirty="0" err="1">
                <a:cs typeface="Times New Roman" pitchFamily="18" charset="0"/>
              </a:rPr>
              <a:t>laut</a:t>
            </a:r>
            <a:r>
              <a:rPr lang="en-US" sz="2400" dirty="0">
                <a:cs typeface="Times New Roman" pitchFamily="18" charset="0"/>
              </a:rPr>
              <a:t> naik.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 </a:t>
            </a: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endParaRPr lang="id-ID" sz="2400" b="1" i="1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: </a:t>
            </a:r>
            <a:r>
              <a:rPr lang="en-US" sz="2400" dirty="0">
                <a:cs typeface="Times New Roman" pitchFamily="18" charset="0"/>
              </a:rPr>
              <a:t>Orang </a:t>
            </a:r>
            <a:r>
              <a:rPr lang="en-US" sz="2400" dirty="0" err="1">
                <a:cs typeface="Times New Roman" pitchFamily="18" charset="0"/>
              </a:rPr>
              <a:t>itu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berangkat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diberi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ongkos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jalan</a:t>
            </a:r>
            <a:r>
              <a:rPr lang="en-US" sz="2400" dirty="0">
                <a:cs typeface="Times New Roman" pitchFamily="18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19800" cy="99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Cara-</a:t>
            </a:r>
            <a:r>
              <a:rPr lang="en-US" sz="2800" dirty="0" err="1">
                <a:latin typeface="Arno Pro Smbd Caption" pitchFamily="18" charset="0"/>
                <a:cs typeface="Times New Roman" pitchFamily="18" charset="0"/>
              </a:rPr>
              <a:t>cara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no Pro Smbd Caption" pitchFamily="18" charset="0"/>
                <a:cs typeface="Times New Roman" pitchFamily="18" charset="0"/>
              </a:rPr>
              <a:t>mengekspresikan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no Pro Smbd Caption" pitchFamily="18" charset="0"/>
                <a:cs typeface="Times New Roman" pitchFamily="18" charset="0"/>
              </a:rPr>
              <a:t>implikasi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800" dirty="0">
                <a:latin typeface="Arno Pro Smbd Caption" pitchFamily="18" charset="0"/>
                <a:cs typeface="Times New Roman" pitchFamily="18" charset="0"/>
              </a:rPr>
              <a:t>:</a:t>
            </a:r>
            <a:r>
              <a:rPr lang="id-ID" sz="2800" dirty="0">
                <a:latin typeface="Arno Pro Smbd Caption" pitchFamily="18" charset="0"/>
                <a:cs typeface="Times New Roman" pitchFamily="18" charset="0"/>
              </a:rPr>
              <a:t> (lanjutan)</a:t>
            </a:r>
            <a:endParaRPr lang="en-US" sz="2800" dirty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27400"/>
            <a:ext cx="7581900" cy="4864400"/>
          </a:xfrm>
        </p:spPr>
        <p:txBody>
          <a:bodyPr rtlCol="0">
            <a:noAutofit/>
          </a:bodyPr>
          <a:lstStyle/>
          <a:p>
            <a:pPr marL="0"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hanya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endParaRPr lang="id-ID" sz="2000" b="1" i="1" dirty="0">
              <a:latin typeface="Arno Pro Smbd Caption" pitchFamily="18" charset="0"/>
              <a:cs typeface="Times New Roman" pitchFamily="18" charset="0"/>
            </a:endParaRPr>
          </a:p>
          <a:p>
            <a:pPr marL="539750" indent="0" algn="just"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id-ID" sz="2000" dirty="0">
                <a:cs typeface="Times New Roman" pitchFamily="18" charset="0"/>
              </a:rPr>
              <a:t>Contoh : </a:t>
            </a:r>
            <a:r>
              <a:rPr lang="en-US" sz="2000" dirty="0">
                <a:cs typeface="Times New Roman" pitchFamily="18" charset="0"/>
              </a:rPr>
              <a:t>Ahmad </a:t>
            </a:r>
            <a:r>
              <a:rPr lang="en-US" sz="2000" dirty="0" err="1">
                <a:cs typeface="Times New Roman" pitchFamily="18" charset="0"/>
              </a:rPr>
              <a:t>bisa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mengambil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matakuliah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Teori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Bahasa</a:t>
            </a:r>
            <a:r>
              <a:rPr lang="en-US" sz="2000" dirty="0">
                <a:cs typeface="Times New Roman" pitchFamily="18" charset="0"/>
              </a:rPr>
              <a:t> Formal </a:t>
            </a:r>
            <a:r>
              <a:rPr lang="en-US" sz="2000" dirty="0" err="1">
                <a:cs typeface="Times New Roman" pitchFamily="18" charset="0"/>
              </a:rPr>
              <a:t>hanya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jika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ia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sudah</a:t>
            </a:r>
            <a:r>
              <a:rPr lang="en-US" sz="2000" dirty="0">
                <a:cs typeface="Times New Roman" pitchFamily="18" charset="0"/>
              </a:rPr>
              <a:t> lulus </a:t>
            </a:r>
            <a:r>
              <a:rPr lang="en-US" sz="2000" dirty="0" err="1">
                <a:cs typeface="Times New Roman" pitchFamily="18" charset="0"/>
              </a:rPr>
              <a:t>matakuliah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Matematika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Diskrit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cukup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untuk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  </a:t>
            </a:r>
          </a:p>
          <a:p>
            <a:pPr marL="114300" indent="2460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hipotesis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menyatakan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cukup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sufficient condition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))</a:t>
            </a:r>
          </a:p>
          <a:p>
            <a:pPr marL="114300" indent="2460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000" dirty="0">
                <a:cs typeface="Times New Roman" pitchFamily="18" charset="0"/>
              </a:rPr>
              <a:t>Contoh : </a:t>
            </a:r>
            <a:r>
              <a:rPr lang="en-US" sz="2000" dirty="0" err="1">
                <a:cs typeface="Times New Roman" pitchFamily="18" charset="0"/>
              </a:rPr>
              <a:t>Syarat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cukup</a:t>
            </a:r>
            <a:r>
              <a:rPr lang="en-US" sz="2000" dirty="0">
                <a:cs typeface="Times New Roman" pitchFamily="18" charset="0"/>
              </a:rPr>
              <a:t> agar lulus </a:t>
            </a:r>
            <a:r>
              <a:rPr lang="en-US" sz="2000" dirty="0" err="1">
                <a:cs typeface="Times New Roman" pitchFamily="18" charset="0"/>
              </a:rPr>
              <a:t>ujian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adalah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nilai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akhir</a:t>
            </a:r>
            <a:r>
              <a:rPr lang="en-US" sz="2000" dirty="0">
                <a:cs typeface="Times New Roman" pitchFamily="18" charset="0"/>
              </a:rPr>
              <a:t> &gt;=60.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perlu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untuk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   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 </a:t>
            </a:r>
          </a:p>
          <a:p>
            <a:pPr marL="114300" indent="2460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konklusi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menyatakan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perlu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necessary condition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) )</a:t>
            </a:r>
            <a:endParaRPr lang="id-ID" sz="2000" dirty="0">
              <a:latin typeface="Arno Pro Smbd Caption" pitchFamily="18" charset="0"/>
              <a:cs typeface="Times New Roman" pitchFamily="18" charset="0"/>
            </a:endParaRPr>
          </a:p>
          <a:p>
            <a:pPr marL="539750" lvl="1" indent="0" algn="just"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id-ID" sz="1800" dirty="0">
                <a:cs typeface="Times New Roman" pitchFamily="18" charset="0"/>
              </a:rPr>
              <a:t>Contoh : </a:t>
            </a:r>
            <a:r>
              <a:rPr lang="en-US" sz="1800" dirty="0" err="1">
                <a:cs typeface="Times New Roman" pitchFamily="18" charset="0"/>
              </a:rPr>
              <a:t>Syarat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perlu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bagi</a:t>
            </a:r>
            <a:r>
              <a:rPr lang="en-US" sz="1800" dirty="0">
                <a:cs typeface="Times New Roman" pitchFamily="18" charset="0"/>
              </a:rPr>
              <a:t> Indonesia agar </a:t>
            </a:r>
            <a:r>
              <a:rPr lang="en-US" sz="1800" dirty="0" err="1">
                <a:cs typeface="Times New Roman" pitchFamily="18" charset="0"/>
              </a:rPr>
              <a:t>ikut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Piala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Dunia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adalah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dengan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mengontrak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pemain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asing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kenamaan</a:t>
            </a:r>
            <a:r>
              <a:rPr lang="en-US" sz="18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bilamana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	(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q whenever p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)</a:t>
            </a:r>
            <a:endParaRPr lang="id-ID" sz="2000" dirty="0">
              <a:latin typeface="Arno Pro Smbd Caption" pitchFamily="18" charset="0"/>
              <a:cs typeface="Times New Roman" pitchFamily="18" charset="0"/>
            </a:endParaRPr>
          </a:p>
          <a:p>
            <a:pPr marL="68263" indent="47148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000" dirty="0">
                <a:cs typeface="Times New Roman" pitchFamily="18" charset="0"/>
              </a:rPr>
              <a:t>Contoh : </a:t>
            </a:r>
            <a:r>
              <a:rPr lang="en-US" sz="2000" dirty="0" err="1">
                <a:cs typeface="Times New Roman" pitchFamily="18" charset="0"/>
              </a:rPr>
              <a:t>Banjir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bandang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terjadi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bilamana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hutan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ditebangi</a:t>
            </a:r>
            <a:r>
              <a:rPr lang="en-US" sz="2000" dirty="0">
                <a:cs typeface="Times New Roman" pitchFamily="18" charset="0"/>
              </a:rPr>
              <a:t>.</a:t>
            </a:r>
            <a:r>
              <a:rPr lang="en-US" sz="900" dirty="0">
                <a:cs typeface="Times New Roman" pitchFamily="18" charset="0"/>
              </a:rPr>
              <a:t>	</a:t>
            </a:r>
            <a:endParaRPr lang="en-US" sz="2000" dirty="0">
              <a:latin typeface="Arno Pro Smbd Caption" pitchFamily="18" charset="0"/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F1F9FE-0B08-45F1-8957-65174B9BC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474" y="762000"/>
            <a:ext cx="6667725" cy="3048000"/>
          </a:xfrm>
        </p:spPr>
        <p:txBody>
          <a:bodyPr/>
          <a:lstStyle/>
          <a:p>
            <a:pPr lvl="0"/>
            <a:r>
              <a:rPr lang="en-ID" sz="4000" dirty="0"/>
              <a:t>MATERI AJAR</a:t>
            </a:r>
            <a:br>
              <a:rPr lang="en-ID" sz="4000" dirty="0"/>
            </a:br>
            <a:r>
              <a:rPr lang="en-ID" sz="4000" dirty="0"/>
              <a:t>&gt;&gt; </a:t>
            </a:r>
            <a:r>
              <a:rPr lang="en-ID" sz="4000" dirty="0" err="1"/>
              <a:t>Pengenalan</a:t>
            </a:r>
            <a:r>
              <a:rPr lang="en-ID" sz="4000" dirty="0"/>
              <a:t> </a:t>
            </a:r>
            <a:r>
              <a:rPr lang="en-ID" sz="4000" dirty="0" err="1"/>
              <a:t>proposisi</a:t>
            </a:r>
            <a:r>
              <a:rPr lang="en-ID" sz="4000" dirty="0"/>
              <a:t/>
            </a:r>
            <a:br>
              <a:rPr lang="en-ID" sz="4000" dirty="0"/>
            </a:br>
            <a:r>
              <a:rPr lang="en-ID" sz="4000" dirty="0"/>
              <a:t>&gt;&gt; </a:t>
            </a:r>
            <a:r>
              <a:rPr lang="en-ID" sz="4000" dirty="0" err="1"/>
              <a:t>Formulasi</a:t>
            </a:r>
            <a:r>
              <a:rPr lang="en-ID" sz="4000" dirty="0"/>
              <a:t> </a:t>
            </a:r>
            <a:r>
              <a:rPr lang="en-ID" sz="4000" dirty="0" err="1"/>
              <a:t>proposisi</a:t>
            </a:r>
            <a:r>
              <a:rPr lang="en-ID" sz="4000" dirty="0"/>
              <a:t/>
            </a:r>
            <a:br>
              <a:rPr lang="en-ID" sz="4000" dirty="0"/>
            </a:br>
            <a:r>
              <a:rPr lang="en-ID" sz="4000" dirty="0"/>
              <a:t>&gt;&gt; </a:t>
            </a:r>
            <a:r>
              <a:rPr lang="en-ID" sz="4000" dirty="0" err="1"/>
              <a:t>Tabel</a:t>
            </a:r>
            <a:r>
              <a:rPr lang="en-ID" sz="4000" dirty="0"/>
              <a:t> </a:t>
            </a:r>
            <a:r>
              <a:rPr lang="en-ID" sz="4000" dirty="0" err="1"/>
              <a:t>kebenaran</a:t>
            </a:r>
            <a:endParaRPr lang="en-ID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B2B0A5-D6A1-4740-AE37-C65080CA4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7" y="606040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245574"/>
              </p:ext>
            </p:extLst>
          </p:nvPr>
        </p:nvGraphicFramePr>
        <p:xfrm>
          <a:off x="381000" y="304800"/>
          <a:ext cx="7772400" cy="50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Document" r:id="rId3" imgW="5486400" imgH="3912108" progId="Word.Document.8">
                  <p:embed/>
                </p:oleObj>
              </mc:Choice>
              <mc:Fallback>
                <p:oleObj name="Document" r:id="rId3" imgW="5486400" imgH="391210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7772400" cy="50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416093"/>
              </p:ext>
            </p:extLst>
          </p:nvPr>
        </p:nvGraphicFramePr>
        <p:xfrm>
          <a:off x="914400" y="-7374"/>
          <a:ext cx="7748588" cy="661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Document" r:id="rId3" imgW="6839712" imgH="5839968" progId="Word.Document.8">
                  <p:embed/>
                </p:oleObj>
              </mc:Choice>
              <mc:Fallback>
                <p:oleObj name="Document" r:id="rId3" imgW="6839712" imgH="58399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-7374"/>
                        <a:ext cx="7748588" cy="661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7581900" cy="4864400"/>
          </a:xfrm>
        </p:spPr>
        <p:txBody>
          <a:bodyPr/>
          <a:lstStyle/>
          <a:p>
            <a:pPr marL="342900" indent="-342900"/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yang </a:t>
            </a:r>
            <a:r>
              <a:rPr lang="en-US" sz="2400" dirty="0" err="1"/>
              <a:t>dipentingkan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premis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konsekuen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.</a:t>
            </a:r>
          </a:p>
          <a:p>
            <a:pPr marL="342900" indent="-342900"/>
            <a:endParaRPr lang="en-US" sz="2400" dirty="0"/>
          </a:p>
          <a:p>
            <a:pPr marL="342900" indent="-342900"/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valid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:</a:t>
            </a:r>
          </a:p>
          <a:p>
            <a:pPr marL="342900" indent="-342900"/>
            <a:endParaRPr lang="en-US" sz="2400" dirty="0"/>
          </a:p>
          <a:p>
            <a:pPr>
              <a:buNone/>
            </a:pPr>
            <a:r>
              <a:rPr lang="en-US" sz="2400" dirty="0"/>
              <a:t>	“</a:t>
            </a:r>
            <a:r>
              <a:rPr lang="en-US" sz="2400" dirty="0" err="1"/>
              <a:t>Jika</a:t>
            </a:r>
            <a:r>
              <a:rPr lang="en-US" sz="2400" dirty="0"/>
              <a:t> 1 + 1 = 2 </a:t>
            </a:r>
            <a:r>
              <a:rPr lang="en-US" sz="2400" dirty="0" err="1"/>
              <a:t>maka</a:t>
            </a:r>
            <a:r>
              <a:rPr lang="en-US" sz="2400" dirty="0"/>
              <a:t> Paris </a:t>
            </a:r>
            <a:r>
              <a:rPr lang="en-US" sz="2400" dirty="0" err="1"/>
              <a:t>ibukota</a:t>
            </a:r>
            <a:r>
              <a:rPr lang="en-US" sz="2400" dirty="0"/>
              <a:t> </a:t>
            </a:r>
            <a:r>
              <a:rPr lang="en-US" sz="2400" dirty="0" err="1"/>
              <a:t>Perancis</a:t>
            </a:r>
            <a:r>
              <a:rPr lang="en-US" sz="2400" dirty="0"/>
              <a:t>”</a:t>
            </a:r>
          </a:p>
          <a:p>
            <a:pPr>
              <a:buNone/>
            </a:pPr>
            <a:r>
              <a:rPr lang="en-US" sz="2400" dirty="0"/>
              <a:t>	“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n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hujan</a:t>
            </a:r>
            <a:r>
              <a:rPr lang="en-US" sz="2400" dirty="0"/>
              <a:t>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938916"/>
              </p:ext>
            </p:extLst>
          </p:nvPr>
        </p:nvGraphicFramePr>
        <p:xfrm>
          <a:off x="1123950" y="152400"/>
          <a:ext cx="70104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Document" r:id="rId3" imgW="5486400" imgH="4913376" progId="Word.Document.8">
                  <p:embed/>
                </p:oleObj>
              </mc:Choice>
              <mc:Fallback>
                <p:oleObj name="Document" r:id="rId3" imgW="5486400" imgH="491337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152400"/>
                        <a:ext cx="70104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724500" cy="9988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2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7581900" cy="486440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sz="2800" dirty="0" err="1">
                <a:cs typeface="Times New Roman" pitchFamily="18" charset="0"/>
              </a:rPr>
              <a:t>Nyatakan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pernyataan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berikut</a:t>
            </a:r>
            <a:r>
              <a:rPr lang="en-US" sz="2800" dirty="0">
                <a:cs typeface="Times New Roman" pitchFamily="18" charset="0"/>
              </a:rPr>
              <a:t>:</a:t>
            </a:r>
          </a:p>
          <a:p>
            <a:pPr algn="just"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	 “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tidak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dapat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terdaftar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sebagai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pemilih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dalam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Pemilu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jika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berusia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bawah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17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tahun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kecuali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kalau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sudah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menikah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”.</a:t>
            </a:r>
          </a:p>
          <a:p>
            <a:pPr algn="just">
              <a:buFontTx/>
              <a:buNone/>
              <a:defRPr/>
            </a:pPr>
            <a:endParaRPr lang="en-US" sz="2800" dirty="0">
              <a:solidFill>
                <a:schemeClr val="accent2"/>
              </a:solidFill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en-US" sz="2800" dirty="0">
                <a:cs typeface="Times New Roman" pitchFamily="18" charset="0"/>
              </a:rPr>
              <a:t>  </a:t>
            </a:r>
            <a:r>
              <a:rPr lang="en-US" sz="2800" dirty="0" err="1">
                <a:cs typeface="Times New Roman" pitchFamily="18" charset="0"/>
              </a:rPr>
              <a:t>dalam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notasi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simbolik</a:t>
            </a:r>
            <a:r>
              <a:rPr lang="en-US" sz="2800" dirty="0">
                <a:cs typeface="Times New Roman" pitchFamily="18" charset="0"/>
              </a:rPr>
              <a:t>.</a:t>
            </a:r>
          </a:p>
          <a:p>
            <a:pPr>
              <a:buFontTx/>
              <a:buNone/>
              <a:defRPr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6724500" cy="99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/>
              <a:t>Penyelesaian</a:t>
            </a:r>
            <a:r>
              <a:rPr lang="en-US" sz="2800" b="1" dirty="0"/>
              <a:t> </a:t>
            </a:r>
            <a:r>
              <a:rPr lang="en-US" sz="2800" b="1" dirty="0" err="1"/>
              <a:t>Soal</a:t>
            </a:r>
            <a:r>
              <a:rPr lang="en-US" sz="2800" b="1" dirty="0"/>
              <a:t> </a:t>
            </a:r>
            <a:r>
              <a:rPr lang="en-US" sz="2800" b="1" dirty="0" err="1"/>
              <a:t>Latihan</a:t>
            </a:r>
            <a:r>
              <a:rPr lang="en-US" sz="2800" b="1" dirty="0"/>
              <a:t> 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21" y="990600"/>
            <a:ext cx="7581900" cy="4864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terdaftar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sebagai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pemilih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Pemilu</a:t>
            </a:r>
            <a:r>
              <a:rPr lang="en-US" sz="2400" dirty="0">
                <a:cs typeface="Times New Roman" panose="02020603050405020304" pitchFamily="18" charset="0"/>
              </a:rPr>
              <a:t>  </a:t>
            </a:r>
            <a:r>
              <a:rPr lang="en-US" sz="2400" u="sng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berusia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bawah</a:t>
            </a:r>
            <a:r>
              <a:rPr lang="en-US" sz="2400" dirty="0">
                <a:cs typeface="Times New Roman" panose="02020603050405020304" pitchFamily="18" charset="0"/>
              </a:rPr>
              <a:t> 17 </a:t>
            </a:r>
            <a:r>
              <a:rPr lang="en-US" sz="2400" dirty="0" err="1">
                <a:cs typeface="Times New Roman" panose="02020603050405020304" pitchFamily="18" charset="0"/>
              </a:rPr>
              <a:t>tahun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kecuali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kalau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sudah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menikah</a:t>
            </a:r>
            <a:r>
              <a:rPr lang="en-US" sz="2400" dirty="0">
                <a:cs typeface="Times New Roman" panose="02020603050405020304" pitchFamily="18" charset="0"/>
              </a:rPr>
              <a:t>”.</a:t>
            </a:r>
          </a:p>
          <a:p>
            <a:pPr eaLnBrk="1" hangingPunct="1">
              <a:buFontTx/>
              <a:buNone/>
            </a:pPr>
            <a:r>
              <a:rPr lang="en-US" sz="2800" dirty="0"/>
              <a:t>   	</a:t>
            </a:r>
          </a:p>
          <a:p>
            <a:pPr eaLnBrk="1" hangingPunct="1">
              <a:buFontTx/>
              <a:buNone/>
            </a:pPr>
            <a:r>
              <a:rPr lang="en-US" sz="2400" dirty="0"/>
              <a:t>    Format: </a:t>
            </a:r>
            <a:r>
              <a:rPr lang="en-US" sz="2400" i="1" dirty="0"/>
              <a:t>q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</a:p>
          <a:p>
            <a:pPr eaLnBrk="1" hangingPunct="1">
              <a:buFontTx/>
              <a:buNone/>
            </a:pPr>
            <a:endParaRPr lang="en-US" sz="2400" i="1" dirty="0"/>
          </a:p>
          <a:p>
            <a:pPr eaLnBrk="1" hangingPunct="1">
              <a:buFontTx/>
              <a:buNone/>
            </a:pPr>
            <a:r>
              <a:rPr lang="en-US" sz="2000" i="1" dirty="0"/>
              <a:t>    </a:t>
            </a:r>
            <a:r>
              <a:rPr lang="en-US" sz="2400" dirty="0" err="1"/>
              <a:t>Susun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standard: 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</a:p>
          <a:p>
            <a:pPr eaLnBrk="1" hangingPunct="1">
              <a:buFontTx/>
              <a:buNone/>
            </a:pPr>
            <a:endParaRPr lang="en-US" sz="2400" i="1" dirty="0"/>
          </a:p>
          <a:p>
            <a:pPr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berusia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bawah</a:t>
            </a:r>
            <a:r>
              <a:rPr lang="en-US" sz="2400" dirty="0">
                <a:cs typeface="Times New Roman" panose="02020603050405020304" pitchFamily="18" charset="0"/>
              </a:rPr>
              <a:t> 17 </a:t>
            </a:r>
            <a:r>
              <a:rPr lang="en-US" sz="2400" dirty="0" err="1">
                <a:cs typeface="Times New Roman" panose="02020603050405020304" pitchFamily="18" charset="0"/>
              </a:rPr>
              <a:t>tahun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kecuali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kalau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sudah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menikah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terdaftar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sebagai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pemilih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7581900" cy="48644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berusia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bawah</a:t>
            </a:r>
            <a:r>
              <a:rPr lang="en-US" sz="2400" dirty="0">
                <a:cs typeface="Times New Roman" panose="02020603050405020304" pitchFamily="18" charset="0"/>
              </a:rPr>
              <a:t> 17 </a:t>
            </a:r>
            <a:r>
              <a:rPr lang="en-US" sz="2400" dirty="0" err="1">
                <a:cs typeface="Times New Roman" panose="02020603050405020304" pitchFamily="18" charset="0"/>
              </a:rPr>
              <a:t>tahun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kecuali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kalau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sudah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menikah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terdaftar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sebagai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pemilih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3200" dirty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endParaRPr lang="en-US" sz="2000" i="1" dirty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800" i="1" dirty="0">
                <a:cs typeface="Times New Roman" panose="02020603050405020304" pitchFamily="18" charset="0"/>
              </a:rPr>
              <a:t>	 </a:t>
            </a:r>
            <a:r>
              <a:rPr lang="en-US" sz="2400" i="1" dirty="0">
                <a:cs typeface="Times New Roman" panose="02020603050405020304" pitchFamily="18" charset="0"/>
              </a:rPr>
              <a:t>m</a:t>
            </a:r>
            <a:r>
              <a:rPr lang="en-US" sz="2400" dirty="0"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berusia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bawah</a:t>
            </a:r>
            <a:r>
              <a:rPr lang="en-US" sz="2400" dirty="0">
                <a:cs typeface="Times New Roman" panose="02020603050405020304" pitchFamily="18" charset="0"/>
              </a:rPr>
              <a:t> 17 </a:t>
            </a:r>
            <a:r>
              <a:rPr lang="en-US" sz="2400" dirty="0" err="1">
                <a:cs typeface="Times New Roman" panose="02020603050405020304" pitchFamily="18" charset="0"/>
              </a:rPr>
              <a:t>tahun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sudah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menikah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 </a:t>
            </a:r>
            <a:r>
              <a:rPr lang="en-US" sz="2400" i="1" dirty="0">
                <a:cs typeface="Times New Roman" panose="02020603050405020304" pitchFamily="18" charset="0"/>
              </a:rPr>
              <a:t>r</a:t>
            </a:r>
            <a:r>
              <a:rPr lang="en-US" sz="2400" dirty="0"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terdaftar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sebagai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pemilih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Pemilu</a:t>
            </a:r>
            <a:r>
              <a:rPr lang="en-US" sz="2400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cs typeface="Times New Roman" panose="02020603050405020304" pitchFamily="18" charset="0"/>
              </a:rPr>
              <a:t>maka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pernyataan</a:t>
            </a:r>
            <a:r>
              <a:rPr lang="en-US" sz="2800" dirty="0"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cs typeface="Times New Roman" panose="02020603050405020304" pitchFamily="18" charset="0"/>
              </a:rPr>
              <a:t>atas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dapat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ditulis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sebagai</a:t>
            </a:r>
            <a:r>
              <a:rPr lang="en-US" sz="28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cs typeface="Times New Roman" panose="02020603050405020304" pitchFamily="18" charset="0"/>
              </a:rPr>
              <a:t>        (</a:t>
            </a:r>
            <a:r>
              <a:rPr lang="en-US" sz="2800" i="1" dirty="0">
                <a:cs typeface="Times New Roman" panose="02020603050405020304" pitchFamily="18" charset="0"/>
              </a:rPr>
              <a:t>m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800" dirty="0">
                <a:cs typeface="Times New Roman" panose="02020603050405020304" pitchFamily="18" charset="0"/>
              </a:rPr>
              <a:t> ~ </a:t>
            </a:r>
            <a:r>
              <a:rPr lang="en-US" sz="2800" i="1" dirty="0">
                <a:cs typeface="Times New Roman" panose="02020603050405020304" pitchFamily="18" charset="0"/>
              </a:rPr>
              <a:t>n</a:t>
            </a:r>
            <a:r>
              <a:rPr lang="en-US" sz="2800" dirty="0">
                <a:cs typeface="Times New Roman" panose="02020603050405020304" pitchFamily="18" charset="0"/>
              </a:rPr>
              <a:t>) </a:t>
            </a:r>
            <a:r>
              <a:rPr 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800" dirty="0">
                <a:cs typeface="Times New Roman" panose="02020603050405020304" pitchFamily="18" charset="0"/>
              </a:rPr>
              <a:t> ~ </a:t>
            </a:r>
            <a:r>
              <a:rPr lang="en-US" sz="2800" i="1" dirty="0">
                <a:cs typeface="Times New Roman" panose="02020603050405020304" pitchFamily="18" charset="0"/>
              </a:rPr>
              <a:t>r</a:t>
            </a:r>
            <a:r>
              <a:rPr lang="en-US" sz="2800" dirty="0">
                <a:cs typeface="Times New Roman" panose="02020603050405020304" pitchFamily="18" charset="0"/>
              </a:rPr>
              <a:t>	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724500" cy="9988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TUGAS 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7581900" cy="4864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sz="2800" b="1" dirty="0" err="1"/>
              <a:t>Latihan</a:t>
            </a:r>
            <a:r>
              <a:rPr lang="en-US" sz="2800" dirty="0"/>
              <a:t>: </a:t>
            </a:r>
            <a:r>
              <a:rPr lang="en-US" sz="2800" dirty="0" err="1"/>
              <a:t>Ubah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ekspresi</a:t>
            </a:r>
            <a:r>
              <a:rPr lang="en-US" sz="2800" dirty="0"/>
              <a:t> </a:t>
            </a:r>
            <a:r>
              <a:rPr lang="en-US" sz="2800" dirty="0" err="1"/>
              <a:t>logika</a:t>
            </a:r>
            <a:r>
              <a:rPr lang="en-US" sz="2800" dirty="0"/>
              <a:t> (</a:t>
            </a:r>
            <a:r>
              <a:rPr lang="en-US" sz="2800" dirty="0" err="1"/>
              <a:t>notasi</a:t>
            </a:r>
            <a:r>
              <a:rPr lang="en-US" sz="2800" dirty="0"/>
              <a:t> </a:t>
            </a:r>
            <a:r>
              <a:rPr lang="en-US" sz="2800" dirty="0" err="1"/>
              <a:t>simbolik</a:t>
            </a:r>
            <a:r>
              <a:rPr lang="en-US" dirty="0"/>
              <a:t>)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sz="2800" dirty="0"/>
              <a:t>1.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mengakses</a:t>
            </a:r>
            <a:r>
              <a:rPr lang="en-US" sz="2800" dirty="0"/>
              <a:t> internet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kampus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sarjana</a:t>
            </a:r>
            <a:r>
              <a:rPr lang="en-US" sz="2800" dirty="0"/>
              <a:t>.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	2.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menaiki</a:t>
            </a:r>
            <a:r>
              <a:rPr lang="en-US" sz="2800" dirty="0"/>
              <a:t> </a:t>
            </a:r>
            <a:r>
              <a:rPr lang="en-US" sz="2800" i="1" dirty="0"/>
              <a:t>roller coaster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tingginya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150 cm </a:t>
            </a:r>
            <a:r>
              <a:rPr lang="en-US" sz="2800" dirty="0" err="1"/>
              <a:t>kecuali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berusia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16 </a:t>
            </a:r>
            <a:r>
              <a:rPr lang="en-US" sz="2800" dirty="0" err="1"/>
              <a:t>tahun</a:t>
            </a:r>
            <a:r>
              <a:rPr lang="en-US" sz="2800" dirty="0"/>
              <a:t>.</a:t>
            </a:r>
          </a:p>
          <a:p>
            <a:pPr eaLnBrk="1" hangingPunct="1">
              <a:buFontTx/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7581900" cy="4864400"/>
          </a:xfrm>
        </p:spPr>
        <p:txBody>
          <a:bodyPr/>
          <a:lstStyle/>
          <a:p>
            <a:pPr marL="354013" indent="-354013" algn="just" defTabSz="900113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cs typeface="Times New Roman" panose="02020603050405020304" pitchFamily="18" charset="0"/>
              </a:rPr>
              <a:t>Sebagian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besar</a:t>
            </a:r>
            <a:r>
              <a:rPr lang="en-US" sz="2400" dirty="0">
                <a:cs typeface="Times New Roman" panose="02020603050405020304" pitchFamily="18" charset="0"/>
              </a:rPr>
              <a:t> orang </a:t>
            </a:r>
            <a:r>
              <a:rPr lang="en-US" sz="2400" dirty="0" err="1">
                <a:cs typeface="Times New Roman" panose="02020603050405020304" pitchFamily="18" charset="0"/>
              </a:rPr>
              <a:t>percaya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bahwa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harimau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Jawa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sudah</a:t>
            </a:r>
            <a:r>
              <a:rPr lang="en-US" sz="2400" dirty="0">
                <a:cs typeface="Times New Roman" panose="02020603050405020304" pitchFamily="18" charset="0"/>
              </a:rPr>
              <a:t> lama </a:t>
            </a:r>
            <a:r>
              <a:rPr lang="en-US" sz="2400" dirty="0" err="1">
                <a:cs typeface="Times New Roman" panose="02020603050405020304" pitchFamily="18" charset="0"/>
              </a:rPr>
              <a:t>punah</a:t>
            </a:r>
            <a:r>
              <a:rPr lang="en-US" sz="2400" dirty="0"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cs typeface="Times New Roman" panose="02020603050405020304" pitchFamily="18" charset="0"/>
              </a:rPr>
              <a:t>Tetapi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pada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suatu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hari</a:t>
            </a:r>
            <a:r>
              <a:rPr lang="en-US" sz="2400" dirty="0">
                <a:cs typeface="Times New Roman" panose="02020603050405020304" pitchFamily="18" charset="0"/>
              </a:rPr>
              <a:t> Amir </a:t>
            </a:r>
            <a:r>
              <a:rPr lang="en-US" sz="2400" dirty="0" err="1">
                <a:cs typeface="Times New Roman" panose="02020603050405020304" pitchFamily="18" charset="0"/>
              </a:rPr>
              <a:t>membuat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pernyataan-pernyataan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kontroversial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sebagai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berikut</a:t>
            </a:r>
            <a:r>
              <a:rPr lang="en-US" sz="24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Times New Roman" panose="02020603050405020304" pitchFamily="18" charset="0"/>
              </a:rPr>
              <a:t>	(a)   </a:t>
            </a:r>
            <a:r>
              <a:rPr lang="en-US" sz="2400" dirty="0" err="1">
                <a:cs typeface="Times New Roman" panose="02020603050405020304" pitchFamily="18" charset="0"/>
              </a:rPr>
              <a:t>Saya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melihat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harimau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hutan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Times New Roman" panose="02020603050405020304" pitchFamily="18" charset="0"/>
              </a:rPr>
              <a:t>	(b)  </a:t>
            </a: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saya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melihat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harimau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hutan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saya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juga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melihat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serigala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kita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diberitahu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bahwa</a:t>
            </a:r>
            <a:r>
              <a:rPr lang="en-US" sz="2400" dirty="0">
                <a:cs typeface="Times New Roman" panose="02020603050405020304" pitchFamily="18" charset="0"/>
              </a:rPr>
              <a:t> Amir </a:t>
            </a:r>
            <a:r>
              <a:rPr lang="en-US" sz="2400" dirty="0" err="1">
                <a:cs typeface="Times New Roman" panose="02020603050405020304" pitchFamily="18" charset="0"/>
              </a:rPr>
              <a:t>kadang-kadang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berbohong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kadang-kadang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jujur</a:t>
            </a:r>
            <a:r>
              <a:rPr lang="en-US" sz="2400" dirty="0"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cs typeface="Times New Roman" panose="02020603050405020304" pitchFamily="18" charset="0"/>
              </a:rPr>
              <a:t>Gunakan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tabel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kebenaran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untuk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memeriksa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apakah</a:t>
            </a:r>
            <a:r>
              <a:rPr lang="en-US" sz="2400" dirty="0">
                <a:cs typeface="Times New Roman" panose="02020603050405020304" pitchFamily="18" charset="0"/>
              </a:rPr>
              <a:t> Amir </a:t>
            </a:r>
            <a:r>
              <a:rPr lang="en-US" sz="2400" dirty="0" err="1">
                <a:cs typeface="Times New Roman" panose="02020603050405020304" pitchFamily="18" charset="0"/>
              </a:rPr>
              <a:t>benar-benar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melihat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harimau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hutan</a:t>
            </a:r>
            <a:r>
              <a:rPr lang="en-US" sz="2400" dirty="0">
                <a:cs typeface="Times New Roman" panose="02020603050405020304" pitchFamily="18" charset="0"/>
              </a:rPr>
              <a:t>?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717" y="301509"/>
            <a:ext cx="6724500" cy="998800"/>
          </a:xfrm>
        </p:spPr>
        <p:txBody>
          <a:bodyPr/>
          <a:lstStyle/>
          <a:p>
            <a:pPr>
              <a:defRPr/>
            </a:pPr>
            <a:r>
              <a:rPr lang="en-US" sz="4800" b="1" dirty="0" err="1">
                <a:cs typeface="Times New Roman" panose="02020603050405020304" pitchFamily="18" charset="0"/>
              </a:rPr>
              <a:t>Logika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717" y="1300309"/>
            <a:ext cx="7581900" cy="4864400"/>
          </a:xfrm>
        </p:spPr>
        <p:txBody>
          <a:bodyPr/>
          <a:lstStyle/>
          <a:p>
            <a:pPr marL="457200" indent="-457200" algn="just"/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Logika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dasar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semua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penalaran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(</a:t>
            </a:r>
            <a:r>
              <a:rPr lang="en-US" sz="2800" i="1" dirty="0">
                <a:latin typeface="Perpetua" panose="02020502060401020303" pitchFamily="18" charset="0"/>
                <a:cs typeface="Times New Roman" panose="02020603050405020304" pitchFamily="18" charset="0"/>
              </a:rPr>
              <a:t>reasoning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).  </a:t>
            </a:r>
            <a:endParaRPr lang="en-US" sz="2800" b="1" dirty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Penalaran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didasarkan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pada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hubungan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pernyataan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(</a:t>
            </a:r>
            <a:r>
              <a:rPr lang="en-US" sz="2800" i="1" dirty="0">
                <a:latin typeface="Perpetua" panose="02020502060401020303" pitchFamily="18" charset="0"/>
                <a:cs typeface="Times New Roman" panose="02020603050405020304" pitchFamily="18" charset="0"/>
              </a:rPr>
              <a:t>statements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/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Logika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ilmu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mempelajari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cara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mengambil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Perpetua" panose="02020502060401020303" pitchFamily="18" charset="0"/>
                <a:cs typeface="Times New Roman" panose="02020603050405020304" pitchFamily="18" charset="0"/>
              </a:rPr>
              <a:t>kesimpulan</a:t>
            </a:r>
            <a:r>
              <a:rPr lang="en-US" sz="2800" dirty="0">
                <a:latin typeface="Perpetua" panose="02020502060401020303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/>
            <a:endParaRPr lang="en-US" sz="2800" b="1" dirty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457200" indent="-457200" algn="just"/>
            <a:endParaRPr lang="en-US" sz="2800" dirty="0">
              <a:latin typeface="Perpetua" panose="02020502060401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2514600"/>
            <a:ext cx="6461125" cy="10668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None/>
            </a:pPr>
            <a:r>
              <a:rPr lang="en-US" sz="240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Pernyataan atau kalimat deklaratif yang bernilai benar (</a:t>
            </a:r>
            <a:r>
              <a:rPr lang="en-US" sz="2400" i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true</a:t>
            </a:r>
            <a:r>
              <a:rPr lang="en-US" sz="240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) atau salah (</a:t>
            </a:r>
            <a:r>
              <a:rPr lang="en-US" sz="2400" i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false</a:t>
            </a:r>
            <a:r>
              <a:rPr lang="en-US" sz="240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), tetapi tidak keduanya. </a:t>
            </a:r>
          </a:p>
          <a:p>
            <a:pPr algn="ctr">
              <a:buNone/>
            </a:pPr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8300"/>
            <a:ext cx="5657850" cy="998538"/>
          </a:xfrm>
        </p:spPr>
        <p:txBody>
          <a:bodyPr/>
          <a:lstStyle/>
          <a:p>
            <a:pPr>
              <a:defRPr/>
            </a:pPr>
            <a:r>
              <a:rPr lang="en-US" sz="4800" b="1" dirty="0" err="1">
                <a:cs typeface="Times New Roman" panose="02020603050405020304" pitchFamily="18" charset="0"/>
              </a:rPr>
              <a:t>Proposisi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7" y="6098117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-332700" y="760500"/>
            <a:ext cx="7343100" cy="1677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 dirty="0">
                <a:solidFill>
                  <a:srgbClr val="00B0F0"/>
                </a:solidFill>
              </a:rPr>
              <a:t>“Gajah </a:t>
            </a:r>
            <a:r>
              <a:rPr lang="en-US" sz="2800" b="1" i="1" dirty="0" err="1">
                <a:solidFill>
                  <a:srgbClr val="00B0F0"/>
                </a:solidFill>
              </a:rPr>
              <a:t>lebih</a:t>
            </a: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</a:rPr>
              <a:t>besar</a:t>
            </a: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</a:rPr>
              <a:t>daripada</a:t>
            </a: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</a:rPr>
              <a:t>tikus</a:t>
            </a:r>
            <a:r>
              <a:rPr lang="en-US" sz="2800" b="1" i="1" dirty="0">
                <a:solidFill>
                  <a:srgbClr val="00B0F0"/>
                </a:solidFill>
              </a:rPr>
              <a:t>.”</a:t>
            </a:r>
            <a:endParaRPr lang="en-US" sz="2400" b="1" i="1" dirty="0">
              <a:solidFill>
                <a:srgbClr val="00B0F0"/>
              </a:solidFill>
            </a:endParaRPr>
          </a:p>
        </p:txBody>
      </p:sp>
      <p:sp>
        <p:nvSpPr>
          <p:cNvPr id="116739" name="Rectangle 2051"/>
          <p:cNvSpPr>
            <a:spLocks noChangeArrowheads="1"/>
          </p:cNvSpPr>
          <p:nvPr/>
        </p:nvSpPr>
        <p:spPr bwMode="auto">
          <a:xfrm>
            <a:off x="457200" y="251460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6740" name="Rectangle 2052"/>
          <p:cNvSpPr>
            <a:spLocks noChangeArrowheads="1"/>
          </p:cNvSpPr>
          <p:nvPr/>
        </p:nvSpPr>
        <p:spPr bwMode="auto">
          <a:xfrm>
            <a:off x="7543800" y="25908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6741" name="Rectangle 2053"/>
          <p:cNvSpPr>
            <a:spLocks noChangeArrowheads="1"/>
          </p:cNvSpPr>
          <p:nvPr/>
        </p:nvSpPr>
        <p:spPr bwMode="auto">
          <a:xfrm>
            <a:off x="457200" y="34290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sp>
        <p:nvSpPr>
          <p:cNvPr id="116742" name="Rectangle 2054"/>
          <p:cNvSpPr>
            <a:spLocks noChangeArrowheads="1"/>
          </p:cNvSpPr>
          <p:nvPr/>
        </p:nvSpPr>
        <p:spPr bwMode="auto">
          <a:xfrm>
            <a:off x="7543800" y="34290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6743" name="Rectangle 2055"/>
          <p:cNvSpPr>
            <a:spLocks noChangeArrowheads="1"/>
          </p:cNvSpPr>
          <p:nvPr/>
        </p:nvSpPr>
        <p:spPr bwMode="auto">
          <a:xfrm>
            <a:off x="457200" y="4419600"/>
            <a:ext cx="4800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6744" name="Rectangle 2056"/>
          <p:cNvSpPr>
            <a:spLocks noChangeArrowheads="1"/>
          </p:cNvSpPr>
          <p:nvPr/>
        </p:nvSpPr>
        <p:spPr bwMode="auto">
          <a:xfrm>
            <a:off x="7010400" y="4648200"/>
            <a:ext cx="1676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BENAR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81DF15-F6A1-4153-BD7C-CC56C2E0A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34" y="6123914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build="p" bldLvl="2" autoUpdateAnimBg="0"/>
      <p:bldP spid="116739" grpId="0" build="p" bldLvl="2" autoUpdateAnimBg="0"/>
      <p:bldP spid="116740" grpId="0" build="p" bldLvl="2" autoUpdateAnimBg="0"/>
      <p:bldP spid="116741" grpId="0" build="p" bldLvl="2" autoUpdateAnimBg="0"/>
      <p:bldP spid="116742" grpId="0" build="p" bldLvl="2" autoUpdateAnimBg="0"/>
      <p:bldP spid="116743" grpId="0" autoUpdateAnimBg="0"/>
      <p:bldP spid="116744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265994" y="1371863"/>
            <a:ext cx="7343100" cy="913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 dirty="0">
                <a:solidFill>
                  <a:srgbClr val="00B0F0"/>
                </a:solidFill>
              </a:rPr>
              <a:t>“520 &lt; 111”</a:t>
            </a:r>
            <a:endParaRPr lang="en-US" sz="2400" b="1" i="1" dirty="0">
              <a:solidFill>
                <a:srgbClr val="00B0F0"/>
              </a:solidFill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457200" y="251460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7543800" y="25908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57200" y="34290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7543800" y="34290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457200" y="4419600"/>
            <a:ext cx="4800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7010400" y="4648200"/>
            <a:ext cx="1676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SALAH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D72F22-0BF5-4EC7-8455-D80B40CBA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36" y="6109845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bldLvl="2" autoUpdateAnimBg="0"/>
      <p:bldP spid="117763" grpId="0" build="p" bldLvl="2" autoUpdateAnimBg="0"/>
      <p:bldP spid="117764" grpId="0" build="p" bldLvl="2" autoUpdateAnimBg="0"/>
      <p:bldP spid="117765" grpId="0" build="p" bldLvl="2" autoUpdateAnimBg="0"/>
      <p:bldP spid="117766" grpId="0" build="p" bldLvl="2" autoUpdateAnimBg="0"/>
      <p:bldP spid="117767" grpId="0" autoUpdateAnimBg="0"/>
      <p:bldP spid="117768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533400" y="1525650"/>
            <a:ext cx="7343100" cy="618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 dirty="0">
                <a:solidFill>
                  <a:srgbClr val="00B0F0"/>
                </a:solidFill>
              </a:rPr>
              <a:t>“y &gt; 5”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457200" y="3657600"/>
            <a:ext cx="8382000" cy="243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id-ID" sz="3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jenis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kita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sebagai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fungsi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atau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kalimat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terbuka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457200" y="222885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pernyataan?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7543800" y="230505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457200" y="29718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7086600" y="2971800"/>
            <a:ext cx="1600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E0F2BE-2456-4AC5-89AA-225121D44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68" y="6109844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build="p" bldLvl="2" autoUpdateAnimBg="0"/>
      <p:bldP spid="118787" grpId="0" autoUpdateAnimBg="0"/>
      <p:bldP spid="118788" grpId="0" build="p" bldLvl="2" autoUpdateAnimBg="0"/>
      <p:bldP spid="118789" grpId="0" build="p" bldLvl="2" autoUpdateAnimBg="0"/>
      <p:bldP spid="118790" grpId="0" build="p" bldLvl="2" autoUpdateAnimBg="0"/>
      <p:bldP spid="11879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375" y="1362600"/>
            <a:ext cx="7343100" cy="685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 dirty="0">
                <a:solidFill>
                  <a:srgbClr val="00B0F0"/>
                </a:solidFill>
              </a:rPr>
              <a:t>“</a:t>
            </a:r>
            <a:r>
              <a:rPr lang="en-US" sz="2800" b="1" i="1" dirty="0" err="1">
                <a:solidFill>
                  <a:srgbClr val="00B0F0"/>
                </a:solidFill>
              </a:rPr>
              <a:t>Tolong</a:t>
            </a: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</a:rPr>
              <a:t>untuk</a:t>
            </a: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</a:rPr>
              <a:t>tidak</a:t>
            </a: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</a:rPr>
              <a:t>tidur</a:t>
            </a: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</a:rPr>
              <a:t>selama</a:t>
            </a: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</a:rPr>
              <a:t>kuliah</a:t>
            </a:r>
            <a:r>
              <a:rPr lang="en-US" sz="2800" b="1" i="1" dirty="0">
                <a:solidFill>
                  <a:srgbClr val="00B0F0"/>
                </a:solidFill>
              </a:rPr>
              <a:t>”</a:t>
            </a:r>
            <a:endParaRPr lang="en-US" sz="2400" b="1" i="1" dirty="0">
              <a:solidFill>
                <a:srgbClr val="00B0F0"/>
              </a:solidFill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7162800" y="2209800"/>
            <a:ext cx="1600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162800" y="4038600"/>
            <a:ext cx="1600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457200" y="2971800"/>
            <a:ext cx="57912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 adalah sebuah permintaan.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57200" y="220980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pernyataan?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457200" y="39624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BCC155-CE55-45D1-97B0-9B8B0BB31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96" y="6095776"/>
            <a:ext cx="2941320" cy="717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bldLvl="2" autoUpdateAnimBg="0"/>
      <p:bldP spid="120835" grpId="0" build="p" bldLvl="2" autoUpdateAnimBg="0"/>
      <p:bldP spid="120836" grpId="0" build="p" bldLvl="2" autoUpdateAnimBg="0"/>
      <p:bldP spid="120838" grpId="0" autoUpdateAnimBg="0"/>
      <p:bldP spid="120839" grpId="0" build="p" bldLvl="2" autoUpdateAnimBg="0"/>
      <p:bldP spid="120840" grpId="0" build="p" bldLvl="2" autoUpdateAnimBg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2428</TotalTime>
  <Words>515</Words>
  <Application>Microsoft Office PowerPoint</Application>
  <PresentationFormat>On-screen Show (4:3)</PresentationFormat>
  <Paragraphs>170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Arial</vt:lpstr>
      <vt:lpstr>Arno Pro Smbd Caption</vt:lpstr>
      <vt:lpstr>Dosis</vt:lpstr>
      <vt:lpstr>Perpetua</vt:lpstr>
      <vt:lpstr>Roboto</vt:lpstr>
      <vt:lpstr>Symbol</vt:lpstr>
      <vt:lpstr>Times New Roman</vt:lpstr>
      <vt:lpstr>Trebuchet MS</vt:lpstr>
      <vt:lpstr>Wingdings 3</vt:lpstr>
      <vt:lpstr>Facet</vt:lpstr>
      <vt:lpstr>Document</vt:lpstr>
      <vt:lpstr>LOGIKA PROPOSISI</vt:lpstr>
      <vt:lpstr>TUJUAN PEMBELAJARAN</vt:lpstr>
      <vt:lpstr>MATERI AJAR &gt;&gt; Pengenalan proposisi &gt;&gt; Formulasi proposisi &gt;&gt; Tabel kebenaran</vt:lpstr>
      <vt:lpstr>Logika</vt:lpstr>
      <vt:lpstr>Proposisi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Formulasi </vt:lpstr>
      <vt:lpstr>Mengkombinasikan Proposisi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Hukum-hukum Logika</vt:lpstr>
      <vt:lpstr>PowerPoint Presentation</vt:lpstr>
      <vt:lpstr>Soal Latihan 1</vt:lpstr>
      <vt:lpstr>Penyelesaian Soal Latihan 1</vt:lpstr>
      <vt:lpstr>Disjungsi Eksklusif</vt:lpstr>
      <vt:lpstr>PowerPoint Presentation</vt:lpstr>
      <vt:lpstr>Proposisi Bersyarat  (kondisional atau implikasi)</vt:lpstr>
      <vt:lpstr>PowerPoint Presentation</vt:lpstr>
      <vt:lpstr>Cara-cara mengekspresikan implikasi p  q</vt:lpstr>
      <vt:lpstr>Cara-cara mengekspresikan implikasi p  q: (lanjutan)</vt:lpstr>
      <vt:lpstr>PowerPoint Presentation</vt:lpstr>
      <vt:lpstr>PowerPoint Presentation</vt:lpstr>
      <vt:lpstr>PowerPoint Presentation</vt:lpstr>
      <vt:lpstr>PowerPoint Presentation</vt:lpstr>
      <vt:lpstr>Soal Latihan 2</vt:lpstr>
      <vt:lpstr>Penyelesaian Soal Latihan 2</vt:lpstr>
      <vt:lpstr>PowerPoint Presentation</vt:lpstr>
      <vt:lpstr>TUGAS I</vt:lpstr>
      <vt:lpstr>PowerPoint Presentation</vt:lpstr>
    </vt:vector>
  </TitlesOfParts>
  <Company>if-itb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(logic)</dc:title>
  <dc:creator>Customer</dc:creator>
  <cp:lastModifiedBy>Kaprodi_Informatika</cp:lastModifiedBy>
  <cp:revision>91</cp:revision>
  <dcterms:created xsi:type="dcterms:W3CDTF">2006-08-18T08:31:36Z</dcterms:created>
  <dcterms:modified xsi:type="dcterms:W3CDTF">2019-03-15T05:56:53Z</dcterms:modified>
</cp:coreProperties>
</file>