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2" r:id="rId4"/>
  </p:sldMasterIdLst>
  <p:notesMasterIdLst>
    <p:notesMasterId r:id="rId44"/>
  </p:notesMasterIdLst>
  <p:sldIdLst>
    <p:sldId id="256" r:id="rId5"/>
    <p:sldId id="266" r:id="rId6"/>
    <p:sldId id="343" r:id="rId7"/>
    <p:sldId id="344" r:id="rId8"/>
    <p:sldId id="345" r:id="rId9"/>
    <p:sldId id="346" r:id="rId10"/>
    <p:sldId id="347" r:id="rId11"/>
    <p:sldId id="348" r:id="rId12"/>
    <p:sldId id="349" r:id="rId13"/>
    <p:sldId id="350" r:id="rId14"/>
    <p:sldId id="351" r:id="rId15"/>
    <p:sldId id="353" r:id="rId16"/>
    <p:sldId id="352"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3" r:id="rId37"/>
    <p:sldId id="374" r:id="rId38"/>
    <p:sldId id="375" r:id="rId39"/>
    <p:sldId id="376" r:id="rId40"/>
    <p:sldId id="378" r:id="rId41"/>
    <p:sldId id="379" r:id="rId42"/>
    <p:sldId id="377" r:id="rId4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9896" autoAdjust="0"/>
  </p:normalViewPr>
  <p:slideViewPr>
    <p:cSldViewPr>
      <p:cViewPr varScale="1">
        <p:scale>
          <a:sx n="66" d="100"/>
          <a:sy n="66" d="100"/>
        </p:scale>
        <p:origin x="151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3/19/2019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lgn="ctr"/>
            <a:fld id="{882B0537-26E3-4DDF-AF3C-8F15C807AAE8}" type="datetime8">
              <a:rPr lang="en-US" sz="2000" smtClean="0">
                <a:solidFill>
                  <a:srgbClr val="FFFFFF"/>
                </a:solidFill>
              </a:rPr>
              <a:pPr algn="ctr"/>
              <a:t>3/19/2019 8:32 AM</a:t>
            </a:fld>
            <a:endParaRPr lang="en-US" sz="2000" dirty="0">
              <a:solidFill>
                <a:srgbClr val="FFFFFF"/>
              </a:solidFill>
            </a:endParaRPr>
          </a:p>
        </p:txBody>
      </p:sp>
      <p:sp>
        <p:nvSpPr>
          <p:cNvPr id="5" name="Footer Placeholder 4"/>
          <p:cNvSpPr>
            <a:spLocks noGrp="1"/>
          </p:cNvSpPr>
          <p:nvPr>
            <p:ph type="ftr" sz="quarter" idx="11"/>
          </p:nvPr>
        </p:nvSpPr>
        <p:spPr/>
        <p:txBody>
          <a:bodyPr/>
          <a:lstStyle/>
          <a:p>
            <a:r>
              <a:rPr lang="nn-NO" smtClean="0"/>
              <a:t>Sidang Tesis Opsi Teknologi Informasi – Institut Teknologi Bandung 2010</a:t>
            </a:r>
            <a:endParaRPr lang="en-US" sz="2400"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19" name="Picture 18" descr="logo.png"/>
          <p:cNvPicPr>
            <a:picLocks noChangeAspect="1"/>
          </p:cNvPicPr>
          <p:nvPr userDrawn="1"/>
        </p:nvPicPr>
        <p:blipFill>
          <a:blip r:embed="rId2"/>
          <a:stretch>
            <a:fillRect/>
          </a:stretch>
        </p:blipFill>
        <p:spPr>
          <a:xfrm>
            <a:off x="228600" y="4953000"/>
            <a:ext cx="1755711" cy="1767736"/>
          </a:xfrm>
          <a:prstGeom prst="rect">
            <a:avLst/>
          </a:prstGeom>
        </p:spPr>
      </p:pic>
    </p:spTree>
    <p:extLst>
      <p:ext uri="{BB962C8B-B14F-4D97-AF65-F5344CB8AC3E}">
        <p14:creationId xmlns:p14="http://schemas.microsoft.com/office/powerpoint/2010/main" val="2113090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72645971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8902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45543211"/>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323895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85809670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202518124"/>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8952252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440EDB7-F7B6-4106-B134-6FA1A729EA77}" type="datetime8">
              <a:rPr lang="en-US" smtClean="0"/>
              <a:pPr/>
              <a:t>3/19/2019 8:32 AM</a:t>
            </a:fld>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896AE-FB7B-4299-9D1C-E122EF7F3F23}" type="datetime8">
              <a:rPr lang="en-US" smtClean="0"/>
              <a:pPr/>
              <a:t>3/19/2019 8:32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descr="logo.png"/>
          <p:cNvPicPr>
            <a:picLocks noChangeAspect="1"/>
          </p:cNvPicPr>
          <p:nvPr userDrawn="1"/>
        </p:nvPicPr>
        <p:blipFill>
          <a:blip r:embed="rId2"/>
          <a:stretch>
            <a:fillRect/>
          </a:stretch>
        </p:blipFill>
        <p:spPr>
          <a:xfrm>
            <a:off x="7543800" y="609600"/>
            <a:ext cx="1288751" cy="1297578"/>
          </a:xfrm>
          <a:prstGeom prst="rect">
            <a:avLst/>
          </a:prstGeom>
        </p:spPr>
      </p:pic>
      <p:sp>
        <p:nvSpPr>
          <p:cNvPr id="8" name="Rectangle 7"/>
          <p:cNvSpPr/>
          <p:nvPr userDrawn="1"/>
        </p:nvSpPr>
        <p:spPr>
          <a:xfrm>
            <a:off x="0" y="6553200"/>
            <a:ext cx="9144000" cy="304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381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15327225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9E503-3B53-48A4-B4F0-A5B8941EF20B}" type="datetime8">
              <a:rPr lang="en-US" smtClean="0"/>
              <a:pPr/>
              <a:t>3/19/2019 8:32 AM</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a:p>
        </p:txBody>
      </p:sp>
    </p:spTree>
    <p:extLst>
      <p:ext uri="{BB962C8B-B14F-4D97-AF65-F5344CB8AC3E}">
        <p14:creationId xmlns:p14="http://schemas.microsoft.com/office/powerpoint/2010/main" val="6854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025906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4" name="Footer Placeholder 3"/>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3358358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3" name="Footer Placeholder 2"/>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4" name="Slide Number Placeholder 3"/>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6989616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777190092"/>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88449256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E166C-C820-40A0-BBC3-AC2E5EDD4755}" type="datetime8">
              <a:rPr lang="en-US" smtClean="0">
                <a:solidFill>
                  <a:schemeClr val="tx2"/>
                </a:solidFill>
              </a:rPr>
              <a:pPr/>
              <a:t>3/19/2019 8:32 AM</a:t>
            </a:fld>
            <a:endParaRPr lang="en-US" sz="1400" dirty="0">
              <a:solidFill>
                <a:schemeClr val="tx2"/>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782721020"/>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 id="2147483703" r:id="rId17"/>
    <p:sldLayoutId id="2147483702" r:id="rId18"/>
  </p:sldLayoutIdLst>
  <p:hf hd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762000" y="381000"/>
            <a:ext cx="7010400" cy="2286000"/>
          </a:xfrm>
        </p:spPr>
        <p:txBody>
          <a:bodyPr>
            <a:noAutofit/>
          </a:bodyPr>
          <a:lstStyle/>
          <a:p>
            <a:pPr algn="ctr"/>
            <a:r>
              <a:rPr lang="id-ID" sz="3600" b="1" dirty="0" smtClean="0">
                <a:solidFill>
                  <a:schemeClr val="tx1">
                    <a:lumMod val="65000"/>
                    <a:lumOff val="35000"/>
                  </a:schemeClr>
                </a:solidFill>
              </a:rPr>
              <a:t>PENGANTAR MANAJEMEN PROYEK PERANGKAT LUNAK</a:t>
            </a:r>
            <a:r>
              <a:rPr lang="id-ID" sz="2800" b="1" dirty="0" smtClean="0">
                <a:solidFill>
                  <a:schemeClr val="tx1">
                    <a:lumMod val="65000"/>
                    <a:lumOff val="35000"/>
                  </a:schemeClr>
                </a:solidFill>
              </a:rPr>
              <a:t/>
            </a:r>
            <a:br>
              <a:rPr lang="id-ID" sz="2800" b="1" dirty="0" smtClean="0">
                <a:solidFill>
                  <a:schemeClr val="tx1">
                    <a:lumMod val="65000"/>
                    <a:lumOff val="35000"/>
                  </a:schemeClr>
                </a:solidFill>
              </a:rPr>
            </a:br>
            <a:r>
              <a:rPr lang="id-ID" sz="2000" b="1" dirty="0" smtClean="0">
                <a:solidFill>
                  <a:schemeClr val="tx1">
                    <a:lumMod val="65000"/>
                    <a:lumOff val="35000"/>
                  </a:schemeClr>
                </a:solidFill>
              </a:rPr>
              <a:t>(MATA KULIAH MANAJEMEN PROYEK PERANGKAT LUNAK) </a:t>
            </a:r>
            <a:endParaRPr lang="en-US" sz="2000" b="1" dirty="0">
              <a:solidFill>
                <a:schemeClr val="tx1">
                  <a:lumMod val="65000"/>
                  <a:lumOff val="35000"/>
                </a:schemeClr>
              </a:solidFill>
            </a:endParaRPr>
          </a:p>
        </p:txBody>
      </p:sp>
      <p:sp>
        <p:nvSpPr>
          <p:cNvPr id="6" name="TextBox 5"/>
          <p:cNvSpPr txBox="1"/>
          <p:nvPr/>
        </p:nvSpPr>
        <p:spPr>
          <a:xfrm>
            <a:off x="1295400" y="3396330"/>
            <a:ext cx="6705600" cy="1323439"/>
          </a:xfrm>
          <a:prstGeom prst="rect">
            <a:avLst/>
          </a:prstGeom>
          <a:noFill/>
        </p:spPr>
        <p:txBody>
          <a:bodyPr wrap="square" rtlCol="0">
            <a:spAutoFit/>
          </a:bodyPr>
          <a:lstStyle/>
          <a:p>
            <a:pPr algn="ctr"/>
            <a:endParaRPr lang="id-ID" sz="2000" b="1" dirty="0" smtClean="0">
              <a:solidFill>
                <a:schemeClr val="tx1">
                  <a:lumMod val="85000"/>
                  <a:lumOff val="15000"/>
                </a:schemeClr>
              </a:solidFill>
              <a:latin typeface="+mj-lt"/>
            </a:endParaRPr>
          </a:p>
          <a:p>
            <a:pPr algn="ctr"/>
            <a:r>
              <a:rPr lang="id-ID" sz="2000" b="1" dirty="0" smtClean="0">
                <a:solidFill>
                  <a:schemeClr val="tx1">
                    <a:lumMod val="85000"/>
                    <a:lumOff val="15000"/>
                  </a:schemeClr>
                </a:solidFill>
                <a:latin typeface="+mj-lt"/>
              </a:rPr>
              <a:t>Sufa’atin </a:t>
            </a:r>
          </a:p>
          <a:p>
            <a:pPr algn="ctr"/>
            <a:r>
              <a:rPr lang="id-ID" sz="2000" b="1" dirty="0" smtClean="0">
                <a:solidFill>
                  <a:schemeClr val="tx1">
                    <a:lumMod val="85000"/>
                    <a:lumOff val="15000"/>
                  </a:schemeClr>
                </a:solidFill>
                <a:latin typeface="+mj-lt"/>
              </a:rPr>
              <a:t>Program Studi Teknik Informatika </a:t>
            </a:r>
          </a:p>
          <a:p>
            <a:pPr algn="ctr"/>
            <a:r>
              <a:rPr lang="id-ID" sz="2000" b="1" dirty="0" smtClean="0">
                <a:solidFill>
                  <a:schemeClr val="tx1">
                    <a:lumMod val="85000"/>
                    <a:lumOff val="15000"/>
                  </a:schemeClr>
                </a:solidFill>
                <a:latin typeface="+mj-lt"/>
              </a:rPr>
              <a:t>Universitas Komputer Indonesia</a:t>
            </a:r>
            <a:endParaRPr lang="id-ID" sz="2000" b="1" dirty="0">
              <a:solidFill>
                <a:schemeClr val="tx1">
                  <a:lumMod val="85000"/>
                  <a:lumOff val="15000"/>
                </a:schemeClr>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61913" y="161925"/>
            <a:ext cx="8624887" cy="1057275"/>
          </a:xfrm>
        </p:spPr>
        <p:txBody>
          <a:bodyPr>
            <a:normAutofit/>
          </a:bodyPr>
          <a:lstStyle/>
          <a:p>
            <a:pPr algn="ctr"/>
            <a:r>
              <a:rPr lang="id-ID" b="1" dirty="0" smtClean="0"/>
              <a:t>Life Cycle proyek (Fase Proyek) (2)</a:t>
            </a:r>
            <a:endParaRPr lang="en-US" b="1" dirty="0"/>
          </a:p>
        </p:txBody>
      </p:sp>
      <p:sp>
        <p:nvSpPr>
          <p:cNvPr id="12" name="Text Box 4"/>
          <p:cNvSpPr txBox="1">
            <a:spLocks noGrp="1" noChangeArrowheads="1"/>
          </p:cNvSpPr>
          <p:nvPr>
            <p:ph idx="1"/>
          </p:nvPr>
        </p:nvSpPr>
        <p:spPr bwMode="auto">
          <a:xfrm>
            <a:off x="228600" y="1600200"/>
            <a:ext cx="8686800" cy="325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id-ID" sz="2000" b="1" dirty="0" smtClean="0"/>
              <a:t>Latihan 2 </a:t>
            </a:r>
            <a:r>
              <a:rPr lang="id-ID" sz="2000" dirty="0" smtClean="0"/>
              <a:t>: Kampus Bringhtmouth adalah sebuah institusi pendidikan yang dulunya diatur oleh otoritas pemerintah lokal tapi sekarang sudah tidak lagi. Sedangkan pembayaran gaji masih diatur oleh otoritas lokal dan slip gaji dan output lainnya masih dihasilkan sentarl otoritas lokal. Otorits sekarang menagih kampus biaya service ini. Manajemen kampus mempunyai ide untuk membuat aplikasi pembayaran gaji sendiri agar biayanya lebih murah dan melakukan proses pembayaran gaji sendiri. </a:t>
            </a:r>
          </a:p>
          <a:p>
            <a:pPr marL="457200" indent="-457200" algn="just">
              <a:buNone/>
            </a:pPr>
            <a:r>
              <a:rPr lang="id-ID" sz="2000" dirty="0" smtClean="0"/>
              <a:t>      Tahapan utama proyek apa saja untuk membuat proses pembayaran gaji sendiri oleh kampus? </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10</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a:bodyPr>
          <a:lstStyle/>
          <a:p>
            <a:pPr algn="ctr"/>
            <a:r>
              <a:rPr lang="id-ID" b="1" dirty="0" smtClean="0"/>
              <a:t>MANAJEMEN PROYEK (1)</a:t>
            </a:r>
            <a:endParaRPr lang="en-US" b="1" dirty="0"/>
          </a:p>
        </p:txBody>
      </p:sp>
      <p:sp>
        <p:nvSpPr>
          <p:cNvPr id="12" name="Text Box 4"/>
          <p:cNvSpPr txBox="1">
            <a:spLocks noGrp="1" noChangeArrowheads="1"/>
          </p:cNvSpPr>
          <p:nvPr>
            <p:ph idx="1"/>
          </p:nvPr>
        </p:nvSpPr>
        <p:spPr bwMode="auto">
          <a:xfrm>
            <a:off x="152400" y="896118"/>
            <a:ext cx="8686800" cy="500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None/>
            </a:pPr>
            <a:r>
              <a:rPr lang="id-ID" sz="2400" b="1" dirty="0" smtClean="0"/>
              <a:t>Manajemen :</a:t>
            </a:r>
          </a:p>
          <a:p>
            <a:pPr algn="just">
              <a:buFont typeface="Arial" pitchFamily="34" charset="0"/>
              <a:buChar char="•"/>
            </a:pPr>
            <a:r>
              <a:rPr lang="id-ID" sz="1700" dirty="0" smtClean="0"/>
              <a:t>Merupakan fungsi, disiplin dan tugas yang harus dikerjakan/dilakukan manajer/profesional dalam disiplin praktis dalam menjalankan fungsinya dan/atau melaksanakan tugasnya</a:t>
            </a:r>
          </a:p>
          <a:p>
            <a:pPr algn="just">
              <a:buFont typeface="Arial" pitchFamily="34" charset="0"/>
              <a:buChar char="•"/>
            </a:pPr>
            <a:r>
              <a:rPr lang="id-ID" sz="1700" dirty="0" smtClean="0"/>
              <a:t>Merupakan proses yang terdiri dari 8 aktifitas :</a:t>
            </a:r>
          </a:p>
          <a:p>
            <a:pPr lvl="1" algn="just">
              <a:buFont typeface="Arial" pitchFamily="34" charset="0"/>
              <a:buChar char="•"/>
            </a:pPr>
            <a:r>
              <a:rPr lang="id-ID" sz="1700" dirty="0" smtClean="0"/>
              <a:t>Perencanaan  : memutuskan apa yang harus dilakukan</a:t>
            </a:r>
          </a:p>
          <a:p>
            <a:pPr lvl="1" algn="just">
              <a:buFont typeface="Arial" pitchFamily="34" charset="0"/>
              <a:buChar char="•"/>
            </a:pPr>
            <a:r>
              <a:rPr lang="id-ID" sz="1700" dirty="0" smtClean="0"/>
              <a:t>Mengorganisasi : membuat penyusunan</a:t>
            </a:r>
          </a:p>
          <a:p>
            <a:pPr lvl="1" algn="just">
              <a:buFont typeface="Arial" pitchFamily="34" charset="0"/>
              <a:buChar char="•"/>
            </a:pPr>
            <a:r>
              <a:rPr lang="id-ID" sz="1700" dirty="0" smtClean="0"/>
              <a:t>Pengaturan orang : memilih orang yang tepat untuk sebuah pekerjaan</a:t>
            </a:r>
          </a:p>
          <a:p>
            <a:pPr lvl="1" algn="just">
              <a:buFont typeface="Arial" pitchFamily="34" charset="0"/>
              <a:buChar char="•"/>
            </a:pPr>
            <a:r>
              <a:rPr lang="id-ID" sz="1700" dirty="0" smtClean="0"/>
              <a:t>Mengarahkan : memberikan instruksi</a:t>
            </a:r>
          </a:p>
          <a:p>
            <a:pPr lvl="1" algn="just">
              <a:buFont typeface="Arial" pitchFamily="34" charset="0"/>
              <a:buChar char="•"/>
            </a:pPr>
            <a:r>
              <a:rPr lang="id-ID" sz="1700" dirty="0" smtClean="0"/>
              <a:t>Monitor : Melakukan pengecekan progres</a:t>
            </a:r>
          </a:p>
          <a:p>
            <a:pPr lvl="1" algn="just">
              <a:buFont typeface="Arial" pitchFamily="34" charset="0"/>
              <a:buChar char="•"/>
            </a:pPr>
            <a:r>
              <a:rPr lang="id-ID" sz="1700" dirty="0" smtClean="0"/>
              <a:t>Kontrol : Mengambil action untuk perbaikan</a:t>
            </a:r>
          </a:p>
          <a:p>
            <a:pPr lvl="1" algn="just">
              <a:buFont typeface="Arial" pitchFamily="34" charset="0"/>
              <a:buChar char="•"/>
            </a:pPr>
            <a:r>
              <a:rPr lang="id-ID" sz="1700" dirty="0" smtClean="0"/>
              <a:t>Inovasi : Memberikan solusi baru</a:t>
            </a:r>
          </a:p>
          <a:p>
            <a:pPr lvl="1" algn="just">
              <a:buFont typeface="Arial" pitchFamily="34" charset="0"/>
              <a:buChar char="•"/>
            </a:pPr>
            <a:r>
              <a:rPr lang="id-ID" sz="1700" dirty="0" smtClean="0"/>
              <a:t>Mewakili : berhubungan dengan user</a:t>
            </a:r>
          </a:p>
          <a:p>
            <a:pPr algn="just">
              <a:buFont typeface="Arial" pitchFamily="34" charset="0"/>
              <a:buChar char="•"/>
            </a:pPr>
            <a:r>
              <a:rPr lang="id-ID" sz="1700" dirty="0" smtClean="0"/>
              <a:t>Unsur  (5 M) : Man, Material, Machine (termasuk pelayanan, fasilitas dan energi), Money dan Method</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11</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a:bodyPr>
          <a:lstStyle/>
          <a:p>
            <a:pPr algn="ctr"/>
            <a:r>
              <a:rPr lang="id-ID" b="1" dirty="0" smtClean="0"/>
              <a:t>Manajemen Proyek (2)</a:t>
            </a:r>
            <a:endParaRPr lang="en-US" b="1" dirty="0"/>
          </a:p>
        </p:txBody>
      </p:sp>
      <p:sp>
        <p:nvSpPr>
          <p:cNvPr id="12" name="Text Box 4"/>
          <p:cNvSpPr txBox="1">
            <a:spLocks noGrp="1" noChangeArrowheads="1"/>
          </p:cNvSpPr>
          <p:nvPr>
            <p:ph idx="1"/>
          </p:nvPr>
        </p:nvSpPr>
        <p:spPr bwMode="auto">
          <a:xfrm>
            <a:off x="152400" y="938349"/>
            <a:ext cx="868680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None/>
            </a:pPr>
            <a:r>
              <a:rPr lang="id-ID" sz="2400" b="1" dirty="0" smtClean="0"/>
              <a:t>Latihan 3 :</a:t>
            </a:r>
          </a:p>
          <a:p>
            <a:pPr algn="just">
              <a:lnSpc>
                <a:spcPct val="80000"/>
              </a:lnSpc>
              <a:defRPr/>
            </a:pPr>
            <a:r>
              <a:rPr lang="en-US" sz="2000" dirty="0" smtClean="0"/>
              <a:t>Paul Duggan </a:t>
            </a:r>
            <a:r>
              <a:rPr lang="en-US" sz="2000" dirty="0" err="1" smtClean="0"/>
              <a:t>adalah</a:t>
            </a:r>
            <a:r>
              <a:rPr lang="en-US" sz="2000" dirty="0" smtClean="0"/>
              <a:t> </a:t>
            </a:r>
            <a:r>
              <a:rPr lang="en-US" sz="2000" dirty="0" err="1" smtClean="0"/>
              <a:t>manajer</a:t>
            </a:r>
            <a:r>
              <a:rPr lang="en-US" sz="2000" dirty="0" smtClean="0"/>
              <a:t> </a:t>
            </a:r>
            <a:r>
              <a:rPr lang="en-US" sz="2000" dirty="0" err="1" smtClean="0"/>
              <a:t>seksi</a:t>
            </a:r>
            <a:r>
              <a:rPr lang="en-US" sz="2000" dirty="0" smtClean="0"/>
              <a:t> </a:t>
            </a:r>
            <a:r>
              <a:rPr lang="en-US" sz="2000" dirty="0" err="1" smtClean="0"/>
              <a:t>pengembangan</a:t>
            </a:r>
            <a:r>
              <a:rPr lang="en-US" sz="2000" dirty="0" smtClean="0"/>
              <a:t> </a:t>
            </a:r>
            <a:r>
              <a:rPr lang="en-US" sz="2000" dirty="0" err="1" smtClean="0"/>
              <a:t>perangkat</a:t>
            </a:r>
            <a:r>
              <a:rPr lang="en-US" sz="2000" dirty="0" smtClean="0"/>
              <a:t> </a:t>
            </a:r>
            <a:r>
              <a:rPr lang="en-US" sz="2000" dirty="0" err="1" smtClean="0"/>
              <a:t>lunak</a:t>
            </a:r>
            <a:r>
              <a:rPr lang="en-US" sz="2000" dirty="0" smtClean="0"/>
              <a:t>. </a:t>
            </a:r>
            <a:r>
              <a:rPr lang="en-US" sz="2000" dirty="0" err="1" smtClean="0"/>
              <a:t>Pada</a:t>
            </a:r>
            <a:r>
              <a:rPr lang="en-US" sz="2000" dirty="0" smtClean="0"/>
              <a:t> </a:t>
            </a:r>
            <a:r>
              <a:rPr lang="en-US" sz="2000" dirty="0" err="1" smtClean="0"/>
              <a:t>hari</a:t>
            </a:r>
            <a:r>
              <a:rPr lang="en-US" sz="2000" dirty="0" smtClean="0"/>
              <a:t> </a:t>
            </a:r>
            <a:r>
              <a:rPr lang="en-US" sz="2000" dirty="0" err="1" smtClean="0"/>
              <a:t>Selasa</a:t>
            </a:r>
            <a:r>
              <a:rPr lang="en-US" sz="2000" dirty="0" smtClean="0"/>
              <a:t> jam 10.00 am, </a:t>
            </a:r>
            <a:r>
              <a:rPr lang="en-US" sz="2000" dirty="0" err="1" smtClean="0"/>
              <a:t>dia</a:t>
            </a:r>
            <a:r>
              <a:rPr lang="en-US" sz="2000" dirty="0" smtClean="0"/>
              <a:t> </a:t>
            </a:r>
            <a:r>
              <a:rPr lang="en-US" sz="2000" dirty="0" err="1" smtClean="0"/>
              <a:t>beserta</a:t>
            </a:r>
            <a:r>
              <a:rPr lang="en-US" sz="2000" dirty="0" smtClean="0"/>
              <a:t> </a:t>
            </a:r>
            <a:r>
              <a:rPr lang="en-US" sz="2000" dirty="0" err="1" smtClean="0"/>
              <a:t>anak</a:t>
            </a:r>
            <a:r>
              <a:rPr lang="en-US" sz="2000" dirty="0" smtClean="0"/>
              <a:t> </a:t>
            </a:r>
            <a:r>
              <a:rPr lang="en-US" sz="2000" dirty="0" err="1" smtClean="0"/>
              <a:t>buah</a:t>
            </a:r>
            <a:r>
              <a:rPr lang="en-US" sz="2000" dirty="0" smtClean="0"/>
              <a:t> </a:t>
            </a:r>
            <a:r>
              <a:rPr lang="en-US" sz="2000" dirty="0" err="1" smtClean="0"/>
              <a:t>kepala</a:t>
            </a:r>
            <a:r>
              <a:rPr lang="en-US" sz="2000" dirty="0" smtClean="0"/>
              <a:t> </a:t>
            </a:r>
            <a:r>
              <a:rPr lang="en-US" sz="2000" dirty="0" err="1" smtClean="0"/>
              <a:t>seksi</a:t>
            </a:r>
            <a:r>
              <a:rPr lang="en-US" sz="2000" dirty="0" smtClean="0"/>
              <a:t> </a:t>
            </a:r>
            <a:r>
              <a:rPr lang="en-US" sz="2000" dirty="0" err="1" smtClean="0"/>
              <a:t>melakukan</a:t>
            </a:r>
            <a:r>
              <a:rPr lang="en-US" sz="2000" dirty="0" smtClean="0"/>
              <a:t> meeting </a:t>
            </a:r>
            <a:r>
              <a:rPr lang="en-US" sz="2000" dirty="0" err="1" smtClean="0"/>
              <a:t>dengan</a:t>
            </a:r>
            <a:r>
              <a:rPr lang="en-US" sz="2000" dirty="0" smtClean="0"/>
              <a:t> group </a:t>
            </a:r>
            <a:r>
              <a:rPr lang="en-US" sz="2000" dirty="0" err="1" smtClean="0"/>
              <a:t>managernya</a:t>
            </a:r>
            <a:r>
              <a:rPr lang="en-US" sz="2000" dirty="0" smtClean="0"/>
              <a:t> </a:t>
            </a:r>
            <a:r>
              <a:rPr lang="en-US" sz="2000" dirty="0" err="1" smtClean="0"/>
              <a:t>tentang</a:t>
            </a:r>
            <a:r>
              <a:rPr lang="en-US" sz="2000" dirty="0" smtClean="0"/>
              <a:t> </a:t>
            </a:r>
            <a:r>
              <a:rPr lang="en-US" sz="2000" dirty="0" err="1" smtClean="0"/>
              <a:t>kebutuhan</a:t>
            </a:r>
            <a:r>
              <a:rPr lang="en-US" sz="2000" dirty="0" smtClean="0"/>
              <a:t> </a:t>
            </a:r>
            <a:r>
              <a:rPr lang="en-US" sz="2000" dirty="0" err="1" smtClean="0"/>
              <a:t>staf</a:t>
            </a:r>
            <a:r>
              <a:rPr lang="en-US" sz="2000" dirty="0" smtClean="0"/>
              <a:t> </a:t>
            </a:r>
            <a:r>
              <a:rPr lang="en-US" sz="2000" dirty="0" err="1" smtClean="0"/>
              <a:t>untuk</a:t>
            </a:r>
            <a:r>
              <a:rPr lang="en-US" sz="2000" dirty="0" smtClean="0"/>
              <a:t> </a:t>
            </a:r>
            <a:r>
              <a:rPr lang="en-US" sz="2000" dirty="0" err="1" smtClean="0"/>
              <a:t>tahun</a:t>
            </a:r>
            <a:r>
              <a:rPr lang="en-US" sz="2000" dirty="0" smtClean="0"/>
              <a:t> </a:t>
            </a:r>
            <a:r>
              <a:rPr lang="en-US" sz="2000" dirty="0" err="1" smtClean="0"/>
              <a:t>berikutnya</a:t>
            </a:r>
            <a:r>
              <a:rPr lang="en-US" sz="2000" dirty="0" smtClean="0"/>
              <a:t>. Paul </a:t>
            </a:r>
            <a:r>
              <a:rPr lang="en-US" sz="2000" dirty="0" err="1" smtClean="0"/>
              <a:t>telah</a:t>
            </a:r>
            <a:r>
              <a:rPr lang="en-US" sz="2000" dirty="0" smtClean="0"/>
              <a:t> </a:t>
            </a:r>
            <a:r>
              <a:rPr lang="en-US" sz="2000" dirty="0" err="1" smtClean="0"/>
              <a:t>membuat</a:t>
            </a:r>
            <a:r>
              <a:rPr lang="en-US" sz="2000" dirty="0" smtClean="0"/>
              <a:t> </a:t>
            </a:r>
            <a:r>
              <a:rPr lang="en-US" sz="2000" dirty="0" err="1" smtClean="0"/>
              <a:t>catatan</a:t>
            </a:r>
            <a:r>
              <a:rPr lang="en-US" sz="2000" dirty="0" smtClean="0"/>
              <a:t> </a:t>
            </a:r>
            <a:r>
              <a:rPr lang="en-US" sz="2000" dirty="0" err="1" smtClean="0"/>
              <a:t>dokumen</a:t>
            </a:r>
            <a:r>
              <a:rPr lang="en-US" sz="2000" dirty="0" smtClean="0"/>
              <a:t> </a:t>
            </a:r>
            <a:r>
              <a:rPr lang="en-US" sz="2000" dirty="0" err="1" smtClean="0"/>
              <a:t>staf</a:t>
            </a:r>
            <a:r>
              <a:rPr lang="en-US" sz="2000" dirty="0" smtClean="0"/>
              <a:t> yang </a:t>
            </a:r>
            <a:r>
              <a:rPr lang="en-US" sz="2000" dirty="0" err="1" smtClean="0"/>
              <a:t>akan</a:t>
            </a:r>
            <a:r>
              <a:rPr lang="en-US" sz="2000" dirty="0" smtClean="0"/>
              <a:t> </a:t>
            </a:r>
            <a:r>
              <a:rPr lang="en-US" sz="2000" dirty="0" err="1" smtClean="0"/>
              <a:t>diambil</a:t>
            </a:r>
            <a:r>
              <a:rPr lang="en-US" sz="2000" dirty="0" smtClean="0"/>
              <a:t>. Hal </a:t>
            </a:r>
            <a:r>
              <a:rPr lang="en-US" sz="2000" dirty="0" err="1" smtClean="0"/>
              <a:t>ini</a:t>
            </a:r>
            <a:r>
              <a:rPr lang="en-US" sz="2000" dirty="0" smtClean="0"/>
              <a:t> </a:t>
            </a:r>
            <a:r>
              <a:rPr lang="en-US" sz="2000" dirty="0" err="1" smtClean="0"/>
              <a:t>berdasarkan</a:t>
            </a:r>
            <a:r>
              <a:rPr lang="en-US" sz="2000" dirty="0" smtClean="0"/>
              <a:t> </a:t>
            </a:r>
            <a:r>
              <a:rPr lang="en-US" sz="2000" dirty="0" err="1" smtClean="0"/>
              <a:t>rencana</a:t>
            </a:r>
            <a:r>
              <a:rPr lang="en-US" sz="2000" dirty="0" smtClean="0"/>
              <a:t> </a:t>
            </a:r>
            <a:r>
              <a:rPr lang="en-US" sz="2000" dirty="0" err="1" smtClean="0"/>
              <a:t>kerja</a:t>
            </a:r>
            <a:r>
              <a:rPr lang="en-US" sz="2000" dirty="0" smtClean="0"/>
              <a:t> </a:t>
            </a:r>
            <a:r>
              <a:rPr lang="en-US" sz="2000" dirty="0" err="1" smtClean="0"/>
              <a:t>seksinya</a:t>
            </a:r>
            <a:r>
              <a:rPr lang="en-US" sz="2000" dirty="0" smtClean="0"/>
              <a:t> </a:t>
            </a:r>
            <a:r>
              <a:rPr lang="en-US" sz="2000" dirty="0" err="1" smtClean="0"/>
              <a:t>untuk</a:t>
            </a:r>
            <a:r>
              <a:rPr lang="en-US" sz="2000" dirty="0" smtClean="0"/>
              <a:t> </a:t>
            </a:r>
            <a:r>
              <a:rPr lang="en-US" sz="2000" dirty="0" err="1" smtClean="0"/>
              <a:t>tahun</a:t>
            </a:r>
            <a:r>
              <a:rPr lang="en-US" sz="2000" dirty="0" smtClean="0"/>
              <a:t> </a:t>
            </a:r>
            <a:r>
              <a:rPr lang="en-US" sz="2000" dirty="0" err="1" smtClean="0"/>
              <a:t>depan</a:t>
            </a:r>
            <a:r>
              <a:rPr lang="en-US" sz="2000" dirty="0" smtClean="0"/>
              <a:t>. </a:t>
            </a:r>
            <a:r>
              <a:rPr lang="en-US" sz="2000" dirty="0" err="1" smtClean="0"/>
              <a:t>Dokumen</a:t>
            </a:r>
            <a:r>
              <a:rPr lang="en-US" sz="2000" dirty="0" smtClean="0"/>
              <a:t> </a:t>
            </a:r>
            <a:r>
              <a:rPr lang="en-US" sz="2000" dirty="0" err="1" smtClean="0"/>
              <a:t>didiskusikan</a:t>
            </a:r>
            <a:r>
              <a:rPr lang="en-US" sz="2000" dirty="0" smtClean="0"/>
              <a:t> </a:t>
            </a:r>
            <a:r>
              <a:rPr lang="en-US" sz="2000" dirty="0" err="1" smtClean="0"/>
              <a:t>pada</a:t>
            </a:r>
            <a:r>
              <a:rPr lang="en-US" sz="2000" dirty="0" smtClean="0"/>
              <a:t> meeting. Jam 2.00 pm Paul </a:t>
            </a:r>
            <a:r>
              <a:rPr lang="en-US" sz="2000" dirty="0" err="1" smtClean="0"/>
              <a:t>mengadakan</a:t>
            </a:r>
            <a:r>
              <a:rPr lang="en-US" sz="2000" dirty="0" smtClean="0"/>
              <a:t> meeting </a:t>
            </a:r>
            <a:r>
              <a:rPr lang="en-US" sz="2000" dirty="0" err="1" smtClean="0"/>
              <a:t>dengan</a:t>
            </a:r>
            <a:r>
              <a:rPr lang="en-US" sz="2000" dirty="0" smtClean="0"/>
              <a:t> senior </a:t>
            </a:r>
            <a:r>
              <a:rPr lang="en-US" sz="2000" dirty="0" err="1" smtClean="0"/>
              <a:t>stafnya</a:t>
            </a:r>
            <a:r>
              <a:rPr lang="en-US" sz="2000" dirty="0" smtClean="0"/>
              <a:t> </a:t>
            </a:r>
            <a:r>
              <a:rPr lang="en-US" sz="2000" dirty="0" err="1" smtClean="0"/>
              <a:t>tentang</a:t>
            </a:r>
            <a:r>
              <a:rPr lang="en-US" sz="2000" dirty="0" smtClean="0"/>
              <a:t> </a:t>
            </a:r>
            <a:r>
              <a:rPr lang="en-US" sz="2000" dirty="0" err="1" smtClean="0"/>
              <a:t>proyek</a:t>
            </a:r>
            <a:r>
              <a:rPr lang="en-US" sz="2000" dirty="0" smtClean="0"/>
              <a:t> </a:t>
            </a:r>
            <a:r>
              <a:rPr lang="en-US" sz="2000" dirty="0" err="1" smtClean="0"/>
              <a:t>penting</a:t>
            </a:r>
            <a:r>
              <a:rPr lang="en-US" sz="2000" dirty="0" smtClean="0"/>
              <a:t> yang </a:t>
            </a:r>
            <a:r>
              <a:rPr lang="en-US" sz="2000" dirty="0" err="1" smtClean="0"/>
              <a:t>dilakukan</a:t>
            </a:r>
            <a:r>
              <a:rPr lang="en-US" sz="2000" dirty="0" smtClean="0"/>
              <a:t> </a:t>
            </a:r>
            <a:r>
              <a:rPr lang="en-US" sz="2000" dirty="0" err="1" smtClean="0"/>
              <a:t>di</a:t>
            </a:r>
            <a:r>
              <a:rPr lang="en-US" sz="2000" dirty="0" smtClean="0"/>
              <a:t> </a:t>
            </a:r>
            <a:r>
              <a:rPr lang="en-US" sz="2000" dirty="0" err="1" smtClean="0"/>
              <a:t>seksinya</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staf</a:t>
            </a:r>
            <a:r>
              <a:rPr lang="en-US" sz="2000" dirty="0" smtClean="0"/>
              <a:t> </a:t>
            </a:r>
            <a:r>
              <a:rPr lang="en-US" sz="2000" dirty="0" err="1" smtClean="0"/>
              <a:t>pengembangan</a:t>
            </a:r>
            <a:r>
              <a:rPr lang="en-US" sz="2000" dirty="0" smtClean="0"/>
              <a:t> </a:t>
            </a:r>
            <a:r>
              <a:rPr lang="en-US" sz="2000" dirty="0" err="1" smtClean="0"/>
              <a:t>perangkat</a:t>
            </a:r>
            <a:r>
              <a:rPr lang="en-US" sz="2000" dirty="0" smtClean="0"/>
              <a:t> </a:t>
            </a:r>
            <a:r>
              <a:rPr lang="en-US" sz="2000" dirty="0" err="1" smtClean="0"/>
              <a:t>lunak</a:t>
            </a:r>
            <a:r>
              <a:rPr lang="en-US" sz="2000" dirty="0" smtClean="0"/>
              <a:t> </a:t>
            </a:r>
            <a:r>
              <a:rPr lang="en-US" sz="2000" dirty="0" err="1" smtClean="0"/>
              <a:t>mengalami</a:t>
            </a:r>
            <a:r>
              <a:rPr lang="en-US" sz="2000" dirty="0" smtClean="0"/>
              <a:t> </a:t>
            </a:r>
            <a:r>
              <a:rPr lang="en-US" sz="2000" dirty="0" err="1" smtClean="0"/>
              <a:t>kecelakaan</a:t>
            </a:r>
            <a:r>
              <a:rPr lang="en-US" sz="2000" dirty="0" smtClean="0"/>
              <a:t> </a:t>
            </a:r>
            <a:r>
              <a:rPr lang="en-US" sz="2000" dirty="0" err="1" smtClean="0"/>
              <a:t>di</a:t>
            </a:r>
            <a:r>
              <a:rPr lang="en-US" sz="2000" dirty="0" smtClean="0"/>
              <a:t> </a:t>
            </a:r>
            <a:r>
              <a:rPr lang="en-US" sz="2000" dirty="0" err="1" smtClean="0"/>
              <a:t>jalan</a:t>
            </a:r>
            <a:r>
              <a:rPr lang="en-US" sz="2000" dirty="0" smtClean="0"/>
              <a:t> </a:t>
            </a:r>
            <a:r>
              <a:rPr lang="en-US" sz="2000" dirty="0" err="1" smtClean="0"/>
              <a:t>raya</a:t>
            </a:r>
            <a:r>
              <a:rPr lang="en-US" sz="2000" dirty="0" smtClean="0"/>
              <a:t> </a:t>
            </a:r>
            <a:r>
              <a:rPr lang="en-US" sz="2000" dirty="0" err="1" smtClean="0"/>
              <a:t>dan</a:t>
            </a:r>
            <a:r>
              <a:rPr lang="en-US" sz="2000" dirty="0" smtClean="0"/>
              <a:t> </a:t>
            </a:r>
            <a:r>
              <a:rPr lang="en-US" sz="2000" dirty="0" err="1" smtClean="0"/>
              <a:t>tinggal</a:t>
            </a:r>
            <a:r>
              <a:rPr lang="en-US" sz="2000" dirty="0" smtClean="0"/>
              <a:t> </a:t>
            </a:r>
            <a:r>
              <a:rPr lang="en-US" sz="2000" dirty="0" err="1" smtClean="0"/>
              <a:t>di</a:t>
            </a:r>
            <a:r>
              <a:rPr lang="en-US" sz="2000" dirty="0" smtClean="0"/>
              <a:t> </a:t>
            </a:r>
            <a:r>
              <a:rPr lang="en-US" sz="2000" dirty="0" err="1" smtClean="0"/>
              <a:t>rumah</a:t>
            </a:r>
            <a:r>
              <a:rPr lang="en-US" sz="2000" dirty="0" smtClean="0"/>
              <a:t> </a:t>
            </a:r>
            <a:r>
              <a:rPr lang="en-US" sz="2000" dirty="0" err="1" smtClean="0"/>
              <a:t>sakit</a:t>
            </a:r>
            <a:r>
              <a:rPr lang="en-US" sz="2000" dirty="0" smtClean="0"/>
              <a:t> </a:t>
            </a:r>
            <a:r>
              <a:rPr lang="en-US" sz="2000" dirty="0" err="1" smtClean="0"/>
              <a:t>pada</a:t>
            </a:r>
            <a:r>
              <a:rPr lang="en-US" sz="2000" dirty="0" smtClean="0"/>
              <a:t> </a:t>
            </a:r>
            <a:r>
              <a:rPr lang="en-US" sz="2000" dirty="0" err="1" smtClean="0"/>
              <a:t>beberapa</a:t>
            </a:r>
            <a:r>
              <a:rPr lang="en-US" sz="2000" dirty="0" smtClean="0"/>
              <a:t> </a:t>
            </a:r>
            <a:r>
              <a:rPr lang="en-US" sz="2000" dirty="0" err="1" smtClean="0"/>
              <a:t>waktu</a:t>
            </a:r>
            <a:r>
              <a:rPr lang="en-US" sz="2000" dirty="0" smtClean="0"/>
              <a:t>. </a:t>
            </a:r>
            <a:r>
              <a:rPr lang="en-US" sz="2000" dirty="0" err="1" smtClean="0"/>
              <a:t>Diputuskan</a:t>
            </a:r>
            <a:r>
              <a:rPr lang="en-US" sz="2000" dirty="0" smtClean="0"/>
              <a:t> </a:t>
            </a:r>
            <a:r>
              <a:rPr lang="en-US" sz="2000" dirty="0" err="1" smtClean="0"/>
              <a:t>bahwa</a:t>
            </a:r>
            <a:r>
              <a:rPr lang="en-US" sz="2000" dirty="0" smtClean="0"/>
              <a:t> </a:t>
            </a:r>
            <a:r>
              <a:rPr lang="en-US" sz="2000" dirty="0" err="1" smtClean="0"/>
              <a:t>proyek</a:t>
            </a:r>
            <a:r>
              <a:rPr lang="en-US" sz="2000" dirty="0" smtClean="0"/>
              <a:t> </a:t>
            </a:r>
            <a:r>
              <a:rPr lang="en-US" sz="2000" dirty="0" err="1" smtClean="0"/>
              <a:t>dapat</a:t>
            </a:r>
            <a:r>
              <a:rPr lang="en-US" sz="2000" dirty="0" smtClean="0"/>
              <a:t> </a:t>
            </a:r>
            <a:r>
              <a:rPr lang="en-US" sz="2000" dirty="0" err="1" smtClean="0"/>
              <a:t>berjalan</a:t>
            </a:r>
            <a:r>
              <a:rPr lang="en-US" sz="2000" dirty="0" smtClean="0"/>
              <a:t> </a:t>
            </a:r>
            <a:r>
              <a:rPr lang="en-US" sz="2000" dirty="0" err="1" smtClean="0"/>
              <a:t>sesuai</a:t>
            </a:r>
            <a:r>
              <a:rPr lang="en-US" sz="2000" dirty="0" smtClean="0"/>
              <a:t> </a:t>
            </a:r>
            <a:r>
              <a:rPr lang="en-US" sz="2000" dirty="0" err="1" smtClean="0"/>
              <a:t>jadwal</a:t>
            </a:r>
            <a:r>
              <a:rPr lang="en-US" sz="2000" dirty="0" smtClean="0"/>
              <a:t> </a:t>
            </a:r>
            <a:r>
              <a:rPr lang="en-US" sz="2000" dirty="0" err="1" smtClean="0"/>
              <a:t>dengan</a:t>
            </a:r>
            <a:r>
              <a:rPr lang="en-US" sz="2000" dirty="0" smtClean="0"/>
              <a:t> </a:t>
            </a:r>
            <a:r>
              <a:rPr lang="en-US" sz="2000" dirty="0" err="1" smtClean="0"/>
              <a:t>mentransfer</a:t>
            </a:r>
            <a:r>
              <a:rPr lang="en-US" sz="2000" dirty="0" smtClean="0"/>
              <a:t> </a:t>
            </a:r>
            <a:r>
              <a:rPr lang="en-US" sz="2000" dirty="0" err="1" smtClean="0"/>
              <a:t>tim</a:t>
            </a:r>
            <a:r>
              <a:rPr lang="en-US" sz="2000" dirty="0" smtClean="0"/>
              <a:t> lain yang </a:t>
            </a:r>
            <a:r>
              <a:rPr lang="en-US" sz="2000" dirty="0" err="1" smtClean="0"/>
              <a:t>mempunyai</a:t>
            </a:r>
            <a:r>
              <a:rPr lang="en-US" sz="2000" dirty="0" smtClean="0"/>
              <a:t> </a:t>
            </a:r>
            <a:r>
              <a:rPr lang="en-US" sz="2000" dirty="0" err="1" smtClean="0"/>
              <a:t>pekerjaan</a:t>
            </a:r>
            <a:r>
              <a:rPr lang="en-US" sz="2000" dirty="0" smtClean="0"/>
              <a:t> </a:t>
            </a:r>
            <a:r>
              <a:rPr lang="en-US" sz="2000" dirty="0" err="1" smtClean="0"/>
              <a:t>kurang</a:t>
            </a:r>
            <a:r>
              <a:rPr lang="en-US" sz="2000" dirty="0" smtClean="0"/>
              <a:t> urgent </a:t>
            </a:r>
            <a:r>
              <a:rPr lang="en-US" sz="2000" dirty="0" err="1" smtClean="0"/>
              <a:t>ke</a:t>
            </a:r>
            <a:r>
              <a:rPr lang="en-US" sz="2000" dirty="0" smtClean="0"/>
              <a:t> </a:t>
            </a:r>
            <a:r>
              <a:rPr lang="en-US" sz="2000" dirty="0" err="1" smtClean="0"/>
              <a:t>proyek</a:t>
            </a:r>
            <a:r>
              <a:rPr lang="en-US" sz="2000" dirty="0" smtClean="0"/>
              <a:t> </a:t>
            </a:r>
            <a:r>
              <a:rPr lang="en-US" sz="2000" dirty="0" err="1" smtClean="0"/>
              <a:t>ini</a:t>
            </a:r>
            <a:r>
              <a:rPr lang="en-US" sz="2000" dirty="0" smtClean="0"/>
              <a:t>. </a:t>
            </a:r>
            <a:r>
              <a:rPr lang="en-US" sz="2000" dirty="0" err="1" smtClean="0"/>
              <a:t>Penempatan</a:t>
            </a:r>
            <a:r>
              <a:rPr lang="en-US" sz="2000" dirty="0" smtClean="0"/>
              <a:t> </a:t>
            </a:r>
            <a:r>
              <a:rPr lang="en-US" sz="2000" dirty="0" err="1" smtClean="0"/>
              <a:t>sementara</a:t>
            </a:r>
            <a:r>
              <a:rPr lang="en-US" sz="2000" dirty="0" smtClean="0"/>
              <a:t> </a:t>
            </a:r>
            <a:r>
              <a:rPr lang="en-US" sz="2000" dirty="0" err="1" smtClean="0"/>
              <a:t>dibawa</a:t>
            </a:r>
            <a:r>
              <a:rPr lang="en-US" sz="2000" dirty="0" smtClean="0"/>
              <a:t> </a:t>
            </a:r>
            <a:r>
              <a:rPr lang="en-US" sz="2000" dirty="0" err="1" smtClean="0"/>
              <a:t>ke</a:t>
            </a:r>
            <a:r>
              <a:rPr lang="en-US" sz="2000" dirty="0" smtClean="0"/>
              <a:t> </a:t>
            </a:r>
            <a:r>
              <a:rPr lang="en-US" sz="2000" dirty="0" err="1" smtClean="0"/>
              <a:t>pekerjaan</a:t>
            </a:r>
            <a:r>
              <a:rPr lang="en-US" sz="2000" dirty="0" smtClean="0"/>
              <a:t> </a:t>
            </a:r>
            <a:r>
              <a:rPr lang="en-US" sz="2000" dirty="0" err="1" smtClean="0"/>
              <a:t>kurang</a:t>
            </a:r>
            <a:r>
              <a:rPr lang="en-US" sz="2000" dirty="0" smtClean="0"/>
              <a:t> urgent </a:t>
            </a:r>
            <a:r>
              <a:rPr lang="en-US" sz="2000" dirty="0" err="1" smtClean="0"/>
              <a:t>tapi</a:t>
            </a:r>
            <a:r>
              <a:rPr lang="en-US" sz="2000" dirty="0" smtClean="0"/>
              <a:t> </a:t>
            </a:r>
            <a:r>
              <a:rPr lang="en-US" sz="2000" dirty="0" err="1" smtClean="0"/>
              <a:t>akan</a:t>
            </a:r>
            <a:r>
              <a:rPr lang="en-US" sz="2000" dirty="0" smtClean="0"/>
              <a:t> </a:t>
            </a:r>
            <a:r>
              <a:rPr lang="en-US" sz="2000" dirty="0" err="1" smtClean="0"/>
              <a:t>memakan</a:t>
            </a:r>
            <a:r>
              <a:rPr lang="en-US" sz="2000" dirty="0" smtClean="0"/>
              <a:t> </a:t>
            </a:r>
            <a:r>
              <a:rPr lang="en-US" sz="2000" dirty="0" err="1" smtClean="0"/>
              <a:t>waktu</a:t>
            </a:r>
            <a:r>
              <a:rPr lang="en-US" sz="2000" dirty="0" smtClean="0"/>
              <a:t> </a:t>
            </a:r>
            <a:r>
              <a:rPr lang="en-US" sz="2000" dirty="0" err="1" smtClean="0"/>
              <a:t>seminggu</a:t>
            </a:r>
            <a:r>
              <a:rPr lang="en-US" sz="2000" dirty="0" smtClean="0"/>
              <a:t> </a:t>
            </a:r>
            <a:r>
              <a:rPr lang="en-US" sz="2000" dirty="0" err="1" smtClean="0"/>
              <a:t>atau</a:t>
            </a:r>
            <a:r>
              <a:rPr lang="en-US" sz="2000" dirty="0" smtClean="0"/>
              <a:t> </a:t>
            </a:r>
            <a:r>
              <a:rPr lang="en-US" sz="2000" dirty="0" err="1" smtClean="0"/>
              <a:t>harus</a:t>
            </a:r>
            <a:r>
              <a:rPr lang="en-US" sz="2000" dirty="0" smtClean="0"/>
              <a:t> </a:t>
            </a:r>
            <a:r>
              <a:rPr lang="en-US" sz="2000" dirty="0" err="1" smtClean="0"/>
              <a:t>diatur</a:t>
            </a:r>
            <a:r>
              <a:rPr lang="en-US" sz="2000" dirty="0" smtClean="0"/>
              <a:t> </a:t>
            </a:r>
            <a:r>
              <a:rPr lang="en-US" sz="2000" dirty="0" err="1" smtClean="0"/>
              <a:t>lagi</a:t>
            </a:r>
            <a:r>
              <a:rPr lang="en-US" sz="2000" dirty="0" smtClean="0"/>
              <a:t>. Paul </a:t>
            </a:r>
            <a:r>
              <a:rPr lang="en-US" sz="2000" dirty="0" err="1" smtClean="0"/>
              <a:t>menghubungi</a:t>
            </a:r>
            <a:r>
              <a:rPr lang="en-US" sz="2000" dirty="0" smtClean="0"/>
              <a:t> </a:t>
            </a:r>
            <a:r>
              <a:rPr lang="en-US" sz="2000" dirty="0" err="1" smtClean="0"/>
              <a:t>manajer</a:t>
            </a:r>
            <a:r>
              <a:rPr lang="en-US" sz="2000" dirty="0" smtClean="0"/>
              <a:t> personal </a:t>
            </a:r>
            <a:r>
              <a:rPr lang="en-US" sz="2000" dirty="0" err="1" smtClean="0"/>
              <a:t>tentang</a:t>
            </a:r>
            <a:r>
              <a:rPr lang="en-US" sz="2000" dirty="0" smtClean="0"/>
              <a:t> </a:t>
            </a:r>
            <a:r>
              <a:rPr lang="en-US" sz="2000" dirty="0" err="1" smtClean="0"/>
              <a:t>mendapatkan</a:t>
            </a:r>
            <a:r>
              <a:rPr lang="en-US" sz="2000" dirty="0" smtClean="0"/>
              <a:t> </a:t>
            </a:r>
            <a:r>
              <a:rPr lang="en-US" sz="2000" dirty="0" err="1" smtClean="0"/>
              <a:t>pengganti</a:t>
            </a:r>
            <a:r>
              <a:rPr lang="en-US" sz="2000" dirty="0" smtClean="0"/>
              <a:t> </a:t>
            </a:r>
            <a:r>
              <a:rPr lang="en-US" sz="2000" dirty="0" err="1" smtClean="0"/>
              <a:t>dan</a:t>
            </a:r>
            <a:r>
              <a:rPr lang="en-US" sz="2000" dirty="0" smtClean="0"/>
              <a:t> user </a:t>
            </a:r>
            <a:r>
              <a:rPr lang="en-US" sz="2000" dirty="0" err="1" smtClean="0"/>
              <a:t>untuk</a:t>
            </a:r>
            <a:r>
              <a:rPr lang="en-US" sz="2000" dirty="0" smtClean="0"/>
              <a:t> yang </a:t>
            </a:r>
            <a:r>
              <a:rPr lang="en-US" sz="2000" dirty="0" err="1" smtClean="0"/>
              <a:t>pekerjaan</a:t>
            </a:r>
            <a:r>
              <a:rPr lang="en-US" sz="2000" dirty="0" smtClean="0"/>
              <a:t> </a:t>
            </a:r>
            <a:r>
              <a:rPr lang="en-US" sz="2000" dirty="0" err="1" smtClean="0"/>
              <a:t>kurang</a:t>
            </a:r>
            <a:r>
              <a:rPr lang="en-US" sz="2000" dirty="0" smtClean="0"/>
              <a:t> urgent </a:t>
            </a:r>
            <a:r>
              <a:rPr lang="en-US" sz="2000" dirty="0" err="1" smtClean="0"/>
              <a:t>telah</a:t>
            </a:r>
            <a:r>
              <a:rPr lang="en-US" sz="2000" dirty="0" smtClean="0"/>
              <a:t> </a:t>
            </a:r>
            <a:r>
              <a:rPr lang="en-US" sz="2000" dirty="0" err="1" smtClean="0"/>
              <a:t>dilakukannya</a:t>
            </a:r>
            <a:r>
              <a:rPr lang="en-US" sz="2000" dirty="0" smtClean="0"/>
              <a:t> </a:t>
            </a:r>
            <a:r>
              <a:rPr lang="en-US" sz="2000" dirty="0" err="1" smtClean="0"/>
              <a:t>menjelaskan</a:t>
            </a:r>
            <a:r>
              <a:rPr lang="en-US" sz="2000" dirty="0" smtClean="0"/>
              <a:t> </a:t>
            </a:r>
            <a:r>
              <a:rPr lang="en-US" sz="2000" dirty="0" err="1" smtClean="0"/>
              <a:t>kenapa</a:t>
            </a:r>
            <a:r>
              <a:rPr lang="en-US" sz="2000" dirty="0" smtClean="0"/>
              <a:t> </a:t>
            </a:r>
            <a:r>
              <a:rPr lang="en-US" sz="2000" dirty="0" err="1" smtClean="0"/>
              <a:t>proyek</a:t>
            </a:r>
            <a:r>
              <a:rPr lang="en-US" sz="2000" dirty="0" smtClean="0"/>
              <a:t> </a:t>
            </a:r>
            <a:r>
              <a:rPr lang="en-US" sz="2000" dirty="0" err="1" smtClean="0"/>
              <a:t>ini</a:t>
            </a:r>
            <a:r>
              <a:rPr lang="en-US" sz="2000" dirty="0" smtClean="0"/>
              <a:t> </a:t>
            </a:r>
            <a:r>
              <a:rPr lang="en-US" sz="2000" dirty="0" err="1" smtClean="0"/>
              <a:t>akan</a:t>
            </a:r>
            <a:r>
              <a:rPr lang="en-US" sz="2000" dirty="0" smtClean="0"/>
              <a:t> </a:t>
            </a:r>
            <a:r>
              <a:rPr lang="en-US" sz="2000" dirty="0" err="1" smtClean="0"/>
              <a:t>mengalami</a:t>
            </a:r>
            <a:r>
              <a:rPr lang="en-US" sz="2000" dirty="0" smtClean="0"/>
              <a:t> delay.</a:t>
            </a:r>
          </a:p>
          <a:p>
            <a:pPr algn="just">
              <a:lnSpc>
                <a:spcPct val="80000"/>
              </a:lnSpc>
              <a:defRPr/>
            </a:pPr>
            <a:r>
              <a:rPr lang="en-US" sz="2000" dirty="0" err="1" smtClean="0"/>
              <a:t>Kenali</a:t>
            </a:r>
            <a:r>
              <a:rPr lang="en-US" sz="2000" dirty="0" smtClean="0"/>
              <a:t> </a:t>
            </a:r>
            <a:r>
              <a:rPr lang="en-US" sz="2000" dirty="0" err="1" smtClean="0"/>
              <a:t>mana</a:t>
            </a:r>
            <a:r>
              <a:rPr lang="en-US" sz="2000" dirty="0" smtClean="0"/>
              <a:t> </a:t>
            </a:r>
            <a:r>
              <a:rPr lang="en-US" sz="2000" dirty="0" err="1" smtClean="0"/>
              <a:t>dari</a:t>
            </a:r>
            <a:r>
              <a:rPr lang="en-US" sz="2000" dirty="0" smtClean="0"/>
              <a:t> 8 </a:t>
            </a:r>
            <a:r>
              <a:rPr lang="en-US" sz="2000" dirty="0" err="1" smtClean="0"/>
              <a:t>tanggung</a:t>
            </a:r>
            <a:r>
              <a:rPr lang="en-US" sz="2000" dirty="0" smtClean="0"/>
              <a:t> </a:t>
            </a:r>
            <a:r>
              <a:rPr lang="en-US" sz="2000" dirty="0" err="1" smtClean="0"/>
              <a:t>jawab</a:t>
            </a:r>
            <a:r>
              <a:rPr lang="en-US" sz="2000" dirty="0" smtClean="0"/>
              <a:t> </a:t>
            </a:r>
            <a:r>
              <a:rPr lang="en-US" sz="2000" dirty="0" err="1" smtClean="0"/>
              <a:t>manajemen</a:t>
            </a:r>
            <a:r>
              <a:rPr lang="en-US" sz="2000" dirty="0" smtClean="0"/>
              <a:t> </a:t>
            </a:r>
            <a:r>
              <a:rPr lang="en-US" sz="2000" dirty="0" err="1" smtClean="0"/>
              <a:t>tersebut</a:t>
            </a:r>
            <a:r>
              <a:rPr lang="en-US" sz="2000" dirty="0" smtClean="0"/>
              <a:t> Paul </a:t>
            </a:r>
            <a:r>
              <a:rPr lang="en-US" sz="2000" dirty="0" err="1" smtClean="0"/>
              <a:t>merespon</a:t>
            </a:r>
            <a:r>
              <a:rPr lang="en-US" sz="2000" dirty="0" smtClean="0"/>
              <a:t> </a:t>
            </a:r>
            <a:r>
              <a:rPr lang="en-US" sz="2000" dirty="0" err="1" smtClean="0"/>
              <a:t>pada</a:t>
            </a:r>
            <a:r>
              <a:rPr lang="en-US" sz="2000" dirty="0" smtClean="0"/>
              <a:t> </a:t>
            </a:r>
            <a:r>
              <a:rPr lang="en-US" sz="2000" dirty="0" err="1" smtClean="0"/>
              <a:t>hari</a:t>
            </a:r>
            <a:r>
              <a:rPr lang="en-US" sz="2000" dirty="0" smtClean="0"/>
              <a:t> </a:t>
            </a:r>
            <a:r>
              <a:rPr lang="en-US" sz="2000" dirty="0" err="1" smtClean="0"/>
              <a:t>tersebut</a:t>
            </a:r>
            <a:endParaRPr lang="en-US" sz="2000" dirty="0" smtClean="0"/>
          </a:p>
          <a:p>
            <a:pPr algn="just">
              <a:buNone/>
            </a:pPr>
            <a:endParaRPr lang="id-ID" sz="1700"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12</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a:bodyPr>
          <a:lstStyle/>
          <a:p>
            <a:pPr algn="ctr"/>
            <a:r>
              <a:rPr lang="id-ID" b="1" dirty="0" smtClean="0"/>
              <a:t>Manajemen Proyek (3)</a:t>
            </a:r>
            <a:endParaRPr lang="en-US" b="1" dirty="0"/>
          </a:p>
        </p:txBody>
      </p:sp>
      <p:sp>
        <p:nvSpPr>
          <p:cNvPr id="12" name="Text Box 4"/>
          <p:cNvSpPr txBox="1">
            <a:spLocks noGrp="1" noChangeArrowheads="1"/>
          </p:cNvSpPr>
          <p:nvPr>
            <p:ph idx="1"/>
          </p:nvPr>
        </p:nvSpPr>
        <p:spPr bwMode="auto">
          <a:xfrm>
            <a:off x="190500" y="960120"/>
            <a:ext cx="8686800" cy="5129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None/>
            </a:pPr>
            <a:r>
              <a:rPr lang="id-ID" sz="2400" b="1" dirty="0" smtClean="0"/>
              <a:t>Manajemen Proyek :</a:t>
            </a:r>
          </a:p>
          <a:p>
            <a:pPr algn="just">
              <a:buFont typeface="Arial" pitchFamily="34" charset="0"/>
              <a:buChar char="•"/>
            </a:pPr>
            <a:r>
              <a:rPr lang="id-ID" sz="2000" dirty="0" smtClean="0"/>
              <a:t>Merupakan aplikasi atau implementasi dari pengetahuan, ketrampilan, perangkat dan teknik pada suatu aktifitas proyek untuk memenuhi kebutuhan atau tujuan suatu proyek.</a:t>
            </a:r>
          </a:p>
          <a:p>
            <a:pPr algn="just">
              <a:buFont typeface="Arial" pitchFamily="34" charset="0"/>
              <a:buChar char="•"/>
            </a:pPr>
            <a:r>
              <a:rPr lang="id-ID" sz="2000" dirty="0" smtClean="0"/>
              <a:t>Perencanaan, pemantauan dan pengontrolan terhadap aspek yang terdapat dalam sebuah proyek, serta motivasi yang ada didalamnya untuk mencapai tujuan proyek dengan waktu, biaya, kualitas dan performasi yang telah ditentukan.</a:t>
            </a:r>
          </a:p>
          <a:p>
            <a:pPr algn="just">
              <a:buFont typeface="Arial" pitchFamily="34" charset="0"/>
              <a:buChar char="•"/>
            </a:pPr>
            <a:r>
              <a:rPr lang="id-ID" sz="2000" dirty="0" smtClean="0"/>
              <a:t>Sekumpulan lengkap penugasan/pekerjaan, teknik, serta perangkat yang diaplikasikan selama eksekusi atau pelaksanaan proyek</a:t>
            </a:r>
          </a:p>
          <a:p>
            <a:pPr algn="just">
              <a:buFont typeface="Arial" pitchFamily="34" charset="0"/>
              <a:buChar char="•"/>
            </a:pPr>
            <a:r>
              <a:rPr lang="id-ID" sz="2000" dirty="0" smtClean="0"/>
              <a:t>Sebagai ilmu dan seni berkaitan dengan memimpin dan mengkoordinir sumber daya yang terdiri dari manusia dan material dengan menggunakan teknik pengelolaan modern untuk mencapai sasaran yang telah ditentukan yaitu : lingkup, mutu, jadwal dan biaya serta memenuhi keinginan para stakeholder.</a:t>
            </a:r>
            <a:endParaRPr lang="id-ID" sz="2200"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13</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fontScale="90000"/>
          </a:bodyPr>
          <a:lstStyle/>
          <a:p>
            <a:pPr algn="ctr"/>
            <a:r>
              <a:rPr lang="id-ID" b="1" dirty="0" smtClean="0"/>
              <a:t>Kerangka Kerja / Framework Manajemen Proyek (1)</a:t>
            </a:r>
            <a:endParaRPr lang="en-US" b="1" dirty="0"/>
          </a:p>
        </p:txBody>
      </p:sp>
      <p:sp>
        <p:nvSpPr>
          <p:cNvPr id="9" name="Content Placeholder 8"/>
          <p:cNvSpPr>
            <a:spLocks noGrp="1"/>
          </p:cNvSpPr>
          <p:nvPr>
            <p:ph idx="1"/>
          </p:nvPr>
        </p:nvSpPr>
        <p:spPr/>
        <p:txBody>
          <a:bodyPr/>
          <a:lstStyle/>
          <a:p>
            <a:endParaRPr lang="id-ID"/>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14</a:t>
            </a:fld>
            <a:endParaRPr lang="en-US" sz="1800" dirty="0">
              <a:solidFill>
                <a:schemeClr val="bg1"/>
              </a:solidFill>
            </a:endParaRPr>
          </a:p>
        </p:txBody>
      </p:sp>
      <p:pic>
        <p:nvPicPr>
          <p:cNvPr id="10" name="Picture 8"/>
          <p:cNvPicPr>
            <a:picLocks noChangeAspect="1" noChangeArrowheads="1"/>
          </p:cNvPicPr>
          <p:nvPr/>
        </p:nvPicPr>
        <p:blipFill rotWithShape="1">
          <a:blip r:embed="rId3" cstate="print"/>
          <a:srcRect t="10036" b="19088"/>
          <a:stretch/>
        </p:blipFill>
        <p:spPr bwMode="auto">
          <a:xfrm>
            <a:off x="228600" y="1390808"/>
            <a:ext cx="8669603" cy="48575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fontScale="90000"/>
          </a:bodyPr>
          <a:lstStyle/>
          <a:p>
            <a:pPr algn="ctr"/>
            <a:r>
              <a:rPr lang="id-ID" b="1" dirty="0" smtClean="0"/>
              <a:t>Kerangka Kerja / Framework Manajemen Proyek (2)</a:t>
            </a:r>
            <a:endParaRPr lang="en-US" b="1" dirty="0"/>
          </a:p>
        </p:txBody>
      </p:sp>
      <p:sp>
        <p:nvSpPr>
          <p:cNvPr id="12" name="Text Box 4"/>
          <p:cNvSpPr txBox="1">
            <a:spLocks noGrp="1" noChangeArrowheads="1"/>
          </p:cNvSpPr>
          <p:nvPr>
            <p:ph idx="1"/>
          </p:nvPr>
        </p:nvSpPr>
        <p:spPr bwMode="auto">
          <a:xfrm>
            <a:off x="228600" y="1513117"/>
            <a:ext cx="8686800" cy="4296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None/>
            </a:pPr>
            <a:r>
              <a:rPr lang="id-ID" sz="2400" b="1" dirty="0" smtClean="0"/>
              <a:t>Keterangan Gambar Diatas :</a:t>
            </a:r>
          </a:p>
          <a:p>
            <a:pPr algn="just">
              <a:buFont typeface="Arial" pitchFamily="34" charset="0"/>
              <a:buChar char="•"/>
            </a:pPr>
            <a:r>
              <a:rPr lang="id-ID" sz="2000" dirty="0" smtClean="0"/>
              <a:t>Stakeholder mempunyai proyek</a:t>
            </a:r>
          </a:p>
          <a:p>
            <a:pPr algn="just">
              <a:buFont typeface="Arial" pitchFamily="34" charset="0"/>
              <a:buChar char="•"/>
            </a:pPr>
            <a:r>
              <a:rPr lang="id-ID" sz="2000" dirty="0" smtClean="0"/>
              <a:t>Proyek didelegasikan ke manajer proyek (Project Manager)</a:t>
            </a:r>
          </a:p>
          <a:p>
            <a:pPr algn="just">
              <a:buFont typeface="Arial" pitchFamily="34" charset="0"/>
              <a:buChar char="•"/>
            </a:pPr>
            <a:r>
              <a:rPr lang="id-ID" sz="2000" dirty="0" smtClean="0"/>
              <a:t>Manajer proyek mengelola atau memanage proyek tersebut</a:t>
            </a:r>
          </a:p>
          <a:p>
            <a:pPr algn="just">
              <a:buFont typeface="Arial" pitchFamily="34" charset="0"/>
              <a:buChar char="•"/>
            </a:pPr>
            <a:r>
              <a:rPr lang="id-ID" sz="2000" dirty="0" smtClean="0"/>
              <a:t>Pengelolan proyek meliputi : scope management, time management, cost management, quality management, human resource management,, communication management, risk management, procurement management dan diintegrasikan melalui project integration mangement (project management knowledge area)</a:t>
            </a:r>
          </a:p>
          <a:p>
            <a:pPr algn="just">
              <a:buFont typeface="Arial" pitchFamily="34" charset="0"/>
              <a:buChar char="•"/>
            </a:pPr>
            <a:r>
              <a:rPr lang="id-ID" sz="2000" dirty="0" smtClean="0"/>
              <a:t>Penerapan  tools, teknik dan metode terkait diterapkan pada knowledge area tersebut untuk memperoleh hasil yang diinginkan, yaitu suksesnya proyek.</a:t>
            </a:r>
            <a:endParaRPr lang="id-ID" sz="2200"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15</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a:bodyPr>
          <a:lstStyle/>
          <a:p>
            <a:pPr algn="ctr"/>
            <a:r>
              <a:rPr lang="id-ID" b="1" dirty="0" smtClean="0"/>
              <a:t>Project Stakeholders (1)</a:t>
            </a:r>
            <a:endParaRPr lang="en-US" b="1" dirty="0"/>
          </a:p>
        </p:txBody>
      </p:sp>
      <p:sp>
        <p:nvSpPr>
          <p:cNvPr id="12" name="Text Box 4"/>
          <p:cNvSpPr txBox="1">
            <a:spLocks noGrp="1" noChangeArrowheads="1"/>
          </p:cNvSpPr>
          <p:nvPr>
            <p:ph idx="1"/>
          </p:nvPr>
        </p:nvSpPr>
        <p:spPr bwMode="auto">
          <a:xfrm>
            <a:off x="228600" y="960120"/>
            <a:ext cx="8686800" cy="4860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en-US" sz="2400" dirty="0" smtClean="0"/>
              <a:t>Stakeholder </a:t>
            </a:r>
            <a:r>
              <a:rPr lang="en-US" sz="2400" dirty="0" err="1" smtClean="0"/>
              <a:t>adalah</a:t>
            </a:r>
            <a:r>
              <a:rPr lang="en-US" sz="2400" dirty="0" smtClean="0"/>
              <a:t> </a:t>
            </a:r>
            <a:r>
              <a:rPr lang="en-US" sz="2400" dirty="0" err="1" smtClean="0"/>
              <a:t>orang-orang</a:t>
            </a:r>
            <a:r>
              <a:rPr lang="en-US" sz="2400" dirty="0" smtClean="0"/>
              <a:t> yang </a:t>
            </a:r>
            <a:r>
              <a:rPr lang="en-US" sz="2400" dirty="0" err="1" smtClean="0"/>
              <a:t>terlibat</a:t>
            </a:r>
            <a:r>
              <a:rPr lang="en-US" sz="2400" dirty="0" smtClean="0"/>
              <a:t> </a:t>
            </a:r>
            <a:r>
              <a:rPr lang="en-US" sz="2400" dirty="0" err="1" smtClean="0"/>
              <a:t>atau</a:t>
            </a:r>
            <a:r>
              <a:rPr lang="en-US" sz="2400" dirty="0" smtClean="0"/>
              <a:t> </a:t>
            </a:r>
            <a:r>
              <a:rPr lang="en-US" sz="2400" dirty="0" err="1" smtClean="0"/>
              <a:t>dipengaruhi</a:t>
            </a:r>
            <a:r>
              <a:rPr lang="en-US" sz="2400" dirty="0" smtClean="0"/>
              <a:t> </a:t>
            </a:r>
            <a:r>
              <a:rPr lang="en-US" sz="2400" dirty="0" err="1" smtClean="0"/>
              <a:t>oleh</a:t>
            </a:r>
            <a:r>
              <a:rPr lang="en-US" sz="2400" dirty="0" smtClean="0"/>
              <a:t> </a:t>
            </a:r>
            <a:r>
              <a:rPr lang="en-US" sz="2400" dirty="0" err="1" smtClean="0"/>
              <a:t>aktivitas</a:t>
            </a:r>
            <a:r>
              <a:rPr lang="en-US" sz="2400" dirty="0" smtClean="0"/>
              <a:t> </a:t>
            </a:r>
            <a:r>
              <a:rPr lang="en-US" sz="2400" dirty="0" err="1" smtClean="0"/>
              <a:t>proyek</a:t>
            </a:r>
            <a:r>
              <a:rPr lang="en-US" sz="2400" dirty="0" smtClean="0"/>
              <a:t>.</a:t>
            </a:r>
            <a:endParaRPr lang="id-ID" sz="2400" dirty="0" smtClean="0"/>
          </a:p>
          <a:p>
            <a:pPr algn="just">
              <a:buFont typeface="Arial" pitchFamily="34" charset="0"/>
              <a:buChar char="•"/>
            </a:pPr>
            <a:r>
              <a:rPr lang="en-US" sz="2400" dirty="0" smtClean="0"/>
              <a:t>Stakeholder </a:t>
            </a:r>
            <a:r>
              <a:rPr lang="en-US" sz="2400" dirty="0" err="1" smtClean="0"/>
              <a:t>termasuk</a:t>
            </a:r>
            <a:r>
              <a:rPr lang="en-US" sz="2400" dirty="0" smtClean="0"/>
              <a:t> :</a:t>
            </a:r>
          </a:p>
          <a:p>
            <a:pPr lvl="1" algn="just">
              <a:buFont typeface="Arial" pitchFamily="34" charset="0"/>
              <a:buChar char="•"/>
            </a:pPr>
            <a:r>
              <a:rPr lang="en-US" sz="2400" dirty="0" smtClean="0"/>
              <a:t>sponsor </a:t>
            </a:r>
            <a:r>
              <a:rPr lang="en-US" sz="2400" dirty="0" err="1" smtClean="0"/>
              <a:t>proyek</a:t>
            </a:r>
            <a:endParaRPr lang="en-US" sz="2400" dirty="0" smtClean="0"/>
          </a:p>
          <a:p>
            <a:pPr lvl="1" algn="just">
              <a:buFont typeface="Arial" pitchFamily="34" charset="0"/>
              <a:buChar char="•"/>
            </a:pPr>
            <a:r>
              <a:rPr lang="en-US" sz="2400" dirty="0" err="1" smtClean="0"/>
              <a:t>manajer</a:t>
            </a:r>
            <a:r>
              <a:rPr lang="en-US" sz="2400" dirty="0" smtClean="0"/>
              <a:t> </a:t>
            </a:r>
            <a:r>
              <a:rPr lang="en-US" sz="2400" dirty="0" err="1" smtClean="0"/>
              <a:t>proyek</a:t>
            </a:r>
            <a:endParaRPr lang="en-US" sz="2400" dirty="0" smtClean="0"/>
          </a:p>
          <a:p>
            <a:pPr lvl="1" algn="just">
              <a:buFont typeface="Arial" pitchFamily="34" charset="0"/>
              <a:buChar char="•"/>
            </a:pPr>
            <a:r>
              <a:rPr lang="en-US" sz="2400" dirty="0" err="1" smtClean="0"/>
              <a:t>tim</a:t>
            </a:r>
            <a:r>
              <a:rPr lang="en-US" sz="2400" dirty="0" smtClean="0"/>
              <a:t> </a:t>
            </a:r>
            <a:r>
              <a:rPr lang="en-US" sz="2400" dirty="0" err="1" smtClean="0"/>
              <a:t>proyek</a:t>
            </a:r>
            <a:endParaRPr lang="en-US" sz="2400" dirty="0" smtClean="0"/>
          </a:p>
          <a:p>
            <a:pPr lvl="1" algn="just">
              <a:buFont typeface="Arial" pitchFamily="34" charset="0"/>
              <a:buChar char="•"/>
            </a:pPr>
            <a:r>
              <a:rPr lang="en-US" sz="2400" dirty="0" smtClean="0"/>
              <a:t>staff </a:t>
            </a:r>
            <a:r>
              <a:rPr lang="en-US" sz="2400" dirty="0" err="1" smtClean="0"/>
              <a:t>pendukung</a:t>
            </a:r>
            <a:endParaRPr lang="en-US" sz="2400" dirty="0" smtClean="0"/>
          </a:p>
          <a:p>
            <a:pPr lvl="1" algn="just">
              <a:buFont typeface="Arial" pitchFamily="34" charset="0"/>
              <a:buChar char="•"/>
            </a:pPr>
            <a:r>
              <a:rPr lang="en-US" sz="2400" dirty="0" smtClean="0"/>
              <a:t>customer</a:t>
            </a:r>
          </a:p>
          <a:p>
            <a:pPr lvl="1" algn="just">
              <a:buFont typeface="Arial" pitchFamily="34" charset="0"/>
              <a:buChar char="•"/>
            </a:pPr>
            <a:r>
              <a:rPr lang="en-US" sz="2400" dirty="0" smtClean="0"/>
              <a:t>user/</a:t>
            </a:r>
            <a:r>
              <a:rPr lang="en-US" sz="2400" dirty="0" err="1" smtClean="0"/>
              <a:t>pengguna</a:t>
            </a:r>
            <a:endParaRPr lang="en-US" sz="2400" dirty="0" smtClean="0"/>
          </a:p>
          <a:p>
            <a:pPr lvl="1" algn="just">
              <a:buFont typeface="Arial" pitchFamily="34" charset="0"/>
              <a:buChar char="•"/>
            </a:pPr>
            <a:r>
              <a:rPr lang="en-US" sz="2400" dirty="0" smtClean="0"/>
              <a:t>supplier/</a:t>
            </a:r>
            <a:r>
              <a:rPr lang="en-US" sz="2400" dirty="0" err="1" smtClean="0"/>
              <a:t>pemasok</a:t>
            </a:r>
            <a:endParaRPr lang="en-US" sz="2400" dirty="0" smtClean="0"/>
          </a:p>
          <a:p>
            <a:pPr lvl="1" algn="just">
              <a:buFont typeface="Arial" pitchFamily="34" charset="0"/>
              <a:buChar char="•"/>
            </a:pPr>
            <a:r>
              <a:rPr lang="id-ID" sz="2400" dirty="0" smtClean="0"/>
              <a:t>Kom</a:t>
            </a:r>
            <a:r>
              <a:rPr lang="en-US" sz="2400" dirty="0" err="1" smtClean="0"/>
              <a:t>oponen</a:t>
            </a:r>
            <a:r>
              <a:rPr lang="en-US" sz="2400" dirty="0" smtClean="0"/>
              <a:t> </a:t>
            </a:r>
            <a:r>
              <a:rPr lang="en-US" sz="2400" dirty="0" err="1" smtClean="0"/>
              <a:t>proyek</a:t>
            </a:r>
            <a:endParaRPr lang="en-US"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16</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a:bodyPr>
          <a:lstStyle/>
          <a:p>
            <a:pPr algn="ctr"/>
            <a:r>
              <a:rPr lang="id-ID" b="1" dirty="0" smtClean="0"/>
              <a:t>Project Stakeholders (2)</a:t>
            </a:r>
            <a:endParaRPr lang="en-US" b="1" dirty="0"/>
          </a:p>
        </p:txBody>
      </p:sp>
      <p:sp>
        <p:nvSpPr>
          <p:cNvPr id="12" name="Text Box 4"/>
          <p:cNvSpPr txBox="1">
            <a:spLocks noGrp="1" noChangeArrowheads="1"/>
          </p:cNvSpPr>
          <p:nvPr>
            <p:ph idx="1"/>
          </p:nvPr>
        </p:nvSpPr>
        <p:spPr bwMode="auto">
          <a:xfrm>
            <a:off x="228600" y="1513117"/>
            <a:ext cx="8686800" cy="1290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None/>
            </a:pPr>
            <a:r>
              <a:rPr lang="id-ID" sz="2400" b="1" dirty="0" smtClean="0"/>
              <a:t>Latihan 4 : </a:t>
            </a:r>
          </a:p>
          <a:p>
            <a:pPr algn="just">
              <a:buNone/>
            </a:pPr>
            <a:r>
              <a:rPr lang="id-ID" sz="2400" dirty="0" smtClean="0"/>
              <a:t>	Identifikasikan stakeholder proyek pembayaran gaji kampus Brighmouth yang ada di latihan 2 </a:t>
            </a:r>
            <a:endParaRPr lang="en-US"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17</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9 Area Pengetahuan Manajemen Proyek</a:t>
            </a:r>
            <a:endParaRPr lang="en-US" b="1" dirty="0"/>
          </a:p>
        </p:txBody>
      </p:sp>
      <p:sp>
        <p:nvSpPr>
          <p:cNvPr id="12" name="Text Box 4"/>
          <p:cNvSpPr txBox="1">
            <a:spLocks noGrp="1" noChangeArrowheads="1"/>
          </p:cNvSpPr>
          <p:nvPr>
            <p:ph idx="1"/>
          </p:nvPr>
        </p:nvSpPr>
        <p:spPr bwMode="auto">
          <a:xfrm>
            <a:off x="228600" y="1513117"/>
            <a:ext cx="8686800" cy="4144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0" indent="0" algn="just">
              <a:buNone/>
            </a:pPr>
            <a:r>
              <a:rPr lang="en-US" sz="2400" dirty="0" smtClean="0"/>
              <a:t>Area </a:t>
            </a:r>
            <a:r>
              <a:rPr lang="en-US" sz="2400" dirty="0" err="1" smtClean="0"/>
              <a:t>pengetahuan</a:t>
            </a:r>
            <a:r>
              <a:rPr lang="en-US" sz="2400" dirty="0" smtClean="0"/>
              <a:t> </a:t>
            </a:r>
            <a:r>
              <a:rPr lang="en-US" sz="2400" dirty="0" err="1" smtClean="0"/>
              <a:t>harus</a:t>
            </a:r>
            <a:r>
              <a:rPr lang="en-US" sz="2400" dirty="0" smtClean="0"/>
              <a:t> </a:t>
            </a:r>
            <a:r>
              <a:rPr lang="en-US" sz="2400" dirty="0" err="1" smtClean="0"/>
              <a:t>mendeskripsikan</a:t>
            </a:r>
            <a:r>
              <a:rPr lang="en-US" sz="2400" dirty="0" smtClean="0"/>
              <a:t> </a:t>
            </a:r>
            <a:r>
              <a:rPr lang="en-US" sz="2400" dirty="0" err="1" smtClean="0"/>
              <a:t>kompetensi</a:t>
            </a:r>
            <a:r>
              <a:rPr lang="en-US" sz="2400" dirty="0" smtClean="0"/>
              <a:t> </a:t>
            </a:r>
            <a:r>
              <a:rPr lang="en-US" sz="2400" dirty="0" err="1" smtClean="0"/>
              <a:t>kunci</a:t>
            </a:r>
            <a:r>
              <a:rPr lang="en-US" sz="2400" dirty="0" smtClean="0"/>
              <a:t> yang </a:t>
            </a:r>
            <a:r>
              <a:rPr lang="en-US" sz="2400" dirty="0" err="1" smtClean="0"/>
              <a:t>harus</a:t>
            </a:r>
            <a:r>
              <a:rPr lang="en-US" sz="2400" dirty="0" smtClean="0"/>
              <a:t> </a:t>
            </a:r>
            <a:r>
              <a:rPr lang="en-US" sz="2400" dirty="0" err="1" smtClean="0"/>
              <a:t>dikembangkan</a:t>
            </a:r>
            <a:r>
              <a:rPr lang="en-US" sz="2400" dirty="0" smtClean="0"/>
              <a:t> </a:t>
            </a:r>
            <a:r>
              <a:rPr lang="en-US" sz="2400" dirty="0" err="1" smtClean="0"/>
              <a:t>seorang</a:t>
            </a:r>
            <a:r>
              <a:rPr lang="en-US" sz="2400" dirty="0" smtClean="0"/>
              <a:t> </a:t>
            </a:r>
            <a:r>
              <a:rPr lang="en-US" sz="2400" dirty="0" err="1" smtClean="0"/>
              <a:t>manajer</a:t>
            </a:r>
            <a:r>
              <a:rPr lang="en-US" sz="2400" dirty="0" smtClean="0"/>
              <a:t> </a:t>
            </a:r>
            <a:r>
              <a:rPr lang="en-US" sz="2400" dirty="0" err="1" smtClean="0"/>
              <a:t>proyek</a:t>
            </a:r>
            <a:endParaRPr lang="en-US" sz="2400" dirty="0" smtClean="0"/>
          </a:p>
          <a:p>
            <a:pPr algn="just">
              <a:buFont typeface="Arial" pitchFamily="34" charset="0"/>
              <a:buChar char="•"/>
            </a:pPr>
            <a:r>
              <a:rPr lang="en-US" sz="2400" dirty="0" err="1" smtClean="0"/>
              <a:t>empat</a:t>
            </a:r>
            <a:r>
              <a:rPr lang="en-US" sz="2400" dirty="0" smtClean="0"/>
              <a:t> </a:t>
            </a:r>
            <a:r>
              <a:rPr lang="en-US" sz="2400" dirty="0" err="1" smtClean="0"/>
              <a:t>pilar</a:t>
            </a:r>
            <a:r>
              <a:rPr lang="en-US" sz="2400" dirty="0" smtClean="0"/>
              <a:t> area </a:t>
            </a:r>
            <a:r>
              <a:rPr lang="en-US" sz="2400" dirty="0" err="1" smtClean="0"/>
              <a:t>pengetahuan</a:t>
            </a:r>
            <a:r>
              <a:rPr lang="en-US" sz="2400" dirty="0" smtClean="0"/>
              <a:t> </a:t>
            </a:r>
            <a:r>
              <a:rPr lang="en-US" sz="2400" dirty="0" err="1" smtClean="0"/>
              <a:t>menuntun</a:t>
            </a:r>
            <a:r>
              <a:rPr lang="en-US" sz="2400" dirty="0" smtClean="0"/>
              <a:t> </a:t>
            </a:r>
            <a:r>
              <a:rPr lang="en-US" sz="2400" dirty="0" err="1" smtClean="0"/>
              <a:t>pada</a:t>
            </a:r>
            <a:r>
              <a:rPr lang="en-US" sz="2400" dirty="0" smtClean="0"/>
              <a:t> </a:t>
            </a:r>
            <a:r>
              <a:rPr lang="en-US" sz="2400" dirty="0" err="1" smtClean="0"/>
              <a:t>tujuan-tujuan</a:t>
            </a:r>
            <a:r>
              <a:rPr lang="en-US" sz="2400" dirty="0" smtClean="0"/>
              <a:t> </a:t>
            </a:r>
            <a:r>
              <a:rPr lang="en-US" sz="2400" dirty="0" err="1" smtClean="0"/>
              <a:t>proyek</a:t>
            </a:r>
            <a:r>
              <a:rPr lang="en-US" sz="2400" dirty="0" smtClean="0"/>
              <a:t> </a:t>
            </a:r>
            <a:r>
              <a:rPr lang="en-US" sz="2400" dirty="0" err="1" smtClean="0"/>
              <a:t>spesifik</a:t>
            </a:r>
            <a:r>
              <a:rPr lang="en-US" sz="2400" dirty="0" smtClean="0"/>
              <a:t> (scope, </a:t>
            </a:r>
            <a:r>
              <a:rPr lang="en-US" sz="2400" dirty="0" err="1" smtClean="0"/>
              <a:t>waktu</a:t>
            </a:r>
            <a:r>
              <a:rPr lang="en-US" sz="2400" dirty="0" smtClean="0"/>
              <a:t>, </a:t>
            </a:r>
            <a:r>
              <a:rPr lang="en-US" sz="2400" dirty="0" err="1" smtClean="0"/>
              <a:t>biaya</a:t>
            </a:r>
            <a:r>
              <a:rPr lang="en-US" sz="2400" dirty="0" smtClean="0"/>
              <a:t>, </a:t>
            </a:r>
            <a:r>
              <a:rPr lang="en-US" sz="2400" dirty="0" err="1" smtClean="0"/>
              <a:t>dan</a:t>
            </a:r>
            <a:r>
              <a:rPr lang="en-US" sz="2400" dirty="0" smtClean="0"/>
              <a:t> </a:t>
            </a:r>
            <a:r>
              <a:rPr lang="en-US" sz="2400" dirty="0" err="1" smtClean="0"/>
              <a:t>kualitas</a:t>
            </a:r>
            <a:r>
              <a:rPr lang="en-US" sz="2400" dirty="0" smtClean="0"/>
              <a:t>)</a:t>
            </a:r>
          </a:p>
          <a:p>
            <a:pPr algn="just">
              <a:buFont typeface="Arial" pitchFamily="34" charset="0"/>
              <a:buChar char="•"/>
            </a:pPr>
            <a:r>
              <a:rPr lang="en-US" sz="2400" dirty="0" err="1" smtClean="0"/>
              <a:t>empat</a:t>
            </a:r>
            <a:r>
              <a:rPr lang="en-US" sz="2400" dirty="0" smtClean="0"/>
              <a:t> area </a:t>
            </a:r>
            <a:r>
              <a:rPr lang="en-US" sz="2400" dirty="0" err="1" smtClean="0"/>
              <a:t>pengetahuan</a:t>
            </a:r>
            <a:r>
              <a:rPr lang="en-US" sz="2400" dirty="0" smtClean="0"/>
              <a:t> yang </a:t>
            </a:r>
            <a:r>
              <a:rPr lang="en-US" sz="2400" dirty="0" err="1" smtClean="0"/>
              <a:t>memfasilitasi</a:t>
            </a:r>
            <a:r>
              <a:rPr lang="en-US" sz="2400" dirty="0" smtClean="0"/>
              <a:t> </a:t>
            </a:r>
            <a:r>
              <a:rPr lang="en-US" sz="2400" dirty="0" err="1" smtClean="0"/>
              <a:t>adalah</a:t>
            </a:r>
            <a:r>
              <a:rPr lang="en-US" sz="2400" dirty="0" smtClean="0"/>
              <a:t> </a:t>
            </a:r>
            <a:r>
              <a:rPr lang="en-US" sz="2400" dirty="0" err="1" smtClean="0"/>
              <a:t>alat</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tujuan-tujuan</a:t>
            </a:r>
            <a:r>
              <a:rPr lang="en-US" sz="2400" dirty="0" smtClean="0"/>
              <a:t> </a:t>
            </a:r>
            <a:r>
              <a:rPr lang="en-US" sz="2400" dirty="0" err="1" smtClean="0"/>
              <a:t>proyek</a:t>
            </a:r>
            <a:r>
              <a:rPr lang="en-US" sz="2400" dirty="0" smtClean="0"/>
              <a:t> (</a:t>
            </a:r>
            <a:r>
              <a:rPr lang="en-US" sz="2400" dirty="0" err="1" smtClean="0"/>
              <a:t>manajemen</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manusia</a:t>
            </a:r>
            <a:r>
              <a:rPr lang="en-US" sz="2400" dirty="0" smtClean="0"/>
              <a:t>, </a:t>
            </a:r>
            <a:r>
              <a:rPr lang="en-US" sz="2400" dirty="0" err="1" smtClean="0"/>
              <a:t>komunikasi</a:t>
            </a:r>
            <a:r>
              <a:rPr lang="en-US" sz="2400" dirty="0" smtClean="0"/>
              <a:t>, </a:t>
            </a:r>
            <a:r>
              <a:rPr lang="en-US" sz="2400" dirty="0" err="1" smtClean="0"/>
              <a:t>resiko</a:t>
            </a:r>
            <a:r>
              <a:rPr lang="en-US" sz="2400" dirty="0" smtClean="0"/>
              <a:t>, </a:t>
            </a:r>
            <a:r>
              <a:rPr lang="en-US" sz="2400" dirty="0" err="1" smtClean="0"/>
              <a:t>dan</a:t>
            </a:r>
            <a:r>
              <a:rPr lang="en-US" sz="2400" dirty="0" smtClean="0"/>
              <a:t> </a:t>
            </a:r>
            <a:r>
              <a:rPr lang="en-US" sz="2400" dirty="0" err="1" smtClean="0"/>
              <a:t>keadaan</a:t>
            </a:r>
            <a:r>
              <a:rPr lang="en-US" sz="2400" dirty="0" smtClean="0"/>
              <a:t>)</a:t>
            </a:r>
          </a:p>
          <a:p>
            <a:pPr algn="just">
              <a:buFont typeface="Arial" pitchFamily="34" charset="0"/>
              <a:buChar char="•"/>
            </a:pPr>
            <a:r>
              <a:rPr lang="en-US" sz="2400" dirty="0" smtClean="0"/>
              <a:t>project integration management </a:t>
            </a:r>
            <a:r>
              <a:rPr lang="en-US" sz="2400" dirty="0" err="1" smtClean="0"/>
              <a:t>mempengaruhi</a:t>
            </a:r>
            <a:r>
              <a:rPr lang="en-US" sz="2400" dirty="0" smtClean="0"/>
              <a:t> </a:t>
            </a:r>
            <a:r>
              <a:rPr lang="en-US" sz="2400" dirty="0" err="1" smtClean="0"/>
              <a:t>dan</a:t>
            </a:r>
            <a:r>
              <a:rPr lang="en-US" sz="2400" dirty="0" smtClean="0"/>
              <a:t> </a:t>
            </a:r>
            <a:r>
              <a:rPr lang="en-US" sz="2400" dirty="0" err="1" smtClean="0"/>
              <a:t>dipengaruhi</a:t>
            </a:r>
            <a:r>
              <a:rPr lang="en-US" sz="2400" dirty="0" smtClean="0"/>
              <a:t>  </a:t>
            </a:r>
            <a:r>
              <a:rPr lang="en-US" sz="2400" dirty="0" err="1" smtClean="0"/>
              <a:t>oleh</a:t>
            </a:r>
            <a:r>
              <a:rPr lang="en-US" sz="2400" dirty="0" smtClean="0"/>
              <a:t> 8 area </a:t>
            </a:r>
            <a:r>
              <a:rPr lang="en-US" sz="2400" dirty="0" err="1" smtClean="0"/>
              <a:t>pengetahuan</a:t>
            </a:r>
            <a:r>
              <a:rPr lang="en-US" sz="2400" dirty="0" smtClean="0"/>
              <a:t> </a:t>
            </a:r>
            <a:r>
              <a:rPr lang="en-US" sz="2400" dirty="0" err="1" smtClean="0"/>
              <a:t>lainnya</a:t>
            </a:r>
            <a:r>
              <a:rPr lang="en-US" sz="2400" dirty="0" smtClean="0"/>
              <a:t>.</a:t>
            </a:r>
          </a:p>
          <a:p>
            <a:pPr algn="just">
              <a:buFont typeface="Arial" pitchFamily="34" charset="0"/>
              <a:buChar char="•"/>
            </a:pPr>
            <a:r>
              <a:rPr lang="en-US" sz="2400" dirty="0" err="1" smtClean="0"/>
              <a:t>semua</a:t>
            </a:r>
            <a:r>
              <a:rPr lang="en-US" sz="2400" dirty="0" smtClean="0"/>
              <a:t> area </a:t>
            </a:r>
            <a:r>
              <a:rPr lang="en-US" sz="2400" dirty="0" err="1" smtClean="0"/>
              <a:t>pengetahuan</a:t>
            </a:r>
            <a:r>
              <a:rPr lang="en-US" sz="2400" dirty="0" smtClean="0"/>
              <a:t> t</a:t>
            </a:r>
            <a:r>
              <a:rPr lang="id-ID" sz="2400" dirty="0" smtClean="0"/>
              <a:t>er</a:t>
            </a:r>
            <a:r>
              <a:rPr lang="en-US" sz="2400" dirty="0" smtClean="0"/>
              <a:t>s</a:t>
            </a:r>
            <a:r>
              <a:rPr lang="id-ID" sz="2400" dirty="0" smtClean="0"/>
              <a:t>e</a:t>
            </a:r>
            <a:r>
              <a:rPr lang="en-US" sz="2400" dirty="0" smtClean="0"/>
              <a:t>b</a:t>
            </a:r>
            <a:r>
              <a:rPr lang="id-ID" sz="2400" dirty="0" smtClean="0"/>
              <a:t>ut</a:t>
            </a:r>
            <a:r>
              <a:rPr lang="en-US" sz="2400" dirty="0" smtClean="0"/>
              <a:t> </a:t>
            </a:r>
            <a:r>
              <a:rPr lang="en-US" sz="2400" dirty="0" err="1" smtClean="0"/>
              <a:t>penting</a:t>
            </a:r>
            <a:endParaRPr lang="en-US"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18</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Alat dan Teknik Manajemen Proyek</a:t>
            </a:r>
            <a:endParaRPr lang="en-US" b="1" dirty="0"/>
          </a:p>
        </p:txBody>
      </p:sp>
      <p:sp>
        <p:nvSpPr>
          <p:cNvPr id="12" name="Text Box 4"/>
          <p:cNvSpPr txBox="1">
            <a:spLocks noGrp="1" noChangeArrowheads="1"/>
          </p:cNvSpPr>
          <p:nvPr>
            <p:ph idx="1"/>
          </p:nvPr>
        </p:nvSpPr>
        <p:spPr bwMode="auto">
          <a:xfrm>
            <a:off x="228600" y="1513117"/>
            <a:ext cx="8686800" cy="3367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buFont typeface="Arial" pitchFamily="34" charset="0"/>
              <a:buChar char="•"/>
            </a:pPr>
            <a:r>
              <a:rPr lang="en-US" sz="2400" dirty="0" err="1" smtClean="0"/>
              <a:t>Alat</a:t>
            </a:r>
            <a:r>
              <a:rPr lang="en-US" sz="2400" dirty="0" smtClean="0"/>
              <a:t> </a:t>
            </a:r>
            <a:r>
              <a:rPr lang="en-US" sz="2400" dirty="0" err="1" smtClean="0"/>
              <a:t>dan</a:t>
            </a:r>
            <a:r>
              <a:rPr lang="en-US" sz="2400" dirty="0" smtClean="0"/>
              <a:t> </a:t>
            </a:r>
            <a:r>
              <a:rPr lang="en-US" sz="2400" dirty="0" err="1" smtClean="0"/>
              <a:t>teknik</a:t>
            </a:r>
            <a:r>
              <a:rPr lang="en-US" sz="2400" dirty="0" smtClean="0"/>
              <a:t> </a:t>
            </a:r>
            <a:r>
              <a:rPr lang="en-US" sz="2400" dirty="0" err="1" smtClean="0"/>
              <a:t>manajemen</a:t>
            </a:r>
            <a:r>
              <a:rPr lang="en-US" sz="2400" dirty="0" smtClean="0"/>
              <a:t> </a:t>
            </a:r>
            <a:r>
              <a:rPr lang="en-US" sz="2400" dirty="0" err="1" smtClean="0"/>
              <a:t>proyek</a:t>
            </a:r>
            <a:r>
              <a:rPr lang="en-US" sz="2400" dirty="0" smtClean="0"/>
              <a:t> </a:t>
            </a:r>
            <a:r>
              <a:rPr lang="en-US" sz="2400" dirty="0" err="1" smtClean="0"/>
              <a:t>membantu</a:t>
            </a:r>
            <a:r>
              <a:rPr lang="en-US" sz="2400" dirty="0" smtClean="0"/>
              <a:t> </a:t>
            </a:r>
            <a:r>
              <a:rPr lang="en-US" sz="2400" dirty="0" err="1" smtClean="0"/>
              <a:t>manajer</a:t>
            </a:r>
            <a:r>
              <a:rPr lang="en-US" sz="2400" dirty="0" smtClean="0"/>
              <a:t> </a:t>
            </a:r>
            <a:r>
              <a:rPr lang="en-US" sz="2400" dirty="0" err="1" smtClean="0"/>
              <a:t>proyek</a:t>
            </a:r>
            <a:r>
              <a:rPr lang="en-US" sz="2400" dirty="0" smtClean="0"/>
              <a:t> </a:t>
            </a:r>
            <a:r>
              <a:rPr lang="en-US" sz="2400" dirty="0" err="1" smtClean="0"/>
              <a:t>dan</a:t>
            </a:r>
            <a:r>
              <a:rPr lang="en-US" sz="2400" dirty="0" smtClean="0"/>
              <a:t> </a:t>
            </a:r>
            <a:r>
              <a:rPr lang="en-US" sz="2400" dirty="0" err="1" smtClean="0"/>
              <a:t>timnya</a:t>
            </a:r>
            <a:r>
              <a:rPr lang="en-US" sz="2400" dirty="0" smtClean="0"/>
              <a:t> </a:t>
            </a:r>
            <a:r>
              <a:rPr lang="en-US" sz="2400" dirty="0" err="1" smtClean="0"/>
              <a:t>dalam</a:t>
            </a:r>
            <a:r>
              <a:rPr lang="en-US" sz="2400" dirty="0" smtClean="0"/>
              <a:t> </a:t>
            </a:r>
            <a:r>
              <a:rPr lang="en-US" sz="2400" dirty="0" err="1" smtClean="0"/>
              <a:t>berbagai</a:t>
            </a:r>
            <a:r>
              <a:rPr lang="en-US" sz="2400" dirty="0" smtClean="0"/>
              <a:t> </a:t>
            </a:r>
            <a:r>
              <a:rPr lang="en-US" sz="2400" dirty="0" err="1" smtClean="0"/>
              <a:t>aspek</a:t>
            </a:r>
            <a:r>
              <a:rPr lang="en-US" sz="2400" dirty="0" smtClean="0"/>
              <a:t> </a:t>
            </a:r>
            <a:r>
              <a:rPr lang="en-US" sz="2400" dirty="0" err="1" smtClean="0"/>
              <a:t>dari</a:t>
            </a:r>
            <a:r>
              <a:rPr lang="en-US" sz="2400" dirty="0" smtClean="0"/>
              <a:t> </a:t>
            </a:r>
            <a:r>
              <a:rPr lang="en-US" sz="2400" dirty="0" err="1" smtClean="0"/>
              <a:t>manajemen</a:t>
            </a:r>
            <a:r>
              <a:rPr lang="en-US" sz="2400" dirty="0" smtClean="0"/>
              <a:t> </a:t>
            </a:r>
            <a:r>
              <a:rPr lang="en-US" sz="2400" dirty="0" err="1" smtClean="0"/>
              <a:t>proyek</a:t>
            </a:r>
            <a:r>
              <a:rPr lang="en-US" sz="2400" dirty="0" smtClean="0"/>
              <a:t>.</a:t>
            </a:r>
            <a:endParaRPr lang="id-ID" sz="2400" dirty="0" smtClean="0"/>
          </a:p>
          <a:p>
            <a:pPr>
              <a:buFont typeface="Arial" pitchFamily="34" charset="0"/>
              <a:buChar char="•"/>
            </a:pPr>
            <a:r>
              <a:rPr lang="en-US" sz="2400" smtClean="0"/>
              <a:t>Alat </a:t>
            </a:r>
            <a:r>
              <a:rPr lang="en-US" sz="2400" dirty="0" err="1" smtClean="0"/>
              <a:t>dan</a:t>
            </a:r>
            <a:r>
              <a:rPr lang="en-US" sz="2400" dirty="0" smtClean="0"/>
              <a:t> </a:t>
            </a:r>
            <a:r>
              <a:rPr lang="en-US" sz="2400" dirty="0" err="1" smtClean="0"/>
              <a:t>teknik</a:t>
            </a:r>
            <a:r>
              <a:rPr lang="en-US" sz="2400" dirty="0" smtClean="0"/>
              <a:t> yang </a:t>
            </a:r>
            <a:r>
              <a:rPr lang="en-US" sz="2400" dirty="0" err="1" smtClean="0"/>
              <a:t>spesifik</a:t>
            </a:r>
            <a:r>
              <a:rPr lang="en-US" sz="2400" dirty="0" smtClean="0"/>
              <a:t> </a:t>
            </a:r>
            <a:r>
              <a:rPr lang="en-US" sz="2400" dirty="0" err="1" smtClean="0"/>
              <a:t>termasuk</a:t>
            </a:r>
            <a:r>
              <a:rPr lang="en-US" sz="2400" smtClean="0"/>
              <a:t>:</a:t>
            </a:r>
          </a:p>
          <a:p>
            <a:pPr lvl="1">
              <a:buFont typeface="Arial" pitchFamily="34" charset="0"/>
              <a:buChar char="•"/>
            </a:pPr>
            <a:r>
              <a:rPr lang="en-US" sz="2400" smtClean="0"/>
              <a:t>pernyataan lingkup kerja, dan WBS (ruang lingkup).</a:t>
            </a:r>
          </a:p>
          <a:p>
            <a:pPr lvl="1">
              <a:buFont typeface="Arial" pitchFamily="34" charset="0"/>
              <a:buChar char="•"/>
            </a:pPr>
            <a:r>
              <a:rPr lang="en-US" sz="2400" smtClean="0"/>
              <a:t>gantt chart, diagram jaringan, critical path an</a:t>
            </a:r>
            <a:r>
              <a:rPr lang="en-US" sz="2400" dirty="0" smtClean="0"/>
              <a:t>al</a:t>
            </a:r>
            <a:r>
              <a:rPr lang="en-US" sz="2400" smtClean="0"/>
              <a:t>ysis, penjadwalan critical chain (waktu).</a:t>
            </a:r>
          </a:p>
          <a:p>
            <a:pPr lvl="1">
              <a:buFont typeface="Arial" pitchFamily="34" charset="0"/>
              <a:buChar char="•"/>
            </a:pPr>
            <a:r>
              <a:rPr lang="en-US" sz="2400" smtClean="0"/>
              <a:t>perkiraan biaya dan earned value management (biaya)</a:t>
            </a:r>
            <a:endParaRPr lang="en-US"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19</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90600"/>
          </a:xfrm>
        </p:spPr>
        <p:txBody>
          <a:bodyPr>
            <a:normAutofit/>
          </a:bodyPr>
          <a:lstStyle/>
          <a:p>
            <a:pPr algn="ctr"/>
            <a:r>
              <a:rPr lang="id-ID" b="1" dirty="0" smtClean="0"/>
              <a:t>DEFINISI DAN PENGERTIAN PROYEK</a:t>
            </a:r>
            <a:endParaRPr lang="en-US" b="1" dirty="0"/>
          </a:p>
        </p:txBody>
      </p:sp>
      <p:sp>
        <p:nvSpPr>
          <p:cNvPr id="12" name="Text Box 4"/>
          <p:cNvSpPr txBox="1">
            <a:spLocks noGrp="1" noChangeArrowheads="1"/>
          </p:cNvSpPr>
          <p:nvPr>
            <p:ph idx="1"/>
          </p:nvPr>
        </p:nvSpPr>
        <p:spPr bwMode="auto">
          <a:xfrm>
            <a:off x="228600" y="1600200"/>
            <a:ext cx="8686800" cy="4737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id-ID" sz="2200" dirty="0" smtClean="0"/>
              <a:t>Menurut definisi dalam buku panduan PMBOK (</a:t>
            </a:r>
            <a:r>
              <a:rPr lang="id-ID" sz="2200" i="1" dirty="0" smtClean="0"/>
              <a:t>A Guide to the Project Management Body of Knowledge) </a:t>
            </a:r>
            <a:r>
              <a:rPr lang="id-ID" sz="2200" dirty="0" smtClean="0"/>
              <a:t>yaitu : “ Suatu usaha sementara yang dilaksanakan untuk menghasilkan suatu produk atau jasa yang unik.”</a:t>
            </a:r>
          </a:p>
          <a:p>
            <a:pPr lvl="1" algn="just">
              <a:buFont typeface="Arial" pitchFamily="34" charset="0"/>
              <a:buChar char="•"/>
            </a:pPr>
            <a:r>
              <a:rPr lang="id-ID" sz="2200" dirty="0" smtClean="0"/>
              <a:t>Sementara : Setiap proyek memiliki tanggal mulai dan selesai yang tertentu.</a:t>
            </a:r>
          </a:p>
          <a:p>
            <a:pPr lvl="1" algn="just">
              <a:buFont typeface="Arial" pitchFamily="34" charset="0"/>
              <a:buChar char="•"/>
            </a:pPr>
            <a:r>
              <a:rPr lang="id-ID" sz="2200" dirty="0" smtClean="0"/>
              <a:t>Unik : Produk atau jasa yang dihasilkan adalah berbeda dari produk atau jasa sejenis lainnya, tidak ada dua proyek yang 100% sama.</a:t>
            </a:r>
          </a:p>
          <a:p>
            <a:pPr algn="just">
              <a:buFont typeface="Arial" pitchFamily="34" charset="0"/>
              <a:buChar char="•"/>
            </a:pPr>
            <a:r>
              <a:rPr lang="id-ID" sz="2200" dirty="0" smtClean="0"/>
              <a:t>Dengan kata lain setiap proyek harus memiliki awal (</a:t>
            </a:r>
            <a:r>
              <a:rPr lang="id-ID" sz="2200" i="1" dirty="0" smtClean="0"/>
              <a:t>Start)</a:t>
            </a:r>
            <a:r>
              <a:rPr lang="id-ID" sz="2200" dirty="0" smtClean="0"/>
              <a:t> dan akhir (</a:t>
            </a:r>
            <a:r>
              <a:rPr lang="id-ID" sz="2200" i="1" dirty="0" smtClean="0"/>
              <a:t>Finish)</a:t>
            </a:r>
            <a:r>
              <a:rPr lang="id-ID" sz="2200" dirty="0" smtClean="0"/>
              <a:t> yang jelas, memiliki sekumpulan aktifitas yang berurutan diantara dua kejadian tersebut, serta memiliki suatu sasaran tertentu.</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vs Product life Cycle</a:t>
            </a:r>
            <a:endParaRPr lang="en-US" b="1" dirty="0"/>
          </a:p>
        </p:txBody>
      </p:sp>
      <p:sp>
        <p:nvSpPr>
          <p:cNvPr id="9" name="Content Placeholder 8"/>
          <p:cNvSpPr>
            <a:spLocks noGrp="1"/>
          </p:cNvSpPr>
          <p:nvPr>
            <p:ph idx="1"/>
          </p:nvPr>
        </p:nvSpPr>
        <p:spPr/>
        <p:txBody>
          <a:bodyPr/>
          <a:lstStyle/>
          <a:p>
            <a:endParaRPr lang="id-ID"/>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20</a:t>
            </a:fld>
            <a:endParaRPr lang="en-US" sz="1800" dirty="0">
              <a:solidFill>
                <a:schemeClr val="bg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401575794"/>
              </p:ext>
            </p:extLst>
          </p:nvPr>
        </p:nvGraphicFramePr>
        <p:xfrm>
          <a:off x="343206" y="1641521"/>
          <a:ext cx="8424936" cy="4733544"/>
        </p:xfrm>
        <a:graphic>
          <a:graphicData uri="http://schemas.openxmlformats.org/drawingml/2006/table">
            <a:tbl>
              <a:tblPr firstRow="1" bandRow="1">
                <a:tableStyleId>{5C22544A-7EE6-4342-B048-85BDC9FD1C3A}</a:tableStyleId>
              </a:tblPr>
              <a:tblGrid>
                <a:gridCol w="4212468">
                  <a:extLst>
                    <a:ext uri="{9D8B030D-6E8A-4147-A177-3AD203B41FA5}">
                      <a16:colId xmlns:a16="http://schemas.microsoft.com/office/drawing/2014/main" val="20000"/>
                    </a:ext>
                  </a:extLst>
                </a:gridCol>
                <a:gridCol w="4212468">
                  <a:extLst>
                    <a:ext uri="{9D8B030D-6E8A-4147-A177-3AD203B41FA5}">
                      <a16:colId xmlns:a16="http://schemas.microsoft.com/office/drawing/2014/main" val="20001"/>
                    </a:ext>
                  </a:extLst>
                </a:gridCol>
              </a:tblGrid>
              <a:tr h="370840">
                <a:tc>
                  <a:txBody>
                    <a:bodyPr/>
                    <a:lstStyle/>
                    <a:p>
                      <a:pPr algn="ctr"/>
                      <a:r>
                        <a:rPr lang="id-ID" sz="1900" dirty="0" smtClean="0">
                          <a:solidFill>
                            <a:schemeClr val="tx1"/>
                          </a:solidFill>
                        </a:rPr>
                        <a:t>PROJECT LIFE CYCLE</a:t>
                      </a:r>
                      <a:endParaRPr lang="id-ID" sz="1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sz="1900" dirty="0" smtClean="0">
                          <a:solidFill>
                            <a:schemeClr val="tx1"/>
                          </a:solidFill>
                        </a:rPr>
                        <a:t>PRODUCT LIFE CYCLE</a:t>
                      </a:r>
                      <a:endParaRPr lang="id-ID" sz="1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182563" marR="0" indent="-182563"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900" dirty="0" err="1" smtClean="0"/>
                        <a:t>Dapat</a:t>
                      </a:r>
                      <a:r>
                        <a:rPr lang="en-US" sz="1900" dirty="0" smtClean="0"/>
                        <a:t> </a:t>
                      </a:r>
                      <a:r>
                        <a:rPr lang="en-US" sz="1900" dirty="0" err="1" smtClean="0"/>
                        <a:t>dipandang</a:t>
                      </a:r>
                      <a:r>
                        <a:rPr lang="en-US" sz="1900" dirty="0" smtClean="0"/>
                        <a:t> </a:t>
                      </a:r>
                      <a:r>
                        <a:rPr lang="en-US" sz="1900" dirty="0" err="1" smtClean="0"/>
                        <a:t>sebagai</a:t>
                      </a:r>
                      <a:r>
                        <a:rPr lang="en-US" sz="1900" dirty="0" smtClean="0"/>
                        <a:t> </a:t>
                      </a:r>
                      <a:r>
                        <a:rPr lang="en-US" sz="1900" dirty="0" err="1" smtClean="0"/>
                        <a:t>kegiatan</a:t>
                      </a:r>
                      <a:r>
                        <a:rPr lang="en-US" sz="1900" dirty="0" smtClean="0"/>
                        <a:t> yang </a:t>
                      </a:r>
                      <a:r>
                        <a:rPr lang="en-US" sz="1900" dirty="0" err="1" smtClean="0"/>
                        <a:t>terkait</a:t>
                      </a:r>
                      <a:r>
                        <a:rPr lang="en-US" sz="1900" dirty="0" smtClean="0"/>
                        <a:t> </a:t>
                      </a:r>
                      <a:r>
                        <a:rPr lang="en-US" sz="1900" dirty="0" err="1" smtClean="0"/>
                        <a:t>dengan</a:t>
                      </a:r>
                      <a:r>
                        <a:rPr lang="en-US" sz="1900" dirty="0" smtClean="0"/>
                        <a:t> </a:t>
                      </a:r>
                      <a:r>
                        <a:rPr lang="en-US" sz="1900" dirty="0" err="1" smtClean="0"/>
                        <a:t>kelayakan</a:t>
                      </a:r>
                      <a:r>
                        <a:rPr lang="en-US" sz="1900" dirty="0" smtClean="0"/>
                        <a:t> </a:t>
                      </a:r>
                      <a:r>
                        <a:rPr lang="en-US" sz="1900" dirty="0" err="1" smtClean="0"/>
                        <a:t>proyek</a:t>
                      </a:r>
                      <a:r>
                        <a:rPr lang="en-US" sz="1900" dirty="0" smtClean="0"/>
                        <a:t>, </a:t>
                      </a:r>
                      <a:r>
                        <a:rPr lang="en-US" sz="1900" dirty="0" err="1" smtClean="0"/>
                        <a:t>diikuti</a:t>
                      </a:r>
                      <a:r>
                        <a:rPr lang="en-US" sz="1900" dirty="0" smtClean="0"/>
                        <a:t> </a:t>
                      </a:r>
                      <a:r>
                        <a:rPr lang="en-US" sz="1900" dirty="0" err="1" smtClean="0"/>
                        <a:t>dengan</a:t>
                      </a:r>
                      <a:r>
                        <a:rPr lang="en-US" sz="1900" dirty="0" smtClean="0"/>
                        <a:t> </a:t>
                      </a:r>
                      <a:r>
                        <a:rPr lang="en-US" sz="1900" dirty="0" err="1" smtClean="0"/>
                        <a:t>kegiatan</a:t>
                      </a:r>
                      <a:r>
                        <a:rPr lang="en-US" sz="1900" dirty="0" smtClean="0"/>
                        <a:t> yang </a:t>
                      </a:r>
                      <a:r>
                        <a:rPr lang="en-US" sz="1900" dirty="0" err="1" smtClean="0"/>
                        <a:t>terkait</a:t>
                      </a:r>
                      <a:r>
                        <a:rPr lang="en-US" sz="1900" dirty="0" smtClean="0"/>
                        <a:t> </a:t>
                      </a:r>
                      <a:r>
                        <a:rPr lang="en-US" sz="1900" dirty="0" err="1" smtClean="0"/>
                        <a:t>dengan</a:t>
                      </a:r>
                      <a:r>
                        <a:rPr lang="en-US" sz="1900" dirty="0" smtClean="0"/>
                        <a:t> </a:t>
                      </a:r>
                      <a:r>
                        <a:rPr lang="en-US" sz="1900" dirty="0" err="1" smtClean="0"/>
                        <a:t>akuisisi</a:t>
                      </a:r>
                      <a:r>
                        <a:rPr lang="en-US" sz="1900" dirty="0" smtClean="0"/>
                        <a:t> </a:t>
                      </a:r>
                      <a:r>
                        <a:rPr lang="en-US" sz="1900" dirty="0" err="1" smtClean="0"/>
                        <a:t>proyek</a:t>
                      </a:r>
                      <a:r>
                        <a:rPr lang="en-US" sz="1900" dirty="0" smtClean="0"/>
                        <a:t> (</a:t>
                      </a:r>
                      <a:r>
                        <a:rPr lang="en-US" sz="1900" dirty="0" err="1" smtClean="0"/>
                        <a:t>proyek</a:t>
                      </a:r>
                      <a:r>
                        <a:rPr lang="en-US" sz="1900" dirty="0" smtClean="0"/>
                        <a:t> </a:t>
                      </a:r>
                      <a:r>
                        <a:rPr lang="en-US" sz="1900" dirty="0" err="1" smtClean="0"/>
                        <a:t>diterima</a:t>
                      </a:r>
                      <a:r>
                        <a:rPr lang="en-US" sz="1900" dirty="0" smtClean="0"/>
                        <a:t> </a:t>
                      </a:r>
                      <a:r>
                        <a:rPr lang="en-US" sz="1900" dirty="0" err="1" smtClean="0"/>
                        <a:t>dan</a:t>
                      </a:r>
                      <a:r>
                        <a:rPr lang="en-US" sz="1900" dirty="0" smtClean="0"/>
                        <a:t> </a:t>
                      </a:r>
                      <a:r>
                        <a:rPr lang="en-US" sz="1900" dirty="0" err="1" smtClean="0"/>
                        <a:t>dilaksanakan</a:t>
                      </a:r>
                      <a:r>
                        <a:rPr lang="en-US" sz="1900" dirty="0" smtClean="0"/>
                        <a:t>)</a:t>
                      </a:r>
                      <a:endParaRPr lang="id-ID" sz="1900" dirty="0" smtClean="0"/>
                    </a:p>
                    <a:p>
                      <a:pPr marL="182563" marR="0" indent="-182563" algn="just" defTabSz="914400" rtl="0" eaLnBrk="1" fontAlgn="auto" latinLnBrk="0" hangingPunct="1">
                        <a:lnSpc>
                          <a:spcPct val="100000"/>
                        </a:lnSpc>
                        <a:spcBef>
                          <a:spcPts val="0"/>
                        </a:spcBef>
                        <a:spcAft>
                          <a:spcPts val="0"/>
                        </a:spcAft>
                        <a:buClrTx/>
                        <a:buSzTx/>
                        <a:buFont typeface="Arial" pitchFamily="34" charset="0"/>
                        <a:buChar char="•"/>
                        <a:tabLst/>
                        <a:defRPr/>
                      </a:pPr>
                      <a:r>
                        <a:rPr lang="id-ID" sz="1900" dirty="0" smtClean="0"/>
                        <a:t>F</a:t>
                      </a:r>
                      <a:r>
                        <a:rPr lang="en-US" sz="1900" dirty="0" err="1" smtClean="0"/>
                        <a:t>okus</a:t>
                      </a:r>
                      <a:r>
                        <a:rPr lang="en-US" sz="1900" dirty="0" smtClean="0"/>
                        <a:t> </a:t>
                      </a:r>
                      <a:r>
                        <a:rPr lang="en-US" sz="1900" dirty="0" err="1" smtClean="0"/>
                        <a:t>pada</a:t>
                      </a:r>
                      <a:r>
                        <a:rPr lang="en-US" sz="1900" dirty="0" smtClean="0"/>
                        <a:t> </a:t>
                      </a:r>
                      <a:r>
                        <a:rPr lang="en-US" sz="1900" dirty="0" err="1" smtClean="0"/>
                        <a:t>hasil</a:t>
                      </a:r>
                      <a:r>
                        <a:rPr lang="en-US" sz="1900" dirty="0" smtClean="0"/>
                        <a:t> </a:t>
                      </a:r>
                      <a:r>
                        <a:rPr lang="en-US" sz="1900" dirty="0" err="1" smtClean="0"/>
                        <a:t>kerja</a:t>
                      </a:r>
                      <a:endParaRPr lang="en-US" sz="1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just">
                        <a:buFont typeface="Arial" pitchFamily="34" charset="0"/>
                        <a:buChar char="•"/>
                      </a:pPr>
                      <a:r>
                        <a:rPr lang="en-US" sz="1900" dirty="0" err="1" smtClean="0"/>
                        <a:t>Kegiatan</a:t>
                      </a:r>
                      <a:r>
                        <a:rPr lang="en-US" sz="1900" dirty="0" smtClean="0"/>
                        <a:t> </a:t>
                      </a:r>
                      <a:r>
                        <a:rPr lang="en-US" sz="1900" dirty="0" err="1" smtClean="0"/>
                        <a:t>dalam</a:t>
                      </a:r>
                      <a:r>
                        <a:rPr lang="en-US" sz="1900" dirty="0" smtClean="0"/>
                        <a:t> </a:t>
                      </a:r>
                      <a:r>
                        <a:rPr lang="en-US" sz="1900" dirty="0" err="1" smtClean="0"/>
                        <a:t>proyek</a:t>
                      </a:r>
                      <a:r>
                        <a:rPr lang="en-US" sz="1900" dirty="0" smtClean="0"/>
                        <a:t> yang </a:t>
                      </a:r>
                      <a:r>
                        <a:rPr lang="en-US" sz="1900" dirty="0" err="1" smtClean="0"/>
                        <a:t>terkait</a:t>
                      </a:r>
                      <a:r>
                        <a:rPr lang="en-US" sz="1900" dirty="0" smtClean="0"/>
                        <a:t> </a:t>
                      </a:r>
                      <a:r>
                        <a:rPr lang="en-US" sz="1900" dirty="0" err="1" smtClean="0"/>
                        <a:t>dengan</a:t>
                      </a:r>
                      <a:r>
                        <a:rPr lang="en-US" sz="1900" dirty="0" smtClean="0"/>
                        <a:t> </a:t>
                      </a:r>
                      <a:r>
                        <a:rPr lang="en-US" sz="1900" dirty="0" err="1" smtClean="0"/>
                        <a:t>produk</a:t>
                      </a:r>
                      <a:r>
                        <a:rPr lang="en-US" sz="1900" dirty="0" smtClean="0"/>
                        <a:t> </a:t>
                      </a:r>
                      <a:r>
                        <a:rPr lang="en-US" sz="1900" dirty="0" err="1" smtClean="0"/>
                        <a:t>proyek</a:t>
                      </a:r>
                      <a:r>
                        <a:rPr lang="en-US" sz="1900" dirty="0" smtClean="0"/>
                        <a:t>, </a:t>
                      </a:r>
                      <a:r>
                        <a:rPr lang="en-US" sz="1900" dirty="0" err="1" smtClean="0"/>
                        <a:t>mengikuti</a:t>
                      </a:r>
                      <a:r>
                        <a:rPr lang="en-US" sz="1900" dirty="0" smtClean="0"/>
                        <a:t> </a:t>
                      </a:r>
                      <a:r>
                        <a:rPr lang="en-US" sz="1900" dirty="0" err="1" smtClean="0"/>
                        <a:t>Siklus</a:t>
                      </a:r>
                      <a:r>
                        <a:rPr lang="en-US" sz="1900" dirty="0" smtClean="0"/>
                        <a:t> </a:t>
                      </a:r>
                      <a:r>
                        <a:rPr lang="en-US" sz="1900" dirty="0" err="1" smtClean="0"/>
                        <a:t>Hidup</a:t>
                      </a:r>
                      <a:r>
                        <a:rPr lang="en-US" sz="1900" dirty="0" smtClean="0"/>
                        <a:t> </a:t>
                      </a:r>
                      <a:r>
                        <a:rPr lang="en-US" sz="1900" dirty="0" err="1" smtClean="0"/>
                        <a:t>Produk</a:t>
                      </a:r>
                      <a:endParaRPr lang="en-US" sz="1900" dirty="0" smtClean="0"/>
                    </a:p>
                    <a:p>
                      <a:pPr marL="182563" indent="-182563" algn="just">
                        <a:spcBef>
                          <a:spcPct val="40000"/>
                        </a:spcBef>
                        <a:buFont typeface="Arial" pitchFamily="34" charset="0"/>
                        <a:buChar char="•"/>
                      </a:pPr>
                      <a:r>
                        <a:rPr lang="en-US" sz="1900" dirty="0" err="1" smtClean="0"/>
                        <a:t>Sifatnya</a:t>
                      </a:r>
                      <a:r>
                        <a:rPr lang="en-US" sz="1900" dirty="0" smtClean="0"/>
                        <a:t> </a:t>
                      </a:r>
                      <a:r>
                        <a:rPr lang="en-US" sz="1900" dirty="0" err="1" smtClean="0"/>
                        <a:t>bervariasi</a:t>
                      </a:r>
                      <a:r>
                        <a:rPr lang="en-US" sz="1900" dirty="0" smtClean="0"/>
                        <a:t>, </a:t>
                      </a:r>
                      <a:r>
                        <a:rPr lang="en-US" sz="1900" dirty="0" err="1" smtClean="0"/>
                        <a:t>tergantung</a:t>
                      </a:r>
                      <a:r>
                        <a:rPr lang="en-US" sz="1900" dirty="0" smtClean="0"/>
                        <a:t> </a:t>
                      </a:r>
                      <a:r>
                        <a:rPr lang="en-US" sz="1900" dirty="0" err="1" smtClean="0"/>
                        <a:t>produk</a:t>
                      </a:r>
                      <a:r>
                        <a:rPr lang="en-US" sz="1900" dirty="0" smtClean="0"/>
                        <a:t> </a:t>
                      </a:r>
                      <a:r>
                        <a:rPr lang="en-US" sz="1900" dirty="0" err="1" smtClean="0"/>
                        <a:t>proyek</a:t>
                      </a:r>
                      <a:endParaRPr lang="en-US" sz="1900" dirty="0" smtClean="0"/>
                    </a:p>
                    <a:p>
                      <a:pPr marL="182563" indent="-182563" algn="just">
                        <a:buFont typeface="Arial" pitchFamily="34" charset="0"/>
                        <a:buChar char="•"/>
                      </a:pPr>
                      <a:endParaRPr lang="id-ID" sz="1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id-ID" sz="1900" dirty="0" smtClean="0">
                          <a:solidFill>
                            <a:schemeClr val="tx1"/>
                          </a:solidFill>
                        </a:rPr>
                        <a:t>Dalam Perspektif IT :</a:t>
                      </a:r>
                    </a:p>
                    <a:p>
                      <a:pPr marL="457200" indent="-457200">
                        <a:buAutoNum type="arabicPeriod"/>
                      </a:pPr>
                      <a:r>
                        <a:rPr lang="id-ID" sz="1900" baseline="0" dirty="0" smtClean="0">
                          <a:solidFill>
                            <a:srgbClr val="002060"/>
                          </a:solidFill>
                        </a:rPr>
                        <a:t>Discovery Phase</a:t>
                      </a:r>
                    </a:p>
                    <a:p>
                      <a:pPr marL="457200" indent="-457200">
                        <a:buAutoNum type="arabicPeriod"/>
                      </a:pPr>
                      <a:r>
                        <a:rPr lang="id-ID" sz="1900" baseline="0" dirty="0" smtClean="0">
                          <a:solidFill>
                            <a:srgbClr val="002060"/>
                          </a:solidFill>
                        </a:rPr>
                        <a:t>Concept Phase</a:t>
                      </a:r>
                    </a:p>
                    <a:p>
                      <a:pPr marL="457200" indent="-457200">
                        <a:buAutoNum type="arabicPeriod"/>
                      </a:pPr>
                      <a:r>
                        <a:rPr lang="id-ID" sz="1900" baseline="0" dirty="0" smtClean="0">
                          <a:solidFill>
                            <a:srgbClr val="002060"/>
                          </a:solidFill>
                        </a:rPr>
                        <a:t>Design Phase</a:t>
                      </a:r>
                    </a:p>
                    <a:p>
                      <a:pPr marL="457200" indent="-457200">
                        <a:buAutoNum type="arabicPeriod"/>
                      </a:pPr>
                      <a:r>
                        <a:rPr lang="id-ID" sz="1900" baseline="0" dirty="0" smtClean="0">
                          <a:solidFill>
                            <a:srgbClr val="FF0000"/>
                          </a:solidFill>
                        </a:rPr>
                        <a:t>Execution Phase</a:t>
                      </a:r>
                    </a:p>
                    <a:p>
                      <a:pPr marL="457200" indent="-457200">
                        <a:buAutoNum type="arabicPeriod"/>
                      </a:pPr>
                      <a:r>
                        <a:rPr lang="id-ID" sz="1900" baseline="0" dirty="0" smtClean="0">
                          <a:solidFill>
                            <a:srgbClr val="FF0000"/>
                          </a:solidFill>
                        </a:rPr>
                        <a:t>Quality Assurance Phase</a:t>
                      </a:r>
                    </a:p>
                    <a:p>
                      <a:pPr marL="457200" indent="-457200">
                        <a:buAutoNum type="arabicPeriod"/>
                      </a:pPr>
                      <a:r>
                        <a:rPr lang="id-ID" sz="1900" baseline="0" dirty="0" smtClean="0">
                          <a:solidFill>
                            <a:srgbClr val="FF0000"/>
                          </a:solidFill>
                        </a:rPr>
                        <a:t>Implementation Phase</a:t>
                      </a:r>
                    </a:p>
                    <a:p>
                      <a:pPr marL="457200" indent="-457200">
                        <a:buAutoNum type="arabicPeriod"/>
                      </a:pPr>
                      <a:r>
                        <a:rPr lang="id-ID" sz="1900" baseline="0" dirty="0" smtClean="0">
                          <a:solidFill>
                            <a:srgbClr val="FF0000"/>
                          </a:solidFill>
                        </a:rPr>
                        <a:t>Closure Phase</a:t>
                      </a:r>
                      <a:endParaRPr lang="id-ID" sz="19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3525" indent="-263525">
                        <a:spcBef>
                          <a:spcPts val="600"/>
                        </a:spcBef>
                        <a:buFont typeface="Arial" pitchFamily="34" charset="0"/>
                        <a:buChar char="•"/>
                      </a:pPr>
                      <a:r>
                        <a:rPr lang="en-US" sz="1900" b="1" dirty="0" smtClean="0"/>
                        <a:t>Model </a:t>
                      </a:r>
                      <a:r>
                        <a:rPr lang="id-ID" sz="1900" b="1" dirty="0" smtClean="0"/>
                        <a:t>waterfall</a:t>
                      </a:r>
                      <a:r>
                        <a:rPr lang="id-ID" sz="1900" b="0" baseline="0" dirty="0" smtClean="0"/>
                        <a:t> - </a:t>
                      </a:r>
                      <a:r>
                        <a:rPr lang="en-US" sz="1900" dirty="0" smtClean="0"/>
                        <a:t> </a:t>
                      </a:r>
                      <a:r>
                        <a:rPr lang="en-US" sz="1900" dirty="0" err="1" smtClean="0"/>
                        <a:t>tahapan</a:t>
                      </a:r>
                      <a:r>
                        <a:rPr lang="en-US" sz="1900" dirty="0" smtClean="0"/>
                        <a:t> linear</a:t>
                      </a:r>
                    </a:p>
                    <a:p>
                      <a:pPr marL="263525" indent="-263525">
                        <a:spcBef>
                          <a:spcPts val="600"/>
                        </a:spcBef>
                        <a:buFont typeface="Arial" pitchFamily="34" charset="0"/>
                        <a:buChar char="•"/>
                      </a:pPr>
                      <a:r>
                        <a:rPr lang="en-US" sz="1900" b="1" dirty="0" smtClean="0"/>
                        <a:t>Model spiral</a:t>
                      </a:r>
                      <a:r>
                        <a:rPr lang="id-ID" sz="1900" b="1" dirty="0" smtClean="0"/>
                        <a:t> - </a:t>
                      </a:r>
                      <a:r>
                        <a:rPr lang="en-US" sz="1900" dirty="0" err="1" smtClean="0"/>
                        <a:t>tahapan</a:t>
                      </a:r>
                      <a:r>
                        <a:rPr lang="en-US" sz="1900" dirty="0" smtClean="0"/>
                        <a:t> </a:t>
                      </a:r>
                      <a:r>
                        <a:rPr lang="en-US" sz="1900" dirty="0" err="1" smtClean="0"/>
                        <a:t>iteratif</a:t>
                      </a:r>
                      <a:endParaRPr lang="en-US" sz="1900" dirty="0" smtClean="0"/>
                    </a:p>
                    <a:p>
                      <a:pPr marL="263525" indent="-263525">
                        <a:spcBef>
                          <a:spcPts val="600"/>
                        </a:spcBef>
                        <a:buFont typeface="Arial" pitchFamily="34" charset="0"/>
                        <a:buChar char="•"/>
                      </a:pPr>
                      <a:r>
                        <a:rPr lang="en-US" sz="1900" b="1" dirty="0" smtClean="0"/>
                        <a:t>Model R.A.D</a:t>
                      </a:r>
                      <a:r>
                        <a:rPr lang="en-US" sz="1900" dirty="0" smtClean="0"/>
                        <a:t>. </a:t>
                      </a:r>
                      <a:r>
                        <a:rPr lang="id-ID" sz="1900" dirty="0" smtClean="0"/>
                        <a:t>(Rapid Application Development) -  </a:t>
                      </a:r>
                      <a:r>
                        <a:rPr lang="en-US" sz="1900" dirty="0" err="1" smtClean="0"/>
                        <a:t>perencanaan</a:t>
                      </a:r>
                      <a:r>
                        <a:rPr lang="en-US" sz="1900" dirty="0" smtClean="0"/>
                        <a:t> </a:t>
                      </a:r>
                      <a:r>
                        <a:rPr lang="en-US" sz="1900" dirty="0" err="1" smtClean="0"/>
                        <a:t>kebutuhan</a:t>
                      </a:r>
                      <a:r>
                        <a:rPr lang="en-US" sz="1900" dirty="0" smtClean="0"/>
                        <a:t>; </a:t>
                      </a:r>
                      <a:r>
                        <a:rPr lang="en-US" sz="1900" dirty="0" err="1" smtClean="0"/>
                        <a:t>desain</a:t>
                      </a:r>
                      <a:r>
                        <a:rPr lang="en-US" sz="1900" dirty="0" smtClean="0"/>
                        <a:t>; </a:t>
                      </a:r>
                      <a:r>
                        <a:rPr lang="en-US" sz="1900" dirty="0" err="1" smtClean="0"/>
                        <a:t>konstruksi</a:t>
                      </a:r>
                      <a:r>
                        <a:rPr lang="en-US" sz="1900" dirty="0" smtClean="0"/>
                        <a:t>; </a:t>
                      </a:r>
                      <a:r>
                        <a:rPr lang="en-US" sz="1900" dirty="0" err="1" smtClean="0"/>
                        <a:t>pengalihan</a:t>
                      </a:r>
                      <a:r>
                        <a:rPr lang="en-US" sz="1900" dirty="0" smtClean="0"/>
                        <a:t> </a:t>
                      </a:r>
                      <a:r>
                        <a:rPr lang="en-US" sz="1900" dirty="0" err="1" smtClean="0"/>
                        <a:t>sistem</a:t>
                      </a:r>
                      <a:r>
                        <a:rPr lang="en-US" sz="1900" dirty="0" smtClean="0"/>
                        <a:t> (cut over).</a:t>
                      </a:r>
                    </a:p>
                    <a:p>
                      <a:pPr marL="263525" indent="-263525">
                        <a:spcBef>
                          <a:spcPts val="600"/>
                        </a:spcBef>
                        <a:buFont typeface="Arial" pitchFamily="34" charset="0"/>
                        <a:buChar char="•"/>
                      </a:pPr>
                      <a:r>
                        <a:rPr lang="en-US" sz="1900" dirty="0" smtClean="0"/>
                        <a:t>Model </a:t>
                      </a:r>
                      <a:r>
                        <a:rPr lang="en-US" sz="1900" dirty="0" err="1" smtClean="0"/>
                        <a:t>dengan</a:t>
                      </a:r>
                      <a:r>
                        <a:rPr lang="en-US" sz="1900" dirty="0" smtClean="0"/>
                        <a:t> </a:t>
                      </a:r>
                      <a:r>
                        <a:rPr lang="en-US" sz="1900" b="1" dirty="0" err="1" smtClean="0"/>
                        <a:t>prototipe</a:t>
                      </a:r>
                      <a:endParaRPr lang="en-US" sz="19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Manajemen Proyek vs Manajemen Rutin</a:t>
            </a:r>
            <a:endParaRPr lang="en-US" b="1" dirty="0"/>
          </a:p>
        </p:txBody>
      </p:sp>
      <p:sp>
        <p:nvSpPr>
          <p:cNvPr id="12" name="Text Box 4"/>
          <p:cNvSpPr txBox="1">
            <a:spLocks noGrp="1" noChangeArrowheads="1"/>
          </p:cNvSpPr>
          <p:nvPr>
            <p:ph idx="1"/>
          </p:nvPr>
        </p:nvSpPr>
        <p:spPr bwMode="auto">
          <a:xfrm>
            <a:off x="212274" y="956491"/>
            <a:ext cx="8686800" cy="4765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100" dirty="0" smtClean="0"/>
              <a:t>Perbedaan manajemen Rutin (umum) dengan manajemen proyek adalah adanya aspek inisialisasi dan terminasi.</a:t>
            </a:r>
          </a:p>
          <a:p>
            <a:pPr algn="just">
              <a:buClr>
                <a:srgbClr val="000066"/>
              </a:buClr>
              <a:buFont typeface="Wingdings" pitchFamily="2" charset="2"/>
              <a:buChar char="n"/>
            </a:pPr>
            <a:r>
              <a:rPr lang="id-ID" altLang="zh-CN" sz="2100" dirty="0" smtClean="0"/>
              <a:t>Inisialisasi melibatkan :</a:t>
            </a:r>
          </a:p>
          <a:p>
            <a:pPr lvl="1" algn="just">
              <a:buClr>
                <a:srgbClr val="000066"/>
              </a:buClr>
              <a:buFont typeface="Wingdings" pitchFamily="2" charset="2"/>
              <a:buChar char="n"/>
            </a:pPr>
            <a:r>
              <a:rPr lang="id-ID" altLang="zh-CN" sz="2100" dirty="0" smtClean="0"/>
              <a:t>Pendefinisian sasaran &amp; tujuan</a:t>
            </a:r>
          </a:p>
          <a:p>
            <a:pPr lvl="1" algn="just">
              <a:buClr>
                <a:srgbClr val="000066"/>
              </a:buClr>
              <a:buFont typeface="Wingdings" pitchFamily="2" charset="2"/>
              <a:buChar char="n"/>
            </a:pPr>
            <a:r>
              <a:rPr lang="id-ID" altLang="zh-CN" sz="2100" dirty="0" smtClean="0"/>
              <a:t>Peentuan lingkup kerja</a:t>
            </a:r>
          </a:p>
          <a:p>
            <a:pPr lvl="1" algn="just">
              <a:buClr>
                <a:srgbClr val="000066"/>
              </a:buClr>
              <a:buFont typeface="Wingdings" pitchFamily="2" charset="2"/>
              <a:buChar char="n"/>
            </a:pPr>
            <a:r>
              <a:rPr lang="id-ID" altLang="zh-CN" sz="2100" dirty="0" smtClean="0"/>
              <a:t>Penetapan kelayakan teknik &amp; finansial</a:t>
            </a:r>
          </a:p>
          <a:p>
            <a:pPr lvl="1" algn="just">
              <a:buClr>
                <a:srgbClr val="000066"/>
              </a:buClr>
              <a:buFont typeface="Wingdings" pitchFamily="2" charset="2"/>
              <a:buChar char="n"/>
            </a:pPr>
            <a:r>
              <a:rPr lang="id-ID" altLang="zh-CN" sz="2100" dirty="0" smtClean="0"/>
              <a:t>Perancangan proses guna pencapaian tujuan</a:t>
            </a:r>
          </a:p>
          <a:p>
            <a:pPr lvl="1" algn="just">
              <a:buClr>
                <a:srgbClr val="000066"/>
              </a:buClr>
              <a:buFont typeface="Wingdings" pitchFamily="2" charset="2"/>
              <a:buChar char="n"/>
            </a:pPr>
            <a:r>
              <a:rPr lang="id-ID" altLang="zh-CN" sz="2100" dirty="0" smtClean="0"/>
              <a:t>Pemilihan &amp; pembangunan tim</a:t>
            </a:r>
          </a:p>
          <a:p>
            <a:pPr algn="just">
              <a:buClr>
                <a:srgbClr val="000066"/>
              </a:buClr>
              <a:buFont typeface="Wingdings" pitchFamily="2" charset="2"/>
              <a:buChar char="n"/>
            </a:pPr>
            <a:r>
              <a:rPr lang="id-ID" altLang="zh-CN" sz="2100" dirty="0" smtClean="0"/>
              <a:t>Terminasi melibatkan :</a:t>
            </a:r>
          </a:p>
          <a:p>
            <a:pPr lvl="1" algn="just">
              <a:buClr>
                <a:srgbClr val="000066"/>
              </a:buClr>
              <a:buFont typeface="Wingdings" pitchFamily="2" charset="2"/>
              <a:buChar char="n"/>
            </a:pPr>
            <a:r>
              <a:rPr lang="id-ID" altLang="zh-CN" sz="2100" dirty="0" smtClean="0"/>
              <a:t>Delivery hasil kerja</a:t>
            </a:r>
          </a:p>
          <a:p>
            <a:pPr lvl="1" algn="just">
              <a:buClr>
                <a:srgbClr val="000066"/>
              </a:buClr>
              <a:buFont typeface="Wingdings" pitchFamily="2" charset="2"/>
              <a:buChar char="n"/>
            </a:pPr>
            <a:r>
              <a:rPr lang="id-ID" altLang="zh-CN" sz="2100" dirty="0" smtClean="0"/>
              <a:t>Perencanaan sumber daya dalam transisi untuk penugasan baru</a:t>
            </a:r>
          </a:p>
          <a:p>
            <a:pPr lvl="1" algn="just">
              <a:buClr>
                <a:srgbClr val="000066"/>
              </a:buClr>
              <a:buFont typeface="Wingdings" pitchFamily="2" charset="2"/>
              <a:buChar char="n"/>
            </a:pPr>
            <a:r>
              <a:rPr lang="id-ID" altLang="zh-CN" sz="2100" dirty="0" smtClean="0"/>
              <a:t>Pembelajaran untuk proyek selanjutnya</a:t>
            </a:r>
            <a:endParaRPr lang="en-US" altLang="zh-CN" sz="21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21</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Tujuan Manajemen Proyek</a:t>
            </a:r>
            <a:endParaRPr lang="en-US" b="1" dirty="0"/>
          </a:p>
        </p:txBody>
      </p:sp>
      <p:sp>
        <p:nvSpPr>
          <p:cNvPr id="12" name="Text Box 4"/>
          <p:cNvSpPr txBox="1">
            <a:spLocks noGrp="1" noChangeArrowheads="1"/>
          </p:cNvSpPr>
          <p:nvPr>
            <p:ph idx="1"/>
          </p:nvPr>
        </p:nvSpPr>
        <p:spPr bwMode="auto">
          <a:xfrm>
            <a:off x="228600" y="1513117"/>
            <a:ext cx="8686800" cy="3708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000" dirty="0" smtClean="0"/>
              <a:t>Efisiensi (biaya, sumber daya, &amp; waktu).</a:t>
            </a:r>
          </a:p>
          <a:p>
            <a:pPr algn="just">
              <a:buClr>
                <a:srgbClr val="000066"/>
              </a:buClr>
              <a:buFont typeface="Wingdings" pitchFamily="2" charset="2"/>
              <a:buChar char="n"/>
            </a:pPr>
            <a:r>
              <a:rPr lang="id-ID" altLang="zh-CN" sz="2000" dirty="0" smtClean="0"/>
              <a:t>Kontrol terhadap proyek lebih baik sehingga proyek dapat sesuai dengan scope, biaya, sumber daya &amp; waktu yang telah ditentukan.</a:t>
            </a:r>
          </a:p>
          <a:p>
            <a:pPr algn="just">
              <a:buClr>
                <a:srgbClr val="000066"/>
              </a:buClr>
              <a:buFont typeface="Wingdings" pitchFamily="2" charset="2"/>
              <a:buChar char="n"/>
            </a:pPr>
            <a:r>
              <a:rPr lang="id-ID" altLang="zh-CN" sz="2000" dirty="0" smtClean="0"/>
              <a:t>Meningkatkan kualitas</a:t>
            </a:r>
          </a:p>
          <a:p>
            <a:pPr algn="just">
              <a:buClr>
                <a:srgbClr val="000066"/>
              </a:buClr>
              <a:buFont typeface="Wingdings" pitchFamily="2" charset="2"/>
              <a:buChar char="n"/>
            </a:pPr>
            <a:r>
              <a:rPr lang="id-ID" altLang="zh-CN" sz="2000" dirty="0" smtClean="0"/>
              <a:t>Meningkatkan produktifitas</a:t>
            </a:r>
          </a:p>
          <a:p>
            <a:pPr algn="just">
              <a:buClr>
                <a:srgbClr val="000066"/>
              </a:buClr>
              <a:buFont typeface="Wingdings" pitchFamily="2" charset="2"/>
              <a:buChar char="n"/>
            </a:pPr>
            <a:r>
              <a:rPr lang="id-ID" altLang="zh-CN" sz="2000" dirty="0" smtClean="0"/>
              <a:t>Dapat menekan resiko yang timbul</a:t>
            </a:r>
          </a:p>
          <a:p>
            <a:pPr algn="just">
              <a:buClr>
                <a:srgbClr val="000066"/>
              </a:buClr>
              <a:buFont typeface="Wingdings" pitchFamily="2" charset="2"/>
              <a:buChar char="n"/>
            </a:pPr>
            <a:r>
              <a:rPr lang="id-ID" altLang="zh-CN" sz="2000" dirty="0" smtClean="0"/>
              <a:t>Koordinasi internal menjadi lebih baik</a:t>
            </a:r>
          </a:p>
          <a:p>
            <a:pPr algn="just">
              <a:buClr>
                <a:srgbClr val="000066"/>
              </a:buClr>
              <a:buFont typeface="Wingdings" pitchFamily="2" charset="2"/>
              <a:buChar char="n"/>
            </a:pPr>
            <a:r>
              <a:rPr lang="id-ID" altLang="zh-CN" sz="2000" dirty="0" smtClean="0"/>
              <a:t>Meningkatkan semangat, tanggung jawab serta loyalitas tim terhadap proyek, yaitu dengan penugasan yang jelas kepada masing-msing anggota tim.</a:t>
            </a:r>
            <a:endParaRPr lang="en-US" altLang="zh-CN" sz="20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22</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Metodologi Manajemen Proyek (1)</a:t>
            </a:r>
            <a:endParaRPr lang="en-US" b="1" dirty="0"/>
          </a:p>
        </p:txBody>
      </p:sp>
      <p:sp>
        <p:nvSpPr>
          <p:cNvPr id="12" name="Text Box 4"/>
          <p:cNvSpPr txBox="1">
            <a:spLocks noGrp="1" noChangeArrowheads="1"/>
          </p:cNvSpPr>
          <p:nvPr>
            <p:ph idx="1"/>
          </p:nvPr>
        </p:nvSpPr>
        <p:spPr bwMode="auto">
          <a:xfrm>
            <a:off x="279037" y="762000"/>
            <a:ext cx="8686800" cy="5260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buClr>
                <a:srgbClr val="000066"/>
              </a:buClr>
              <a:buFont typeface="Wingdings" pitchFamily="2" charset="2"/>
              <a:buChar char="n"/>
            </a:pPr>
            <a:r>
              <a:rPr lang="id-ID" altLang="zh-CN" sz="2000" dirty="0" smtClean="0"/>
              <a:t>The traditional approach  atau pendekatan tradisional meliputi:</a:t>
            </a:r>
          </a:p>
          <a:p>
            <a:pPr marL="914400" lvl="1" indent="-457200">
              <a:buClr>
                <a:srgbClr val="000066"/>
              </a:buClr>
              <a:buFont typeface="+mj-lt"/>
              <a:buAutoNum type="arabicPeriod"/>
            </a:pPr>
            <a:r>
              <a:rPr lang="id-ID" altLang="zh-CN" sz="2000" dirty="0" smtClean="0"/>
              <a:t>Tahap inisialisasi proyek (Project Initiation Stage)</a:t>
            </a:r>
          </a:p>
          <a:p>
            <a:pPr marL="914400" lvl="1" indent="-457200">
              <a:buClr>
                <a:srgbClr val="000066"/>
              </a:buClr>
              <a:buFont typeface="+mj-lt"/>
              <a:buAutoNum type="arabicPeriod"/>
            </a:pPr>
            <a:r>
              <a:rPr lang="id-ID" altLang="zh-CN" sz="2000" dirty="0" smtClean="0"/>
              <a:t>Tahap Perencanaan Proyek  (Project Planning or Design Stage)</a:t>
            </a:r>
          </a:p>
          <a:p>
            <a:pPr marL="914400" lvl="1" indent="-457200">
              <a:buClr>
                <a:srgbClr val="000066"/>
              </a:buClr>
              <a:buFont typeface="+mj-lt"/>
              <a:buAutoNum type="arabicPeriod"/>
            </a:pPr>
            <a:r>
              <a:rPr lang="id-ID" altLang="zh-CN" sz="2000" dirty="0" smtClean="0"/>
              <a:t>Tahap produksi / pelaksanaan proyek (Project Execution or Production Stage)</a:t>
            </a:r>
          </a:p>
          <a:p>
            <a:pPr marL="914400" lvl="1" indent="-457200">
              <a:buClr>
                <a:srgbClr val="000066"/>
              </a:buClr>
              <a:buFont typeface="+mj-lt"/>
              <a:buAutoNum type="arabicPeriod"/>
            </a:pPr>
            <a:r>
              <a:rPr lang="id-ID" altLang="zh-CN" sz="2000" dirty="0" smtClean="0"/>
              <a:t>Tahap pengawasan dan sistem pengontrolan (Project Monitoring and Controlling Systems)</a:t>
            </a:r>
          </a:p>
          <a:p>
            <a:pPr marL="914400" lvl="1" indent="-457200">
              <a:buClr>
                <a:srgbClr val="000066"/>
              </a:buClr>
              <a:buFont typeface="+mj-lt"/>
              <a:buAutoNum type="arabicPeriod"/>
            </a:pPr>
            <a:r>
              <a:rPr lang="id-ID" altLang="zh-CN" sz="2000" dirty="0" smtClean="0"/>
              <a:t>Tahap penyelesain Proyek (Project Completion Stage)</a:t>
            </a:r>
          </a:p>
          <a:p>
            <a:pPr>
              <a:buClr>
                <a:srgbClr val="000066"/>
              </a:buClr>
              <a:buFont typeface="Wingdings" pitchFamily="2" charset="2"/>
              <a:buChar char="n"/>
            </a:pPr>
            <a:r>
              <a:rPr lang="id-ID" altLang="zh-CN" sz="2000" dirty="0" smtClean="0"/>
              <a:t>Secara umum :</a:t>
            </a:r>
          </a:p>
          <a:p>
            <a:pPr marL="914400" lvl="1" indent="-457200">
              <a:buClr>
                <a:srgbClr val="000066"/>
              </a:buClr>
              <a:buFont typeface="+mj-lt"/>
              <a:buAutoNum type="arabicPeriod"/>
            </a:pPr>
            <a:r>
              <a:rPr lang="id-ID" altLang="zh-CN" sz="2000" dirty="0" smtClean="0"/>
              <a:t>Project Initation</a:t>
            </a:r>
          </a:p>
          <a:p>
            <a:pPr marL="914400" lvl="1" indent="-457200">
              <a:buClr>
                <a:srgbClr val="000066"/>
              </a:buClr>
              <a:buFont typeface="+mj-lt"/>
              <a:buAutoNum type="arabicPeriod"/>
            </a:pPr>
            <a:r>
              <a:rPr lang="id-ID" altLang="zh-CN" sz="2000" dirty="0" smtClean="0"/>
              <a:t>Project Planning</a:t>
            </a:r>
          </a:p>
          <a:p>
            <a:pPr marL="914400" lvl="1" indent="-457200">
              <a:buClr>
                <a:srgbClr val="000066"/>
              </a:buClr>
              <a:buFont typeface="+mj-lt"/>
              <a:buAutoNum type="arabicPeriod"/>
            </a:pPr>
            <a:r>
              <a:rPr lang="id-ID" altLang="zh-CN" sz="2000" dirty="0" smtClean="0"/>
              <a:t>Project Executing</a:t>
            </a:r>
          </a:p>
          <a:p>
            <a:pPr marL="914400" lvl="1" indent="-457200">
              <a:buClr>
                <a:srgbClr val="000066"/>
              </a:buClr>
              <a:buFont typeface="+mj-lt"/>
              <a:buAutoNum type="arabicPeriod"/>
            </a:pPr>
            <a:r>
              <a:rPr lang="id-ID" altLang="zh-CN" sz="2000" dirty="0" smtClean="0"/>
              <a:t>Project Controlling</a:t>
            </a:r>
          </a:p>
          <a:p>
            <a:pPr marL="914400" lvl="1" indent="-457200">
              <a:buClr>
                <a:srgbClr val="000066"/>
              </a:buClr>
              <a:buFont typeface="+mj-lt"/>
              <a:buAutoNum type="arabicPeriod"/>
            </a:pPr>
            <a:r>
              <a:rPr lang="id-ID" altLang="zh-CN" sz="2000" dirty="0" smtClean="0"/>
              <a:t>Project Closing</a:t>
            </a:r>
            <a:endParaRPr lang="en-US" altLang="zh-CN" sz="20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23</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Metodologi Manajemen Proyek (2)</a:t>
            </a:r>
            <a:endParaRPr lang="en-US" b="1"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24</a:t>
            </a:fld>
            <a:endParaRPr lang="en-US" sz="1800" dirty="0">
              <a:solidFill>
                <a:schemeClr val="bg1"/>
              </a:solidFill>
            </a:endParaRPr>
          </a:p>
        </p:txBody>
      </p:sp>
      <p:grpSp>
        <p:nvGrpSpPr>
          <p:cNvPr id="21" name="Group 20"/>
          <p:cNvGrpSpPr/>
          <p:nvPr/>
        </p:nvGrpSpPr>
        <p:grpSpPr>
          <a:xfrm>
            <a:off x="718452" y="1922774"/>
            <a:ext cx="8001000" cy="4184104"/>
            <a:chOff x="539552" y="548680"/>
            <a:chExt cx="8208912" cy="5616624"/>
          </a:xfrm>
        </p:grpSpPr>
        <p:sp>
          <p:nvSpPr>
            <p:cNvPr id="22" name="Rounded Rectangle 21"/>
            <p:cNvSpPr/>
            <p:nvPr/>
          </p:nvSpPr>
          <p:spPr>
            <a:xfrm>
              <a:off x="539552" y="548680"/>
              <a:ext cx="2160240" cy="1080120"/>
            </a:xfrm>
            <a:prstGeom prst="roundRect">
              <a:avLst/>
            </a:prstGeom>
            <a:solidFill>
              <a:srgbClr val="E46752"/>
            </a:solidFill>
            <a:ln>
              <a:solidFill>
                <a:schemeClr val="tx1"/>
              </a:solidFill>
            </a:ln>
            <a:scene3d>
              <a:camera prst="orthographicFront"/>
              <a:lightRig rig="threePt" dir="t"/>
            </a:scene3d>
            <a:sp3d extrusionH="247650">
              <a:bevelT h="1270000"/>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Initiating Processes</a:t>
              </a:r>
              <a:endParaRPr lang="id-ID" sz="2400" b="1" dirty="0">
                <a:solidFill>
                  <a:schemeClr val="tx1"/>
                </a:solidFill>
              </a:endParaRPr>
            </a:p>
          </p:txBody>
        </p:sp>
        <p:sp>
          <p:nvSpPr>
            <p:cNvPr id="23" name="Rounded Rectangle 22"/>
            <p:cNvSpPr/>
            <p:nvPr/>
          </p:nvSpPr>
          <p:spPr>
            <a:xfrm>
              <a:off x="4283968" y="548680"/>
              <a:ext cx="2160240" cy="1080120"/>
            </a:xfrm>
            <a:prstGeom prst="roundRect">
              <a:avLst/>
            </a:prstGeom>
            <a:solidFill>
              <a:srgbClr val="E46752"/>
            </a:solidFill>
            <a:ln>
              <a:solidFill>
                <a:schemeClr val="tx1"/>
              </a:solidFill>
            </a:ln>
            <a:scene3d>
              <a:camera prst="orthographicFront"/>
              <a:lightRig rig="threePt" dir="t"/>
            </a:scene3d>
            <a:sp3d extrusionH="247650">
              <a:bevelT h="1270000"/>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Planning Processes</a:t>
              </a:r>
              <a:endParaRPr lang="id-ID" sz="2400" b="1" dirty="0">
                <a:solidFill>
                  <a:schemeClr val="tx1"/>
                </a:solidFill>
              </a:endParaRPr>
            </a:p>
          </p:txBody>
        </p:sp>
        <p:sp>
          <p:nvSpPr>
            <p:cNvPr id="24" name="Rounded Rectangle 23"/>
            <p:cNvSpPr/>
            <p:nvPr/>
          </p:nvSpPr>
          <p:spPr>
            <a:xfrm>
              <a:off x="6588224" y="3140968"/>
              <a:ext cx="2160240" cy="1080120"/>
            </a:xfrm>
            <a:prstGeom prst="roundRect">
              <a:avLst/>
            </a:prstGeom>
            <a:solidFill>
              <a:srgbClr val="E46752"/>
            </a:solidFill>
            <a:ln>
              <a:solidFill>
                <a:schemeClr val="tx1"/>
              </a:solidFill>
            </a:ln>
            <a:scene3d>
              <a:camera prst="orthographicFront"/>
              <a:lightRig rig="threePt" dir="t"/>
            </a:scene3d>
            <a:sp3d extrusionH="247650">
              <a:bevelT h="1270000"/>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Executing Processes</a:t>
              </a:r>
              <a:endParaRPr lang="id-ID" sz="2400" b="1" dirty="0">
                <a:solidFill>
                  <a:schemeClr val="tx1"/>
                </a:solidFill>
              </a:endParaRPr>
            </a:p>
          </p:txBody>
        </p:sp>
        <p:sp>
          <p:nvSpPr>
            <p:cNvPr id="25" name="Rounded Rectangle 24"/>
            <p:cNvSpPr/>
            <p:nvPr/>
          </p:nvSpPr>
          <p:spPr>
            <a:xfrm>
              <a:off x="2195736" y="3068960"/>
              <a:ext cx="2160240" cy="1080120"/>
            </a:xfrm>
            <a:prstGeom prst="roundRect">
              <a:avLst/>
            </a:prstGeom>
            <a:solidFill>
              <a:srgbClr val="E46752"/>
            </a:solidFill>
            <a:ln>
              <a:solidFill>
                <a:schemeClr val="tx1"/>
              </a:solidFill>
            </a:ln>
            <a:scene3d>
              <a:camera prst="orthographicFront"/>
              <a:lightRig rig="threePt" dir="t"/>
            </a:scene3d>
            <a:sp3d extrusionH="247650">
              <a:bevelT h="1270000"/>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Controlling Processes</a:t>
              </a:r>
              <a:endParaRPr lang="id-ID" sz="2400" b="1" dirty="0">
                <a:solidFill>
                  <a:schemeClr val="tx1"/>
                </a:solidFill>
              </a:endParaRPr>
            </a:p>
          </p:txBody>
        </p:sp>
        <p:sp>
          <p:nvSpPr>
            <p:cNvPr id="26" name="Rounded Rectangle 25"/>
            <p:cNvSpPr/>
            <p:nvPr/>
          </p:nvSpPr>
          <p:spPr>
            <a:xfrm>
              <a:off x="2195736" y="5085184"/>
              <a:ext cx="2160240" cy="1080120"/>
            </a:xfrm>
            <a:prstGeom prst="roundRect">
              <a:avLst/>
            </a:prstGeom>
            <a:solidFill>
              <a:srgbClr val="E46752"/>
            </a:solidFill>
            <a:ln>
              <a:solidFill>
                <a:schemeClr val="tx1"/>
              </a:solidFill>
            </a:ln>
            <a:scene3d>
              <a:camera prst="orthographicFront"/>
              <a:lightRig rig="threePt" dir="t"/>
            </a:scene3d>
            <a:sp3d extrusionH="247650">
              <a:bevelT h="1270000"/>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Closing Processes</a:t>
              </a:r>
              <a:endParaRPr lang="id-ID" sz="2400" b="1" dirty="0">
                <a:solidFill>
                  <a:schemeClr val="tx1"/>
                </a:solidFill>
              </a:endParaRPr>
            </a:p>
          </p:txBody>
        </p:sp>
        <p:cxnSp>
          <p:nvCxnSpPr>
            <p:cNvPr id="27" name="Straight Arrow Connector 26"/>
            <p:cNvCxnSpPr>
              <a:stCxn id="22" idx="3"/>
              <a:endCxn id="23" idx="1"/>
            </p:cNvCxnSpPr>
            <p:nvPr/>
          </p:nvCxnSpPr>
          <p:spPr>
            <a:xfrm>
              <a:off x="2699792" y="1088740"/>
              <a:ext cx="1584176"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3" idx="2"/>
              <a:endCxn id="24" idx="0"/>
            </p:cNvCxnSpPr>
            <p:nvPr/>
          </p:nvCxnSpPr>
          <p:spPr>
            <a:xfrm>
              <a:off x="5364088" y="1628800"/>
              <a:ext cx="2304256" cy="151216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5" idx="0"/>
              <a:endCxn id="23" idx="2"/>
            </p:cNvCxnSpPr>
            <p:nvPr/>
          </p:nvCxnSpPr>
          <p:spPr>
            <a:xfrm flipV="1">
              <a:off x="3275856" y="1628800"/>
              <a:ext cx="2088232" cy="144016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5" idx="2"/>
              <a:endCxn id="26" idx="0"/>
            </p:cNvCxnSpPr>
            <p:nvPr/>
          </p:nvCxnSpPr>
          <p:spPr>
            <a:xfrm>
              <a:off x="3275856" y="4149080"/>
              <a:ext cx="0" cy="936104"/>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1"/>
              <a:endCxn id="25" idx="3"/>
            </p:cNvCxnSpPr>
            <p:nvPr/>
          </p:nvCxnSpPr>
          <p:spPr>
            <a:xfrm flipH="1" flipV="1">
              <a:off x="4355976" y="3609020"/>
              <a:ext cx="2232248" cy="72008"/>
            </a:xfrm>
            <a:prstGeom prst="straightConnector1">
              <a:avLst/>
            </a:prstGeom>
            <a:ln w="635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Initiation (1)</a:t>
            </a:r>
            <a:endParaRPr lang="en-US" b="1" dirty="0"/>
          </a:p>
        </p:txBody>
      </p:sp>
      <p:sp>
        <p:nvSpPr>
          <p:cNvPr id="12" name="Text Box 4"/>
          <p:cNvSpPr txBox="1">
            <a:spLocks noGrp="1" noChangeArrowheads="1"/>
          </p:cNvSpPr>
          <p:nvPr>
            <p:ph idx="1"/>
          </p:nvPr>
        </p:nvSpPr>
        <p:spPr bwMode="auto">
          <a:xfrm>
            <a:off x="228600" y="1426033"/>
            <a:ext cx="8686800" cy="4921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400" dirty="0" smtClean="0"/>
              <a:t>Inisiasi proyek merupakan tahap yang mengawali sebuah proyek, dimana pada tahap ini diberikan gambaran global suatu proyek dalam bentuk definisi proyek (project definition).</a:t>
            </a:r>
          </a:p>
          <a:p>
            <a:pPr algn="just">
              <a:buClr>
                <a:srgbClr val="000066"/>
              </a:buClr>
              <a:buFont typeface="Wingdings" pitchFamily="2" charset="2"/>
              <a:buChar char="n"/>
            </a:pPr>
            <a:r>
              <a:rPr lang="id-ID" altLang="zh-CN" sz="2400" dirty="0" smtClean="0"/>
              <a:t>Tujuan :</a:t>
            </a:r>
          </a:p>
          <a:p>
            <a:pPr lvl="1" algn="just">
              <a:buClr>
                <a:srgbClr val="000066"/>
              </a:buClr>
              <a:buFont typeface="Wingdings" pitchFamily="2" charset="2"/>
              <a:buChar char="n"/>
            </a:pPr>
            <a:r>
              <a:rPr lang="id-ID" altLang="zh-CN" sz="2400" dirty="0" smtClean="0"/>
              <a:t>Menentukan tujuan proyek secara rinci</a:t>
            </a:r>
          </a:p>
          <a:p>
            <a:pPr lvl="1" algn="just">
              <a:buClr>
                <a:srgbClr val="000066"/>
              </a:buClr>
              <a:buFont typeface="Wingdings" pitchFamily="2" charset="2"/>
              <a:buChar char="n"/>
            </a:pPr>
            <a:r>
              <a:rPr lang="id-ID" altLang="zh-CN" sz="2400" dirty="0" smtClean="0"/>
              <a:t>Mengidentifikasi faktor-faktor penentu keberhasilan (critical success factor) untuk pelaksanaan proyek</a:t>
            </a:r>
          </a:p>
          <a:p>
            <a:pPr lvl="1" algn="just">
              <a:buClr>
                <a:srgbClr val="000066"/>
              </a:buClr>
              <a:buFont typeface="Wingdings" pitchFamily="2" charset="2"/>
              <a:buChar char="n"/>
            </a:pPr>
            <a:r>
              <a:rPr lang="id-ID" altLang="zh-CN" sz="2400" dirty="0" smtClean="0"/>
              <a:t>Menentukan ruang lingkup proyek, jadwal proyek, asumsi proyek, serta batasan-batasan proyek sebagai acuan dalam membuat project management plan</a:t>
            </a:r>
          </a:p>
          <a:p>
            <a:pPr lvl="1" algn="just">
              <a:buClr>
                <a:srgbClr val="000066"/>
              </a:buClr>
              <a:buFont typeface="Wingdings" pitchFamily="2" charset="2"/>
              <a:buChar char="n"/>
            </a:pPr>
            <a:r>
              <a:rPr lang="id-ID" altLang="zh-CN" sz="2400" dirty="0" smtClean="0"/>
              <a:t>Menentukan kriteria keberhasilan proyek</a:t>
            </a:r>
            <a:endParaRPr lang="en-US" altLang="zh-CN"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25</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a:t>
            </a:r>
            <a:r>
              <a:rPr lang="id-ID" b="1" smtClean="0"/>
              <a:t>Initiation (2)</a:t>
            </a:r>
            <a:endParaRPr lang="en-US" b="1" dirty="0"/>
          </a:p>
        </p:txBody>
      </p:sp>
      <p:sp>
        <p:nvSpPr>
          <p:cNvPr id="12" name="Text Box 4"/>
          <p:cNvSpPr txBox="1">
            <a:spLocks noGrp="1" noChangeArrowheads="1"/>
          </p:cNvSpPr>
          <p:nvPr>
            <p:ph idx="1"/>
          </p:nvPr>
        </p:nvSpPr>
        <p:spPr bwMode="auto">
          <a:xfrm>
            <a:off x="228600" y="1426033"/>
            <a:ext cx="8686800" cy="364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400" dirty="0" smtClean="0"/>
              <a:t>Mekanisme :</a:t>
            </a:r>
          </a:p>
          <a:p>
            <a:pPr lvl="1" algn="just">
              <a:buClr>
                <a:srgbClr val="000066"/>
              </a:buClr>
              <a:buFont typeface="Wingdings" pitchFamily="2" charset="2"/>
              <a:buChar char="n"/>
            </a:pPr>
            <a:r>
              <a:rPr lang="id-ID" altLang="zh-CN" sz="2400" dirty="0" smtClean="0"/>
              <a:t>Project owner memberi tugas kepada project manager dan project team</a:t>
            </a:r>
          </a:p>
          <a:p>
            <a:pPr lvl="1" algn="just">
              <a:buClr>
                <a:srgbClr val="000066"/>
              </a:buClr>
              <a:buFont typeface="Wingdings" pitchFamily="2" charset="2"/>
              <a:buChar char="n"/>
            </a:pPr>
            <a:r>
              <a:rPr lang="id-ID" altLang="zh-CN" sz="2400" dirty="0" smtClean="0"/>
              <a:t>Project manager dan project team secara bersama-sama membuat  project definition dan disetujui oleh project owner</a:t>
            </a:r>
          </a:p>
          <a:p>
            <a:pPr lvl="1" algn="just">
              <a:buClr>
                <a:srgbClr val="000066"/>
              </a:buClr>
              <a:buFont typeface="Wingdings" pitchFamily="2" charset="2"/>
              <a:buChar char="n"/>
            </a:pPr>
            <a:r>
              <a:rPr lang="id-ID" altLang="zh-CN" sz="2400" dirty="0" smtClean="0"/>
              <a:t>Project definition yang telah dibuat, selanjutnya akan dijadikan sebagai acua atau landasan dalam pembuatan project management plan</a:t>
            </a:r>
            <a:endParaRPr lang="en-US" altLang="zh-CN"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26</a:t>
            </a:fld>
            <a:endParaRPr lang="en-US" sz="1800" dirty="0">
              <a:solidFill>
                <a:schemeClr val="bg1"/>
              </a:solidFill>
            </a:endParaRPr>
          </a:p>
        </p:txBody>
      </p:sp>
      <p:sp>
        <p:nvSpPr>
          <p:cNvPr id="6" name="Rectangle 5"/>
          <p:cNvSpPr/>
          <p:nvPr/>
        </p:nvSpPr>
        <p:spPr>
          <a:xfrm>
            <a:off x="685800" y="6507480"/>
            <a:ext cx="8458200" cy="369332"/>
          </a:xfrm>
          <a:prstGeom prst="rect">
            <a:avLst/>
          </a:prstGeom>
        </p:spPr>
        <p:txBody>
          <a:bodyPr wrap="square">
            <a:spAutoFit/>
          </a:bodyPr>
          <a:lstStyle/>
          <a:p>
            <a:pPr algn="r"/>
            <a:r>
              <a:rPr lang="id-ID" b="1" dirty="0" smtClean="0">
                <a:solidFill>
                  <a:schemeClr val="bg1"/>
                </a:solidFill>
              </a:rPr>
              <a:t> </a:t>
            </a:r>
            <a:endParaRPr lang="en-US" b="1"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Planning (1)</a:t>
            </a:r>
            <a:endParaRPr lang="en-US" b="1" dirty="0"/>
          </a:p>
        </p:txBody>
      </p:sp>
      <p:sp>
        <p:nvSpPr>
          <p:cNvPr id="12" name="Text Box 4"/>
          <p:cNvSpPr txBox="1">
            <a:spLocks noGrp="1" noChangeArrowheads="1"/>
          </p:cNvSpPr>
          <p:nvPr>
            <p:ph idx="1"/>
          </p:nvPr>
        </p:nvSpPr>
        <p:spPr bwMode="auto">
          <a:xfrm>
            <a:off x="212274" y="838200"/>
            <a:ext cx="8686800" cy="5365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100" dirty="0" smtClean="0"/>
              <a:t>Biasanya berupa dokumen project management plan.</a:t>
            </a:r>
          </a:p>
          <a:p>
            <a:pPr algn="just">
              <a:buClr>
                <a:srgbClr val="000066"/>
              </a:buClr>
              <a:buFont typeface="Wingdings" pitchFamily="2" charset="2"/>
              <a:buChar char="n"/>
            </a:pPr>
            <a:r>
              <a:rPr lang="id-ID" altLang="zh-CN" sz="2100" dirty="0" smtClean="0"/>
              <a:t>Project management plan merupakan deskripsi detail dari definisi proyek yang telah dibuat.</a:t>
            </a:r>
          </a:p>
          <a:p>
            <a:pPr algn="just">
              <a:buClr>
                <a:srgbClr val="000066"/>
              </a:buClr>
              <a:buFont typeface="Wingdings" pitchFamily="2" charset="2"/>
              <a:buChar char="n"/>
            </a:pPr>
            <a:r>
              <a:rPr lang="id-ID" altLang="zh-CN" sz="2100" dirty="0" smtClean="0"/>
              <a:t>Umumnya berisi :</a:t>
            </a:r>
          </a:p>
          <a:p>
            <a:pPr lvl="1" algn="just">
              <a:buClr>
                <a:srgbClr val="000066"/>
              </a:buClr>
              <a:buFont typeface="Wingdings" pitchFamily="2" charset="2"/>
              <a:buChar char="n"/>
            </a:pPr>
            <a:r>
              <a:rPr lang="id-ID" altLang="zh-CN" sz="2100" dirty="0" smtClean="0"/>
              <a:t>Scope management (tujuan &amp; ruang lingkup proyek)</a:t>
            </a:r>
          </a:p>
          <a:p>
            <a:pPr lvl="1" algn="just">
              <a:buClr>
                <a:srgbClr val="000066"/>
              </a:buClr>
              <a:buFont typeface="Wingdings" pitchFamily="2" charset="2"/>
              <a:buChar char="n"/>
            </a:pPr>
            <a:r>
              <a:rPr lang="id-ID" altLang="zh-CN" sz="2100" dirty="0" smtClean="0"/>
              <a:t>Time management (waktu pengerjaan/jadwal proyek)</a:t>
            </a:r>
          </a:p>
          <a:p>
            <a:pPr lvl="1" algn="just">
              <a:buClr>
                <a:srgbClr val="000066"/>
              </a:buClr>
              <a:buFont typeface="Wingdings" pitchFamily="2" charset="2"/>
              <a:buChar char="n"/>
            </a:pPr>
            <a:r>
              <a:rPr lang="id-ID" altLang="zh-CN" sz="2100" dirty="0" smtClean="0"/>
              <a:t>Cost management (rencana anggaran biaya proyek)</a:t>
            </a:r>
          </a:p>
          <a:p>
            <a:pPr lvl="1" algn="just">
              <a:buClr>
                <a:srgbClr val="000066"/>
              </a:buClr>
              <a:buFont typeface="Wingdings" pitchFamily="2" charset="2"/>
              <a:buChar char="n"/>
            </a:pPr>
            <a:r>
              <a:rPr lang="id-ID" altLang="zh-CN" sz="2100" dirty="0" smtClean="0"/>
              <a:t>Quality management (kualitas proyek)</a:t>
            </a:r>
          </a:p>
          <a:p>
            <a:pPr lvl="1" algn="just">
              <a:buClr>
                <a:srgbClr val="000066"/>
              </a:buClr>
              <a:buFont typeface="Wingdings" pitchFamily="2" charset="2"/>
              <a:buChar char="n"/>
            </a:pPr>
            <a:r>
              <a:rPr lang="id-ID" altLang="zh-CN" sz="2100" dirty="0" smtClean="0"/>
              <a:t>Resource management (sumber daya proyek)</a:t>
            </a:r>
          </a:p>
          <a:p>
            <a:pPr lvl="1" algn="just">
              <a:buClr>
                <a:srgbClr val="000066"/>
              </a:buClr>
              <a:buFont typeface="Wingdings" pitchFamily="2" charset="2"/>
              <a:buChar char="n"/>
            </a:pPr>
            <a:r>
              <a:rPr lang="id-ID" altLang="zh-CN" sz="2100" dirty="0" smtClean="0"/>
              <a:t>Risk management (manajemen resiko)</a:t>
            </a:r>
          </a:p>
          <a:p>
            <a:pPr lvl="1" algn="just">
              <a:buClr>
                <a:srgbClr val="000066"/>
              </a:buClr>
              <a:buFont typeface="Wingdings" pitchFamily="2" charset="2"/>
              <a:buChar char="n"/>
            </a:pPr>
            <a:r>
              <a:rPr lang="id-ID" altLang="zh-CN" sz="2100" dirty="0" smtClean="0"/>
              <a:t>Communication management (perencanaan komunikasi)</a:t>
            </a:r>
          </a:p>
          <a:p>
            <a:pPr lvl="1" algn="just">
              <a:buClr>
                <a:srgbClr val="000066"/>
              </a:buClr>
              <a:buFont typeface="Wingdings" pitchFamily="2" charset="2"/>
              <a:buChar char="n"/>
            </a:pPr>
            <a:r>
              <a:rPr lang="id-ID" altLang="zh-CN" sz="2100" dirty="0" smtClean="0"/>
              <a:t>Procurement management (pengadaan)</a:t>
            </a:r>
          </a:p>
          <a:p>
            <a:pPr lvl="1" algn="just">
              <a:buClr>
                <a:srgbClr val="000066"/>
              </a:buClr>
              <a:buFont typeface="Wingdings" pitchFamily="2" charset="2"/>
              <a:buChar char="n"/>
            </a:pPr>
            <a:r>
              <a:rPr lang="id-ID" altLang="zh-CN" sz="2100" dirty="0" smtClean="0"/>
              <a:t>Integration management (integrasi)</a:t>
            </a:r>
            <a:endParaRPr lang="en-US" altLang="zh-CN" sz="21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27</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Planning (2)</a:t>
            </a:r>
            <a:endParaRPr lang="en-US" b="1" dirty="0"/>
          </a:p>
        </p:txBody>
      </p:sp>
      <p:sp>
        <p:nvSpPr>
          <p:cNvPr id="12" name="Text Box 4"/>
          <p:cNvSpPr txBox="1">
            <a:spLocks noGrp="1" noChangeArrowheads="1"/>
          </p:cNvSpPr>
          <p:nvPr>
            <p:ph idx="1"/>
          </p:nvPr>
        </p:nvSpPr>
        <p:spPr bwMode="auto">
          <a:xfrm>
            <a:off x="264523" y="821978"/>
            <a:ext cx="8686800" cy="490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100" dirty="0" smtClean="0"/>
              <a:t>Tujuan :</a:t>
            </a:r>
          </a:p>
          <a:p>
            <a:pPr lvl="1" algn="just">
              <a:buClr>
                <a:srgbClr val="000066"/>
              </a:buClr>
              <a:buFont typeface="Wingdings" pitchFamily="2" charset="2"/>
              <a:buChar char="n"/>
            </a:pPr>
            <a:r>
              <a:rPr lang="id-ID" altLang="zh-CN" sz="2100" dirty="0" smtClean="0"/>
              <a:t>Mendefinisikan ruang lingkup proyek</a:t>
            </a:r>
          </a:p>
          <a:p>
            <a:pPr lvl="1" algn="just">
              <a:buClr>
                <a:srgbClr val="000066"/>
              </a:buClr>
              <a:buFont typeface="Wingdings" pitchFamily="2" charset="2"/>
              <a:buChar char="n"/>
            </a:pPr>
            <a:r>
              <a:rPr lang="id-ID" altLang="zh-CN" sz="2100" dirty="0" smtClean="0"/>
              <a:t>Membuat detail jadwal pelaksanaan proyek</a:t>
            </a:r>
          </a:p>
          <a:p>
            <a:pPr lvl="1" algn="just">
              <a:buClr>
                <a:srgbClr val="000066"/>
              </a:buClr>
              <a:buFont typeface="Wingdings" pitchFamily="2" charset="2"/>
              <a:buChar char="n"/>
            </a:pPr>
            <a:r>
              <a:rPr lang="id-ID" altLang="zh-CN" sz="2100" dirty="0" smtClean="0"/>
              <a:t>Menentukan alokasi dana yang dibutuhkan proyek</a:t>
            </a:r>
          </a:p>
          <a:p>
            <a:pPr lvl="1" algn="just">
              <a:buClr>
                <a:srgbClr val="000066"/>
              </a:buClr>
              <a:buFont typeface="Wingdings" pitchFamily="2" charset="2"/>
              <a:buChar char="n"/>
            </a:pPr>
            <a:r>
              <a:rPr lang="id-ID" altLang="zh-CN" sz="2100" dirty="0" smtClean="0"/>
              <a:t>Menetapkan prosedur dan mekanisme pengontrolan proyek</a:t>
            </a:r>
          </a:p>
          <a:p>
            <a:pPr lvl="1" algn="just">
              <a:buClr>
                <a:srgbClr val="000066"/>
              </a:buClr>
              <a:buFont typeface="Wingdings" pitchFamily="2" charset="2"/>
              <a:buChar char="n"/>
            </a:pPr>
            <a:r>
              <a:rPr lang="id-ID" altLang="zh-CN" sz="2100" dirty="0" smtClean="0"/>
              <a:t>Menentukan kualifikasi, peran dan tanggung jawab, serta jumlah personil yang dibutuhkan untuk melaksanakan proyek</a:t>
            </a:r>
          </a:p>
          <a:p>
            <a:pPr lvl="1" algn="just">
              <a:buClr>
                <a:srgbClr val="000066"/>
              </a:buClr>
              <a:buFont typeface="Wingdings" pitchFamily="2" charset="2"/>
              <a:buChar char="n"/>
            </a:pPr>
            <a:r>
              <a:rPr lang="id-ID" altLang="zh-CN" sz="2100" dirty="0" smtClean="0"/>
              <a:t>Mengidentifikasi resiko-resiko proyek &amp; menentukan tindakan penanggulangannya (project risk management)</a:t>
            </a:r>
          </a:p>
          <a:p>
            <a:pPr lvl="1" algn="just">
              <a:buClr>
                <a:srgbClr val="000066"/>
              </a:buClr>
              <a:buFont typeface="Wingdings" pitchFamily="2" charset="2"/>
              <a:buChar char="n"/>
            </a:pPr>
            <a:r>
              <a:rPr lang="id-ID" altLang="zh-CN" sz="2100" dirty="0" smtClean="0"/>
              <a:t>Membuat perencanaan komunikasi selama pelaksanaan proyek (communication management)</a:t>
            </a:r>
          </a:p>
          <a:p>
            <a:pPr lvl="1" algn="just">
              <a:buClr>
                <a:srgbClr val="000066"/>
              </a:buClr>
              <a:buFont typeface="Wingdings" pitchFamily="2" charset="2"/>
              <a:buChar char="n"/>
            </a:pPr>
            <a:r>
              <a:rPr lang="id-ID" altLang="zh-CN" sz="2100" dirty="0" smtClean="0"/>
              <a:t>Menentukan &amp; menyetujui project baseline yang akan menjadi acuan untuk mengukur kinerja proyek</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28</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Planning (3)</a:t>
            </a:r>
            <a:endParaRPr lang="en-US" b="1" dirty="0"/>
          </a:p>
        </p:txBody>
      </p:sp>
      <p:sp>
        <p:nvSpPr>
          <p:cNvPr id="12" name="Text Box 4"/>
          <p:cNvSpPr txBox="1">
            <a:spLocks noGrp="1" noChangeArrowheads="1"/>
          </p:cNvSpPr>
          <p:nvPr>
            <p:ph idx="1"/>
          </p:nvPr>
        </p:nvSpPr>
        <p:spPr bwMode="auto">
          <a:xfrm>
            <a:off x="228600" y="1426033"/>
            <a:ext cx="8686800"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400" dirty="0" smtClean="0"/>
              <a:t>Mekanisme :</a:t>
            </a:r>
          </a:p>
          <a:p>
            <a:pPr lvl="1" algn="just">
              <a:buClr>
                <a:srgbClr val="000066"/>
              </a:buClr>
              <a:buFont typeface="Wingdings" pitchFamily="2" charset="2"/>
              <a:buChar char="n"/>
            </a:pPr>
            <a:r>
              <a:rPr lang="id-ID" altLang="zh-CN" sz="2400" dirty="0" smtClean="0"/>
              <a:t>Project manager bersama-sama dengan project team mempelajari kembali definisi proyek.</a:t>
            </a:r>
          </a:p>
          <a:p>
            <a:pPr lvl="1" algn="just">
              <a:buClr>
                <a:srgbClr val="000066"/>
              </a:buClr>
              <a:buFont typeface="Wingdings" pitchFamily="2" charset="2"/>
              <a:buChar char="n"/>
            </a:pPr>
            <a:r>
              <a:rPr lang="id-ID" altLang="zh-CN" sz="2400" dirty="0" smtClean="0"/>
              <a:t>Membuat project management plan berdasarkan project definition yang telah dibuat.</a:t>
            </a:r>
          </a:p>
          <a:p>
            <a:pPr lvl="1" algn="just">
              <a:buClr>
                <a:srgbClr val="000066"/>
              </a:buClr>
              <a:buFont typeface="Wingdings" pitchFamily="2" charset="2"/>
              <a:buChar char="n"/>
            </a:pPr>
            <a:r>
              <a:rPr lang="id-ID" altLang="zh-CN" sz="2400" dirty="0" smtClean="0"/>
              <a:t>Persetujuan dari project owner bahwa project management plan tersebut akan dijadikan acuan dalam pelaksanaan proyek.</a:t>
            </a:r>
            <a:endParaRPr lang="en-US" altLang="zh-CN"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29</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990600"/>
          </a:xfrm>
        </p:spPr>
        <p:txBody>
          <a:bodyPr>
            <a:normAutofit/>
          </a:bodyPr>
          <a:lstStyle/>
          <a:p>
            <a:pPr algn="ctr"/>
            <a:r>
              <a:rPr lang="id-ID" b="1" dirty="0" smtClean="0"/>
              <a:t>Ciri-ciri Proyek</a:t>
            </a:r>
            <a:endParaRPr lang="en-US" b="1" dirty="0"/>
          </a:p>
        </p:txBody>
      </p:sp>
      <p:sp>
        <p:nvSpPr>
          <p:cNvPr id="12" name="Text Box 4"/>
          <p:cNvSpPr txBox="1">
            <a:spLocks noGrp="1" noChangeArrowheads="1"/>
          </p:cNvSpPr>
          <p:nvPr>
            <p:ph idx="1"/>
          </p:nvPr>
        </p:nvSpPr>
        <p:spPr bwMode="auto">
          <a:xfrm>
            <a:off x="228600" y="1600200"/>
            <a:ext cx="8686800" cy="3747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id-ID" sz="2200" dirty="0" smtClean="0"/>
              <a:t>Bertujuan menghasilkan lingkup (</a:t>
            </a:r>
            <a:r>
              <a:rPr lang="id-ID" sz="2200" i="1" dirty="0" smtClean="0"/>
              <a:t>Scope)</a:t>
            </a:r>
            <a:r>
              <a:rPr lang="id-ID" sz="2200" dirty="0" smtClean="0"/>
              <a:t> tertentu berupa produk akhir atau hasil kerja akhir.</a:t>
            </a:r>
          </a:p>
          <a:p>
            <a:pPr algn="just">
              <a:buFont typeface="Arial" pitchFamily="34" charset="0"/>
              <a:buChar char="•"/>
            </a:pPr>
            <a:r>
              <a:rPr lang="id-ID" sz="2200" dirty="0" smtClean="0"/>
              <a:t>Dalam proses mewujudkan lingkup yang dimaksud, maka ditentukan jumlah biaya, jadwal, kriteria mutu, serta sumber daya yang diperlukan.</a:t>
            </a:r>
          </a:p>
          <a:p>
            <a:pPr algn="just">
              <a:buFont typeface="Arial" pitchFamily="34" charset="0"/>
              <a:buChar char="•"/>
            </a:pPr>
            <a:r>
              <a:rPr lang="id-ID" sz="2200" dirty="0" smtClean="0"/>
              <a:t>Bersifat sementara, dalam artian adanya batasan waktu yang telah ditentukan (yaitu dengan selesainya tugas). Titik awal dan akhir ditentukan dengan jelas.</a:t>
            </a:r>
          </a:p>
          <a:p>
            <a:pPr algn="just">
              <a:buFont typeface="Arial" pitchFamily="34" charset="0"/>
              <a:buChar char="•"/>
            </a:pPr>
            <a:r>
              <a:rPr lang="id-ID" sz="2200" dirty="0" smtClean="0"/>
              <a:t>Nonrutin, tidak berulang-ulang. Macam dan intensitas kegiatan berubah sepanjang proyek berlangsung.</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Executing (1)</a:t>
            </a:r>
            <a:endParaRPr lang="en-US" b="1" dirty="0"/>
          </a:p>
        </p:txBody>
      </p:sp>
      <p:sp>
        <p:nvSpPr>
          <p:cNvPr id="12" name="Text Box 4"/>
          <p:cNvSpPr txBox="1">
            <a:spLocks noGrp="1" noChangeArrowheads="1"/>
          </p:cNvSpPr>
          <p:nvPr>
            <p:ph idx="1"/>
          </p:nvPr>
        </p:nvSpPr>
        <p:spPr bwMode="auto">
          <a:xfrm>
            <a:off x="228600" y="1426033"/>
            <a:ext cx="8686800" cy="410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400" dirty="0" smtClean="0"/>
              <a:t>Project execution adalah pelaksanaan/realisasi dari rencana proyek yang tertuan dalam project management plan.</a:t>
            </a:r>
          </a:p>
          <a:p>
            <a:pPr algn="just">
              <a:buClr>
                <a:srgbClr val="000066"/>
              </a:buClr>
              <a:buFont typeface="Wingdings" pitchFamily="2" charset="2"/>
              <a:buChar char="n"/>
            </a:pPr>
            <a:r>
              <a:rPr lang="id-ID" altLang="zh-CN" sz="2400" dirty="0" smtClean="0"/>
              <a:t>Tujuan :</a:t>
            </a:r>
          </a:p>
          <a:p>
            <a:pPr lvl="1" algn="just">
              <a:buClr>
                <a:srgbClr val="000066"/>
              </a:buClr>
              <a:buFont typeface="Wingdings" pitchFamily="2" charset="2"/>
              <a:buChar char="n"/>
            </a:pPr>
            <a:r>
              <a:rPr lang="id-ID" altLang="zh-CN" sz="2400" dirty="0" smtClean="0"/>
              <a:t>Merealisasikan perencanaan proyek yang tertuang dalam project management plan</a:t>
            </a:r>
          </a:p>
          <a:p>
            <a:pPr lvl="1" algn="just">
              <a:buClr>
                <a:srgbClr val="000066"/>
              </a:buClr>
              <a:buFont typeface="Wingdings" pitchFamily="2" charset="2"/>
              <a:buChar char="n"/>
            </a:pPr>
            <a:r>
              <a:rPr lang="id-ID" altLang="zh-CN" sz="2400" dirty="0" smtClean="0"/>
              <a:t>Mengoordinasikan kinerja project team &amp; mengoptimalkannya, serta memanfaatkan sumber daya non-personil</a:t>
            </a:r>
          </a:p>
          <a:p>
            <a:pPr lvl="1" algn="just">
              <a:buClr>
                <a:srgbClr val="000066"/>
              </a:buClr>
              <a:buFont typeface="Wingdings" pitchFamily="2" charset="2"/>
              <a:buChar char="n"/>
            </a:pPr>
            <a:r>
              <a:rPr lang="id-ID" altLang="zh-CN" sz="2400" dirty="0" smtClean="0"/>
              <a:t>Merealisasikan perubahan perencanaan proyek yang telah disetujui.</a:t>
            </a:r>
            <a:endParaRPr lang="en-US" altLang="zh-CN" sz="24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30</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Executing (2)</a:t>
            </a:r>
            <a:endParaRPr lang="en-US" b="1" dirty="0"/>
          </a:p>
        </p:txBody>
      </p:sp>
      <p:sp>
        <p:nvSpPr>
          <p:cNvPr id="12" name="Text Box 4"/>
          <p:cNvSpPr txBox="1">
            <a:spLocks noGrp="1" noChangeArrowheads="1"/>
          </p:cNvSpPr>
          <p:nvPr>
            <p:ph idx="1"/>
          </p:nvPr>
        </p:nvSpPr>
        <p:spPr bwMode="auto">
          <a:xfrm>
            <a:off x="212274" y="1075512"/>
            <a:ext cx="8686800" cy="490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400" dirty="0" smtClean="0"/>
              <a:t>Mekanisme :</a:t>
            </a:r>
          </a:p>
          <a:p>
            <a:pPr marL="355600" lvl="1" indent="0" algn="just">
              <a:buClr>
                <a:srgbClr val="000066"/>
              </a:buClr>
            </a:pPr>
            <a:r>
              <a:rPr lang="id-ID" altLang="zh-CN" sz="2400" dirty="0" smtClean="0"/>
              <a:t>Setelah project management plan dikukuhkan sebagai acuan pelaksanaan proyek, maka dilakukan :</a:t>
            </a:r>
          </a:p>
          <a:p>
            <a:pPr marL="698500" lvl="1" algn="just">
              <a:buClr>
                <a:srgbClr val="000066"/>
              </a:buClr>
              <a:buFont typeface="Arial" pitchFamily="34" charset="0"/>
              <a:buChar char="•"/>
            </a:pPr>
            <a:r>
              <a:rPr lang="id-ID" altLang="zh-CN" sz="2400" dirty="0" smtClean="0"/>
              <a:t>Project manager &amp; project team membentuk kerja sama tim selama proyek berlangsung (disebut pembentukan team building)</a:t>
            </a:r>
          </a:p>
          <a:p>
            <a:pPr marL="698500" lvl="1" algn="just">
              <a:buClr>
                <a:srgbClr val="000066"/>
              </a:buClr>
              <a:buFont typeface="Arial" pitchFamily="34" charset="0"/>
              <a:buChar char="•"/>
            </a:pPr>
            <a:r>
              <a:rPr lang="id-ID" altLang="zh-CN" sz="2400" dirty="0" smtClean="0"/>
              <a:t>Manajer proyek &amp; tim proyek melaksanakan semua tugas yang sudah tertuang di dalam project management plan</a:t>
            </a:r>
          </a:p>
          <a:p>
            <a:pPr marL="698500" lvl="1" algn="just">
              <a:buClr>
                <a:srgbClr val="000066"/>
              </a:buClr>
              <a:buFont typeface="Arial" pitchFamily="34" charset="0"/>
              <a:buChar char="•"/>
            </a:pPr>
            <a:r>
              <a:rPr lang="id-ID" altLang="zh-CN" sz="2400" dirty="0" smtClean="0"/>
              <a:t>Membuat laporan pelaksanaan proyek</a:t>
            </a:r>
          </a:p>
          <a:p>
            <a:pPr marL="698500" lvl="1" algn="just">
              <a:buClr>
                <a:srgbClr val="000066"/>
              </a:buClr>
              <a:buFont typeface="Arial" pitchFamily="34" charset="0"/>
              <a:buChar char="•"/>
            </a:pPr>
            <a:r>
              <a:rPr lang="id-ID" altLang="zh-CN" sz="2400" dirty="0" smtClean="0"/>
              <a:t>Mendapatkan persetujuan atau approval untuk setiap fase pekerjaan atau deliverable proyek yang telah diselesaikan</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31</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Controlling (1)</a:t>
            </a:r>
            <a:endParaRPr lang="en-US" b="1" dirty="0"/>
          </a:p>
        </p:txBody>
      </p:sp>
      <p:sp>
        <p:nvSpPr>
          <p:cNvPr id="12" name="Text Box 4"/>
          <p:cNvSpPr txBox="1">
            <a:spLocks noGrp="1" noChangeArrowheads="1"/>
          </p:cNvSpPr>
          <p:nvPr>
            <p:ph idx="1"/>
          </p:nvPr>
        </p:nvSpPr>
        <p:spPr bwMode="auto">
          <a:xfrm>
            <a:off x="130631" y="848878"/>
            <a:ext cx="8686800" cy="4903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200" dirty="0" smtClean="0"/>
              <a:t>Merupakan pemantauan terhadap kegiatan atau aktivitas-aktivitas suatu proyek, sehingga diketahui sudah sesuai dengan yang telah ditentukan pada project management plan atau tidak.</a:t>
            </a:r>
          </a:p>
          <a:p>
            <a:pPr algn="just">
              <a:buClr>
                <a:srgbClr val="000066"/>
              </a:buClr>
              <a:buFont typeface="Wingdings" pitchFamily="2" charset="2"/>
              <a:buChar char="n"/>
            </a:pPr>
            <a:r>
              <a:rPr lang="id-ID" altLang="zh-CN" sz="2200" dirty="0" smtClean="0"/>
              <a:t>Dilakukan pengecekan terhadap estimasi dan rencana awal. Jika belum, maka tindakan apa yang harus dilakukan agar tujuan proyek bisa terpenuhi</a:t>
            </a:r>
          </a:p>
          <a:p>
            <a:pPr algn="just">
              <a:buClr>
                <a:srgbClr val="000066"/>
              </a:buClr>
              <a:buFont typeface="Wingdings" pitchFamily="2" charset="2"/>
              <a:buChar char="n"/>
            </a:pPr>
            <a:r>
              <a:rPr lang="id-ID" altLang="zh-CN" sz="2200" dirty="0" smtClean="0"/>
              <a:t>Tujuan :</a:t>
            </a:r>
          </a:p>
          <a:p>
            <a:pPr lvl="1" algn="just">
              <a:buClr>
                <a:srgbClr val="000066"/>
              </a:buClr>
              <a:buFont typeface="Wingdings" pitchFamily="2" charset="2"/>
              <a:buChar char="n"/>
            </a:pPr>
            <a:r>
              <a:rPr lang="id-ID" altLang="zh-CN" sz="2200" dirty="0" smtClean="0"/>
              <a:t>Memastikan pencapaian tujuan proyek apakah sesuai dengan target yang telah ditentukan</a:t>
            </a:r>
          </a:p>
          <a:p>
            <a:pPr lvl="1" algn="just">
              <a:buClr>
                <a:srgbClr val="000066"/>
              </a:buClr>
              <a:buFont typeface="Wingdings" pitchFamily="2" charset="2"/>
              <a:buChar char="n"/>
            </a:pPr>
            <a:r>
              <a:rPr lang="id-ID" altLang="zh-CN" sz="2200" dirty="0" smtClean="0"/>
              <a:t>Memantau pelaksanaan proyek agar sesuai dengan estimasi dan rencana awal</a:t>
            </a:r>
          </a:p>
          <a:p>
            <a:pPr lvl="1" algn="just">
              <a:buClr>
                <a:srgbClr val="000066"/>
              </a:buClr>
              <a:buFont typeface="Wingdings" pitchFamily="2" charset="2"/>
              <a:buChar char="n"/>
            </a:pPr>
            <a:r>
              <a:rPr lang="id-ID" altLang="zh-CN" sz="2200" dirty="0" smtClean="0"/>
              <a:t>Mendapatkan masukan untuk memperbaharui project management plan jika diperlukan.</a:t>
            </a:r>
            <a:endParaRPr lang="en-US" altLang="zh-CN" sz="22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32</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Controlling (2)</a:t>
            </a:r>
            <a:endParaRPr lang="en-US" b="1" dirty="0"/>
          </a:p>
        </p:txBody>
      </p:sp>
      <p:sp>
        <p:nvSpPr>
          <p:cNvPr id="12" name="Text Box 4"/>
          <p:cNvSpPr txBox="1">
            <a:spLocks noGrp="1" noChangeArrowheads="1"/>
          </p:cNvSpPr>
          <p:nvPr>
            <p:ph idx="1"/>
          </p:nvPr>
        </p:nvSpPr>
        <p:spPr bwMode="auto">
          <a:xfrm>
            <a:off x="228600" y="1426033"/>
            <a:ext cx="8686800" cy="4750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300" dirty="0" smtClean="0"/>
              <a:t>Mekanisme :</a:t>
            </a:r>
          </a:p>
          <a:p>
            <a:pPr marL="914400" lvl="1" indent="-457200" algn="just">
              <a:buClr>
                <a:srgbClr val="000066"/>
              </a:buClr>
              <a:buFont typeface="+mj-lt"/>
              <a:buAutoNum type="arabicPeriod"/>
            </a:pPr>
            <a:r>
              <a:rPr lang="id-ID" altLang="zh-CN" sz="2300" dirty="0" smtClean="0"/>
              <a:t>Pengendalian terhadap time, scope, dan quality :</a:t>
            </a:r>
          </a:p>
          <a:p>
            <a:pPr marL="914400" lvl="2" indent="0" algn="just">
              <a:buClr>
                <a:srgbClr val="000066"/>
              </a:buClr>
            </a:pPr>
            <a:r>
              <a:rPr lang="id-ID" altLang="zh-CN" dirty="0" smtClean="0"/>
              <a:t>Membandingkan rencana jadwal, lingkup &amp; kualitas terhadap actual progress</a:t>
            </a:r>
          </a:p>
          <a:p>
            <a:pPr marL="914400" lvl="1" indent="-457200" algn="just">
              <a:buClr>
                <a:srgbClr val="000066"/>
              </a:buClr>
              <a:buFont typeface="+mj-lt"/>
              <a:buAutoNum type="arabicPeriod"/>
            </a:pPr>
            <a:r>
              <a:rPr lang="id-ID" altLang="zh-CN" sz="2300" dirty="0" smtClean="0"/>
              <a:t>Pengendalian terhadap biaya (cost)</a:t>
            </a:r>
          </a:p>
          <a:p>
            <a:pPr marL="1371600" lvl="2" indent="-457200" algn="just">
              <a:buClr>
                <a:srgbClr val="000066"/>
              </a:buClr>
              <a:buFont typeface="Arial" pitchFamily="34" charset="0"/>
              <a:buChar char="•"/>
            </a:pPr>
            <a:r>
              <a:rPr lang="id-ID" altLang="zh-CN" dirty="0" smtClean="0"/>
              <a:t>Menentukan biaya yang telah dikeluarkan dari dimulainya suatu proyek sampai dengan saat ini (actual expenditure)</a:t>
            </a:r>
          </a:p>
          <a:p>
            <a:pPr marL="1371600" lvl="2" indent="-457200" algn="just">
              <a:buClr>
                <a:srgbClr val="000066"/>
              </a:buClr>
              <a:buFont typeface="Arial" pitchFamily="34" charset="0"/>
              <a:buChar char="•"/>
            </a:pPr>
            <a:r>
              <a:rPr lang="id-ID" altLang="zh-CN" dirty="0" smtClean="0"/>
              <a:t>Membandingkan actal expenditure dengan rencana anggaran</a:t>
            </a:r>
          </a:p>
          <a:p>
            <a:pPr marL="1371600" lvl="2" indent="-457200" algn="just">
              <a:buClr>
                <a:srgbClr val="000066"/>
              </a:buClr>
              <a:buFont typeface="Arial" pitchFamily="34" charset="0"/>
              <a:buChar char="•"/>
            </a:pPr>
            <a:r>
              <a:rPr lang="id-ID" altLang="zh-CN" dirty="0" smtClean="0"/>
              <a:t>Menentukan biaya dan waktu dari saat ini sampai dengan selesainya suatu proyek (estimate to complete)</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33</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Controlling (3)</a:t>
            </a:r>
            <a:endParaRPr lang="en-US" b="1" dirty="0"/>
          </a:p>
        </p:txBody>
      </p:sp>
      <p:sp>
        <p:nvSpPr>
          <p:cNvPr id="12" name="Text Box 4"/>
          <p:cNvSpPr txBox="1">
            <a:spLocks noGrp="1" noChangeArrowheads="1"/>
          </p:cNvSpPr>
          <p:nvPr>
            <p:ph idx="1"/>
          </p:nvPr>
        </p:nvSpPr>
        <p:spPr bwMode="auto">
          <a:xfrm>
            <a:off x="228600" y="1426033"/>
            <a:ext cx="8686800" cy="4052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1371600" lvl="2" indent="-457200" algn="just">
              <a:buClr>
                <a:srgbClr val="000066"/>
              </a:buClr>
              <a:buFont typeface="Arial" pitchFamily="34" charset="0"/>
              <a:buChar char="•"/>
            </a:pPr>
            <a:r>
              <a:rPr lang="id-ID" altLang="zh-CN" sz="2400" dirty="0" smtClean="0"/>
              <a:t>Menentukan biaya &amp; waktu penyelesaian proyek (estimate at completion)</a:t>
            </a:r>
          </a:p>
          <a:p>
            <a:pPr marL="1371600" lvl="2" indent="-457200" algn="just">
              <a:buClr>
                <a:srgbClr val="000066"/>
              </a:buClr>
              <a:buFont typeface="Arial" pitchFamily="34" charset="0"/>
              <a:buChar char="•"/>
            </a:pPr>
            <a:r>
              <a:rPr lang="id-ID" altLang="zh-CN" sz="2400" dirty="0" smtClean="0"/>
              <a:t>Estimate at completion = actual expenditure + estimate to complete</a:t>
            </a:r>
          </a:p>
          <a:p>
            <a:pPr marL="914400" lvl="1" indent="-457200" algn="just">
              <a:buClr>
                <a:srgbClr val="000066"/>
              </a:buClr>
              <a:buFont typeface="+mj-lt"/>
              <a:buAutoNum type="arabicPeriod" startAt="3"/>
            </a:pPr>
            <a:r>
              <a:rPr lang="id-ID" altLang="zh-CN" sz="2400" dirty="0" smtClean="0"/>
              <a:t>Membuat laporan tentang status dan kemajuan proyek berdasarkan informasi yang diperoleh terhadap kontrol scope, time, quality, dan cost</a:t>
            </a:r>
          </a:p>
          <a:p>
            <a:pPr marL="914400" lvl="1" indent="-457200" algn="just">
              <a:buClr>
                <a:srgbClr val="000066"/>
              </a:buClr>
              <a:buFont typeface="+mj-lt"/>
              <a:buAutoNum type="arabicPeriod" startAt="3"/>
            </a:pPr>
            <a:r>
              <a:rPr lang="id-ID" altLang="zh-CN" sz="2400" dirty="0" smtClean="0"/>
              <a:t>Jika dari hasil pemantauan dibutuhkan melakukan perubahan rencana, maka lakukan re-planning.</a:t>
            </a:r>
            <a:endParaRPr lang="en-US" altLang="zh-CN" sz="2400" dirty="0" smtClean="0"/>
          </a:p>
          <a:p>
            <a:pPr marL="1371600" lvl="2" indent="-457200" algn="just">
              <a:buClr>
                <a:srgbClr val="000066"/>
              </a:buClr>
              <a:buFont typeface="Arial" pitchFamily="34" charset="0"/>
              <a:buChar char="•"/>
            </a:pPr>
            <a:endParaRPr lang="id-ID" altLang="zh-CN"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34</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Closing (1)</a:t>
            </a:r>
            <a:endParaRPr lang="en-US" b="1" dirty="0"/>
          </a:p>
        </p:txBody>
      </p:sp>
      <p:sp>
        <p:nvSpPr>
          <p:cNvPr id="12" name="Text Box 4"/>
          <p:cNvSpPr txBox="1">
            <a:spLocks noGrp="1" noChangeArrowheads="1"/>
          </p:cNvSpPr>
          <p:nvPr>
            <p:ph idx="1"/>
          </p:nvPr>
        </p:nvSpPr>
        <p:spPr bwMode="auto">
          <a:xfrm>
            <a:off x="212274" y="842829"/>
            <a:ext cx="8686800" cy="5824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300" dirty="0" smtClean="0"/>
              <a:t>Merupakan akhir dari serangkaian kegiatan proyek</a:t>
            </a:r>
          </a:p>
          <a:p>
            <a:pPr algn="just">
              <a:buClr>
                <a:srgbClr val="000066"/>
              </a:buClr>
              <a:buFont typeface="Wingdings" pitchFamily="2" charset="2"/>
              <a:buChar char="n"/>
            </a:pPr>
            <a:r>
              <a:rPr lang="id-ID" altLang="zh-CN" sz="2300" dirty="0" smtClean="0"/>
              <a:t>Tahap ini akan memberikan laporan tentang hasil-hasil apa saja yang telah diperoleh dari suatu rangkaian aktivitas-aktivitas proyek yang telah dilaksanakan.</a:t>
            </a:r>
          </a:p>
          <a:p>
            <a:pPr algn="just">
              <a:buClr>
                <a:srgbClr val="000066"/>
              </a:buClr>
              <a:buFont typeface="Wingdings" pitchFamily="2" charset="2"/>
              <a:buChar char="n"/>
            </a:pPr>
            <a:r>
              <a:rPr lang="id-ID" altLang="zh-CN" sz="2300" dirty="0" smtClean="0"/>
              <a:t>Pada tahap ini harus diyakinakan bahwa semua deliverable proyek telah dipenuhi, dan demikian juga dengan pekerjaan-pekerjaan yang belum terselesaikan harus segera dicatat dan tertuang dalam bentuk laporan resmi.</a:t>
            </a:r>
          </a:p>
          <a:p>
            <a:pPr algn="just">
              <a:buClr>
                <a:srgbClr val="000066"/>
              </a:buClr>
              <a:buFont typeface="Wingdings" pitchFamily="2" charset="2"/>
              <a:buChar char="n"/>
            </a:pPr>
            <a:r>
              <a:rPr lang="id-ID" altLang="zh-CN" sz="2300" dirty="0" smtClean="0"/>
              <a:t>Langkah terakhir dalah pembubaran tim</a:t>
            </a:r>
          </a:p>
          <a:p>
            <a:pPr algn="just">
              <a:buClr>
                <a:srgbClr val="000066"/>
              </a:buClr>
              <a:buFont typeface="Wingdings" pitchFamily="2" charset="2"/>
              <a:buChar char="n"/>
            </a:pPr>
            <a:r>
              <a:rPr lang="id-ID" altLang="zh-CN" sz="2300" dirty="0" smtClean="0"/>
              <a:t>Tujuan :</a:t>
            </a:r>
          </a:p>
          <a:p>
            <a:pPr lvl="1" algn="just">
              <a:buClr>
                <a:srgbClr val="000066"/>
              </a:buClr>
              <a:buFont typeface="Wingdings" pitchFamily="2" charset="2"/>
              <a:buChar char="n"/>
            </a:pPr>
            <a:r>
              <a:rPr lang="id-ID" altLang="zh-CN" sz="2300" dirty="0" smtClean="0"/>
              <a:t>Secara formal mengakhiri proyek dengan semua pihak yang terlibat</a:t>
            </a:r>
          </a:p>
          <a:p>
            <a:pPr lvl="1" algn="just">
              <a:buClr>
                <a:srgbClr val="000066"/>
              </a:buClr>
              <a:buFont typeface="Wingdings" pitchFamily="2" charset="2"/>
              <a:buChar char="n"/>
            </a:pPr>
            <a:r>
              <a:rPr lang="id-ID" altLang="zh-CN" sz="2300" dirty="0" smtClean="0"/>
              <a:t>Mengakhiri penugasan anggota tim proyek</a:t>
            </a:r>
            <a:endParaRPr lang="en-US" altLang="zh-CN" sz="2300" dirty="0" smtClean="0"/>
          </a:p>
          <a:p>
            <a:pPr marL="1371600" lvl="2" indent="-457200" algn="just">
              <a:buClr>
                <a:srgbClr val="000066"/>
              </a:buClr>
              <a:buFont typeface="Arial" pitchFamily="34" charset="0"/>
              <a:buChar char="•"/>
            </a:pPr>
            <a:endParaRPr lang="id-ID" altLang="zh-CN"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35</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Project Closing (2)</a:t>
            </a:r>
            <a:endParaRPr lang="en-US" b="1" dirty="0"/>
          </a:p>
        </p:txBody>
      </p:sp>
      <p:sp>
        <p:nvSpPr>
          <p:cNvPr id="12" name="Text Box 4"/>
          <p:cNvSpPr txBox="1">
            <a:spLocks noGrp="1" noChangeArrowheads="1"/>
          </p:cNvSpPr>
          <p:nvPr>
            <p:ph idx="1"/>
          </p:nvPr>
        </p:nvSpPr>
        <p:spPr bwMode="auto">
          <a:xfrm>
            <a:off x="228600" y="1426033"/>
            <a:ext cx="8686800" cy="266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Clr>
                <a:srgbClr val="000066"/>
              </a:buClr>
              <a:buFont typeface="Wingdings" pitchFamily="2" charset="2"/>
              <a:buChar char="n"/>
            </a:pPr>
            <a:r>
              <a:rPr lang="id-ID" altLang="zh-CN" sz="2400" dirty="0" smtClean="0"/>
              <a:t>Mekanisme :</a:t>
            </a:r>
          </a:p>
          <a:p>
            <a:pPr lvl="1" algn="just">
              <a:buClr>
                <a:srgbClr val="000066"/>
              </a:buClr>
              <a:buFont typeface="Wingdings" pitchFamily="2" charset="2"/>
              <a:buChar char="n"/>
            </a:pPr>
            <a:r>
              <a:rPr lang="id-ID" altLang="zh-CN" sz="2400" dirty="0" smtClean="0"/>
              <a:t>Laporan pelaksanaan pekerjaan</a:t>
            </a:r>
          </a:p>
          <a:p>
            <a:pPr lvl="1" algn="just">
              <a:buClr>
                <a:srgbClr val="000066"/>
              </a:buClr>
              <a:buFont typeface="Wingdings" pitchFamily="2" charset="2"/>
              <a:buChar char="n"/>
            </a:pPr>
            <a:r>
              <a:rPr lang="id-ID" altLang="zh-CN" sz="2400" dirty="0" smtClean="0"/>
              <a:t>Laporan penyelesaian pekerjaan</a:t>
            </a:r>
          </a:p>
          <a:p>
            <a:pPr lvl="1" algn="just">
              <a:buClr>
                <a:srgbClr val="000066"/>
              </a:buClr>
              <a:buFont typeface="Wingdings" pitchFamily="2" charset="2"/>
              <a:buChar char="n"/>
            </a:pPr>
            <a:r>
              <a:rPr lang="id-ID" altLang="zh-CN" sz="2400" dirty="0" smtClean="0"/>
              <a:t>Berita acara penyelesaian pekerjaan</a:t>
            </a:r>
          </a:p>
          <a:p>
            <a:pPr lvl="1" algn="just">
              <a:buClr>
                <a:srgbClr val="000066"/>
              </a:buClr>
              <a:buFont typeface="Wingdings" pitchFamily="2" charset="2"/>
              <a:buChar char="n"/>
            </a:pPr>
            <a:r>
              <a:rPr lang="id-ID" altLang="zh-CN" sz="2400" dirty="0" smtClean="0"/>
              <a:t>Berita acara serah terima pekerjaan</a:t>
            </a:r>
            <a:endParaRPr lang="en-US" altLang="zh-CN" sz="2400" dirty="0" smtClean="0"/>
          </a:p>
          <a:p>
            <a:pPr marL="1371600" lvl="2" indent="-457200" algn="just">
              <a:buClr>
                <a:srgbClr val="000066"/>
              </a:buClr>
              <a:buFont typeface="Arial" pitchFamily="34" charset="0"/>
              <a:buChar char="•"/>
            </a:pPr>
            <a:endParaRPr lang="id-ID" altLang="zh-CN"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36</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4" y="76203"/>
            <a:ext cx="8915400" cy="990600"/>
          </a:xfrm>
        </p:spPr>
        <p:txBody>
          <a:bodyPr>
            <a:normAutofit/>
          </a:bodyPr>
          <a:lstStyle/>
          <a:p>
            <a:pPr algn="ctr"/>
            <a:r>
              <a:rPr lang="id-ID" b="1" dirty="0" smtClean="0"/>
              <a:t>Contoh Project Management </a:t>
            </a:r>
            <a:endParaRPr lang="en-US" b="1" dirty="0"/>
          </a:p>
        </p:txBody>
      </p:sp>
      <p:pic>
        <p:nvPicPr>
          <p:cNvPr id="10" name="Picture 2"/>
          <p:cNvPicPr>
            <a:picLocks noGrp="1" noChangeAspect="1" noChangeArrowheads="1"/>
          </p:cNvPicPr>
          <p:nvPr>
            <p:ph idx="1"/>
          </p:nvPr>
        </p:nvPicPr>
        <p:blipFill>
          <a:blip r:embed="rId3"/>
          <a:stretch>
            <a:fillRect/>
          </a:stretch>
        </p:blipFill>
        <p:spPr bwMode="auto">
          <a:xfrm>
            <a:off x="297180" y="1079140"/>
            <a:ext cx="7410851" cy="5255838"/>
          </a:xfrm>
          <a:prstGeom prst="rect">
            <a:avLst/>
          </a:prstGeom>
          <a:noFill/>
          <a:ln w="9525" cap="flat" cmpd="sng" algn="ctr">
            <a:noFill/>
            <a:prstDash val="solid"/>
            <a:miter lim="800000"/>
            <a:headEnd/>
            <a:tailEnd/>
          </a:ln>
          <a:effectLst/>
        </p:spPr>
      </p:pic>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37</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Grp="1" noChangeAspect="1" noChangeArrowheads="1"/>
          </p:cNvPicPr>
          <p:nvPr>
            <p:ph idx="1"/>
          </p:nvPr>
        </p:nvPicPr>
        <p:blipFill>
          <a:blip r:embed="rId3"/>
          <a:srcRect/>
          <a:stretch>
            <a:fillRect/>
          </a:stretch>
        </p:blipFill>
        <p:spPr bwMode="auto">
          <a:xfrm>
            <a:off x="152400" y="1614670"/>
            <a:ext cx="8775559" cy="4753428"/>
          </a:xfrm>
          <a:prstGeom prst="rect">
            <a:avLst/>
          </a:prstGeom>
          <a:noFill/>
          <a:ln w="9525" cap="flat" cmpd="sng" algn="ctr">
            <a:noFill/>
            <a:prstDash val="solid"/>
            <a:miter lim="800000"/>
            <a:headEnd/>
            <a:tailEnd/>
          </a:ln>
          <a:effectLst/>
        </p:spPr>
      </p:pic>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38</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4"/>
          <p:cNvSpPr txBox="1">
            <a:spLocks noGrp="1" noChangeArrowheads="1"/>
          </p:cNvSpPr>
          <p:nvPr>
            <p:ph idx="1"/>
          </p:nvPr>
        </p:nvSpPr>
        <p:spPr bwMode="auto">
          <a:xfrm>
            <a:off x="217710" y="3026235"/>
            <a:ext cx="868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1371600" lvl="2" indent="-457200" algn="ctr">
              <a:buClr>
                <a:srgbClr val="000066"/>
              </a:buClr>
              <a:buNone/>
            </a:pPr>
            <a:r>
              <a:rPr lang="id-ID" altLang="zh-CN" sz="6000" b="1" dirty="0" smtClean="0"/>
              <a:t>TERIMA KASIH</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39</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990600"/>
          </a:xfrm>
        </p:spPr>
        <p:txBody>
          <a:bodyPr>
            <a:normAutofit/>
          </a:bodyPr>
          <a:lstStyle/>
          <a:p>
            <a:pPr algn="ctr"/>
            <a:r>
              <a:rPr lang="id-ID" b="1" dirty="0" smtClean="0"/>
              <a:t>The Triple Constraint </a:t>
            </a:r>
            <a:endParaRPr lang="en-US" b="1" dirty="0"/>
          </a:p>
        </p:txBody>
      </p:sp>
      <p:sp>
        <p:nvSpPr>
          <p:cNvPr id="10" name="Text Box 4"/>
          <p:cNvSpPr txBox="1">
            <a:spLocks noGrp="1" noChangeArrowheads="1"/>
          </p:cNvSpPr>
          <p:nvPr>
            <p:ph idx="1"/>
          </p:nvPr>
        </p:nvSpPr>
        <p:spPr bwMode="auto">
          <a:xfrm>
            <a:off x="304800" y="1600201"/>
            <a:ext cx="3962400" cy="481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buFont typeface="Arial" pitchFamily="34" charset="0"/>
              <a:buChar char="•"/>
            </a:pPr>
            <a:r>
              <a:rPr lang="en-US" sz="2200" dirty="0" err="1"/>
              <a:t>Setiap</a:t>
            </a:r>
            <a:r>
              <a:rPr lang="en-US" sz="2200" dirty="0"/>
              <a:t> </a:t>
            </a:r>
            <a:r>
              <a:rPr lang="en-US" sz="2200" dirty="0" err="1"/>
              <a:t>proyek</a:t>
            </a:r>
            <a:r>
              <a:rPr lang="en-US" sz="2200" dirty="0"/>
              <a:t> </a:t>
            </a:r>
            <a:r>
              <a:rPr lang="en-US" sz="2200" dirty="0" err="1"/>
              <a:t>dibatasi</a:t>
            </a:r>
            <a:r>
              <a:rPr lang="en-US" sz="2200" dirty="0"/>
              <a:t>  </a:t>
            </a:r>
            <a:r>
              <a:rPr lang="en-US" sz="2200" dirty="0" err="1"/>
              <a:t>dalam</a:t>
            </a:r>
            <a:r>
              <a:rPr lang="en-US" sz="2200" dirty="0"/>
              <a:t> </a:t>
            </a:r>
            <a:r>
              <a:rPr lang="en-US" sz="2200" dirty="0" err="1"/>
              <a:t>cara</a:t>
            </a:r>
            <a:r>
              <a:rPr lang="en-US" sz="2200" dirty="0"/>
              <a:t> </a:t>
            </a:r>
            <a:r>
              <a:rPr lang="en-US" sz="2200" dirty="0" err="1"/>
              <a:t>berbeda</a:t>
            </a:r>
            <a:r>
              <a:rPr lang="en-US" sz="2200" dirty="0"/>
              <a:t> </a:t>
            </a:r>
            <a:r>
              <a:rPr lang="en-US" sz="2200" dirty="0" err="1"/>
              <a:t>oleh</a:t>
            </a:r>
            <a:r>
              <a:rPr lang="en-US" sz="2200" dirty="0"/>
              <a:t> :</a:t>
            </a:r>
          </a:p>
          <a:p>
            <a:pPr marL="630238" lvl="1" indent="-173038">
              <a:buFont typeface="Arial" pitchFamily="34" charset="0"/>
              <a:buChar char="•"/>
            </a:pPr>
            <a:r>
              <a:rPr lang="en-US" sz="2200" dirty="0" smtClean="0"/>
              <a:t>Scope </a:t>
            </a:r>
            <a:r>
              <a:rPr lang="en-US" sz="2200" dirty="0"/>
              <a:t>: </a:t>
            </a:r>
            <a:r>
              <a:rPr lang="en-US" sz="2200" dirty="0" err="1"/>
              <a:t>pekerjaan</a:t>
            </a:r>
            <a:r>
              <a:rPr lang="en-US" sz="2200" dirty="0"/>
              <a:t> </a:t>
            </a:r>
            <a:r>
              <a:rPr lang="en-US" sz="2200" dirty="0" err="1"/>
              <a:t>apa</a:t>
            </a:r>
            <a:r>
              <a:rPr lang="en-US" sz="2200" dirty="0"/>
              <a:t> yang </a:t>
            </a:r>
            <a:r>
              <a:rPr lang="en-US" sz="2200" dirty="0" err="1"/>
              <a:t>harus</a:t>
            </a:r>
            <a:r>
              <a:rPr lang="en-US" sz="2200" dirty="0"/>
              <a:t> </a:t>
            </a:r>
            <a:r>
              <a:rPr lang="en-US" sz="2200" dirty="0" err="1"/>
              <a:t>diselesaikan</a:t>
            </a:r>
            <a:r>
              <a:rPr lang="en-US" sz="2200" dirty="0"/>
              <a:t>?</a:t>
            </a:r>
          </a:p>
          <a:p>
            <a:pPr marL="630238" lvl="1" indent="-173038">
              <a:buFont typeface="Arial" pitchFamily="34" charset="0"/>
              <a:buChar char="•"/>
            </a:pPr>
            <a:r>
              <a:rPr lang="en-US" sz="2200" dirty="0" smtClean="0"/>
              <a:t>Time</a:t>
            </a:r>
            <a:r>
              <a:rPr lang="id-ID" sz="2200" dirty="0" smtClean="0"/>
              <a:t> </a:t>
            </a:r>
            <a:r>
              <a:rPr lang="en-US" sz="2200" dirty="0" smtClean="0"/>
              <a:t>: </a:t>
            </a:r>
            <a:r>
              <a:rPr lang="en-US" sz="2200" dirty="0" err="1" smtClean="0"/>
              <a:t>waktu</a:t>
            </a:r>
            <a:r>
              <a:rPr lang="en-US" sz="2200" dirty="0" smtClean="0"/>
              <a:t> </a:t>
            </a:r>
            <a:r>
              <a:rPr lang="en-US" sz="2200" dirty="0"/>
              <a:t>yang </a:t>
            </a:r>
            <a:r>
              <a:rPr lang="en-US" sz="2200" dirty="0" err="1"/>
              <a:t>diperlukan</a:t>
            </a:r>
            <a:r>
              <a:rPr lang="en-US" sz="2200" dirty="0"/>
              <a:t> </a:t>
            </a:r>
            <a:r>
              <a:rPr lang="en-US" sz="2200" dirty="0" err="1"/>
              <a:t>untuk</a:t>
            </a:r>
            <a:r>
              <a:rPr lang="en-US" sz="2200" dirty="0"/>
              <a:t> </a:t>
            </a:r>
            <a:r>
              <a:rPr lang="en-US" sz="2200" dirty="0" err="1"/>
              <a:t>menyelesaikannya</a:t>
            </a:r>
            <a:r>
              <a:rPr lang="en-US" sz="2200" dirty="0"/>
              <a:t>?</a:t>
            </a:r>
          </a:p>
          <a:p>
            <a:pPr marL="630238" lvl="1" indent="-173038">
              <a:buFont typeface="Arial" pitchFamily="34" charset="0"/>
              <a:buChar char="•"/>
            </a:pPr>
            <a:r>
              <a:rPr lang="en-US" sz="2200" dirty="0"/>
              <a:t>Cost </a:t>
            </a:r>
            <a:r>
              <a:rPr lang="id-ID" sz="2200" dirty="0" smtClean="0"/>
              <a:t> </a:t>
            </a:r>
            <a:r>
              <a:rPr lang="en-US" sz="2200" dirty="0" smtClean="0"/>
              <a:t> </a:t>
            </a:r>
            <a:r>
              <a:rPr lang="en-US" sz="2200" dirty="0"/>
              <a:t>: </a:t>
            </a:r>
            <a:r>
              <a:rPr lang="en-US" sz="2200" dirty="0" err="1"/>
              <a:t>berapa</a:t>
            </a:r>
            <a:r>
              <a:rPr lang="en-US" sz="2200" dirty="0"/>
              <a:t> </a:t>
            </a:r>
            <a:r>
              <a:rPr lang="en-US" sz="2200" dirty="0" err="1"/>
              <a:t>biayanya</a:t>
            </a:r>
            <a:r>
              <a:rPr lang="en-US" sz="2200" dirty="0"/>
              <a:t>?</a:t>
            </a:r>
          </a:p>
          <a:p>
            <a:pPr>
              <a:buFont typeface="Arial" pitchFamily="34" charset="0"/>
              <a:buChar char="•"/>
            </a:pPr>
            <a:r>
              <a:rPr lang="en-US" sz="2200" dirty="0" err="1"/>
              <a:t>Tugas</a:t>
            </a:r>
            <a:r>
              <a:rPr lang="en-US" sz="2200" dirty="0"/>
              <a:t> </a:t>
            </a:r>
            <a:r>
              <a:rPr lang="en-US" sz="2200" dirty="0" err="1"/>
              <a:t>manajer</a:t>
            </a:r>
            <a:r>
              <a:rPr lang="en-US" sz="2200" dirty="0"/>
              <a:t> </a:t>
            </a:r>
            <a:r>
              <a:rPr lang="en-US" sz="2200" dirty="0" err="1"/>
              <a:t>proyek</a:t>
            </a:r>
            <a:r>
              <a:rPr lang="en-US" sz="2200" dirty="0"/>
              <a:t> </a:t>
            </a:r>
            <a:r>
              <a:rPr lang="en-US" sz="2200" dirty="0" err="1"/>
              <a:t>adalah</a:t>
            </a:r>
            <a:r>
              <a:rPr lang="en-US" sz="2200" dirty="0"/>
              <a:t> </a:t>
            </a:r>
            <a:r>
              <a:rPr lang="en-US" sz="2200" dirty="0" err="1"/>
              <a:t>menyeimbangkan</a:t>
            </a:r>
            <a:r>
              <a:rPr lang="en-US" sz="2200" dirty="0"/>
              <a:t> </a:t>
            </a:r>
            <a:r>
              <a:rPr lang="id-ID" sz="2200" dirty="0" smtClean="0"/>
              <a:t>ketiganya</a:t>
            </a:r>
            <a:endParaRPr lang="en-US" sz="2200" dirty="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4</a:t>
            </a:fld>
            <a:endParaRPr lang="en-US" sz="1800" dirty="0">
              <a:solidFill>
                <a:schemeClr val="bg1"/>
              </a:solidFill>
            </a:endParaRPr>
          </a:p>
        </p:txBody>
      </p:sp>
      <p:pic>
        <p:nvPicPr>
          <p:cNvPr id="11" name="Picture 10"/>
          <p:cNvPicPr>
            <a:picLocks noChangeAspect="1" noChangeArrowheads="1"/>
          </p:cNvPicPr>
          <p:nvPr/>
        </p:nvPicPr>
        <p:blipFill>
          <a:blip r:embed="rId3" cstate="print"/>
          <a:srcRect/>
          <a:stretch>
            <a:fillRect/>
          </a:stretch>
        </p:blipFill>
        <p:spPr bwMode="auto">
          <a:xfrm>
            <a:off x="4275953" y="1905000"/>
            <a:ext cx="4739197" cy="4572000"/>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0" y="162100"/>
            <a:ext cx="8776850" cy="990600"/>
          </a:xfrm>
        </p:spPr>
        <p:txBody>
          <a:bodyPr>
            <a:normAutofit/>
          </a:bodyPr>
          <a:lstStyle/>
          <a:p>
            <a:pPr algn="ctr"/>
            <a:r>
              <a:rPr lang="id-ID" b="1" dirty="0" smtClean="0"/>
              <a:t>Bentuk Pengerjaan Proyek</a:t>
            </a:r>
            <a:endParaRPr lang="en-US" b="1" dirty="0"/>
          </a:p>
        </p:txBody>
      </p:sp>
      <p:sp>
        <p:nvSpPr>
          <p:cNvPr id="12" name="Text Box 4"/>
          <p:cNvSpPr txBox="1">
            <a:spLocks noGrp="1" noChangeArrowheads="1"/>
          </p:cNvSpPr>
          <p:nvPr>
            <p:ph idx="1"/>
          </p:nvPr>
        </p:nvSpPr>
        <p:spPr bwMode="auto">
          <a:xfrm>
            <a:off x="228600" y="1600200"/>
            <a:ext cx="8686800" cy="2551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id-ID" sz="2200" b="1" dirty="0" smtClean="0"/>
              <a:t>Swakelola</a:t>
            </a:r>
            <a:r>
              <a:rPr lang="id-ID" sz="2200" dirty="0" smtClean="0"/>
              <a:t> : Suatu proyek yang dikerjakan atau dikelola oleh organisasi atau perusahaan itu sendiri. SDM dapat diambil dari para pegawai perusahaan itu sendiri atau bisa juga dari tenaga ahli yang disewa atau bisa gabungan keduanya.</a:t>
            </a:r>
          </a:p>
          <a:p>
            <a:pPr algn="just">
              <a:buFont typeface="Arial" pitchFamily="34" charset="0"/>
              <a:buChar char="•"/>
            </a:pPr>
            <a:r>
              <a:rPr lang="id-ID" sz="2200" b="1" dirty="0" smtClean="0"/>
              <a:t>Sub-Kontrak</a:t>
            </a:r>
            <a:r>
              <a:rPr lang="id-ID" sz="2200" dirty="0" smtClean="0"/>
              <a:t> : Suatu proyek yang diproyekkan. Suatu proyek yang dilimpahkan kepada pihak lain (perusahaan atau konsultan lain).</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5</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0" y="162100"/>
            <a:ext cx="8776850" cy="990600"/>
          </a:xfrm>
        </p:spPr>
        <p:txBody>
          <a:bodyPr>
            <a:normAutofit/>
          </a:bodyPr>
          <a:lstStyle/>
          <a:p>
            <a:pPr algn="ctr"/>
            <a:r>
              <a:rPr lang="id-ID" b="1" dirty="0" smtClean="0"/>
              <a:t>Contoh Proyek</a:t>
            </a:r>
            <a:endParaRPr lang="en-US" b="1" dirty="0"/>
          </a:p>
        </p:txBody>
      </p:sp>
      <p:sp>
        <p:nvSpPr>
          <p:cNvPr id="12" name="Text Box 4"/>
          <p:cNvSpPr txBox="1">
            <a:spLocks noGrp="1" noChangeArrowheads="1"/>
          </p:cNvSpPr>
          <p:nvPr>
            <p:ph idx="1"/>
          </p:nvPr>
        </p:nvSpPr>
        <p:spPr bwMode="auto">
          <a:xfrm>
            <a:off x="264523" y="1186809"/>
            <a:ext cx="8686800" cy="490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id-ID" sz="2000" dirty="0" smtClean="0"/>
              <a:t>Pembuatan sistem informasi pada suatu organisasi/ perusahaan tertentu</a:t>
            </a:r>
          </a:p>
          <a:p>
            <a:pPr algn="just">
              <a:buFont typeface="Arial" pitchFamily="34" charset="0"/>
              <a:buChar char="•"/>
            </a:pPr>
            <a:r>
              <a:rPr lang="id-ID" sz="2000" dirty="0" smtClean="0"/>
              <a:t>Pengadaan perangkat keras (komputer) pada divisi tertentu di suatu perusahaan </a:t>
            </a:r>
          </a:p>
          <a:p>
            <a:pPr algn="just">
              <a:buFont typeface="Arial" pitchFamily="34" charset="0"/>
              <a:buChar char="•"/>
            </a:pPr>
            <a:r>
              <a:rPr lang="id-ID" sz="2000" dirty="0" smtClean="0"/>
              <a:t>Pembuatan jaringan LAN atau WAN pada suatu instansi tertentu</a:t>
            </a:r>
          </a:p>
          <a:p>
            <a:pPr algn="just">
              <a:buFont typeface="Arial" pitchFamily="34" charset="0"/>
              <a:buChar char="•"/>
            </a:pPr>
            <a:r>
              <a:rPr lang="id-ID" sz="2000" dirty="0" smtClean="0"/>
              <a:t>Pengembangan atau perbaikan aplikasi web disuatu perusahaan</a:t>
            </a:r>
          </a:p>
          <a:p>
            <a:pPr algn="just">
              <a:buFont typeface="Arial" pitchFamily="34" charset="0"/>
              <a:buChar char="•"/>
            </a:pPr>
            <a:r>
              <a:rPr lang="id-ID" sz="2000" dirty="0" smtClean="0"/>
              <a:t>Menyelenggarakan pelatihan komputer untuk karyawan perusahaan</a:t>
            </a:r>
          </a:p>
          <a:p>
            <a:pPr algn="just">
              <a:buFont typeface="Arial" pitchFamily="34" charset="0"/>
              <a:buChar char="•"/>
            </a:pPr>
            <a:r>
              <a:rPr lang="id-ID" sz="2000" dirty="0" smtClean="0"/>
              <a:t>Menyelenggarakan pelatihan manajemen untuk meningkatkan SDM perusahaan.</a:t>
            </a:r>
          </a:p>
          <a:p>
            <a:pPr algn="just">
              <a:buFont typeface="Arial" pitchFamily="34" charset="0"/>
              <a:buChar char="•"/>
            </a:pPr>
            <a:r>
              <a:rPr lang="id-ID" sz="2000" dirty="0" smtClean="0"/>
              <a:t>Pembuatan irigasi pertanian</a:t>
            </a:r>
          </a:p>
          <a:p>
            <a:pPr algn="just">
              <a:buFont typeface="Arial" pitchFamily="34" charset="0"/>
              <a:buChar char="•"/>
            </a:pPr>
            <a:r>
              <a:rPr lang="id-ID" sz="2000" dirty="0" smtClean="0"/>
              <a:t>Pembuatan komplek perumahaan</a:t>
            </a:r>
          </a:p>
          <a:p>
            <a:pPr algn="just">
              <a:buFont typeface="Arial" pitchFamily="34" charset="0"/>
              <a:buChar char="•"/>
            </a:pPr>
            <a:r>
              <a:rPr lang="id-ID" sz="2000" dirty="0" smtClean="0"/>
              <a:t>Membuka suatu kantor cabang baru.</a:t>
            </a:r>
          </a:p>
          <a:p>
            <a:pPr algn="just">
              <a:buFont typeface="Arial" pitchFamily="34" charset="0"/>
              <a:buChar char="•"/>
            </a:pPr>
            <a:r>
              <a:rPr lang="id-ID" sz="2000" dirty="0" smtClean="0"/>
              <a:t>Membangun suatu gedung dan fasilitas lainnya.</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6</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0" y="162100"/>
            <a:ext cx="8091050" cy="990600"/>
          </a:xfrm>
        </p:spPr>
        <p:txBody>
          <a:bodyPr>
            <a:noAutofit/>
          </a:bodyPr>
          <a:lstStyle/>
          <a:p>
            <a:pPr algn="ctr"/>
            <a:r>
              <a:rPr lang="id-ID" sz="4000" b="1" dirty="0" smtClean="0"/>
              <a:t>Perbedaan Proyek Dengan Operasional (1)</a:t>
            </a:r>
            <a:endParaRPr lang="en-US" sz="4000" b="1" dirty="0"/>
          </a:p>
        </p:txBody>
      </p:sp>
      <p:graphicFrame>
        <p:nvGraphicFramePr>
          <p:cNvPr id="10" name="Content Placeholder 9"/>
          <p:cNvGraphicFramePr>
            <a:graphicFrameLocks noGrp="1"/>
          </p:cNvGraphicFramePr>
          <p:nvPr>
            <p:ph idx="1"/>
          </p:nvPr>
        </p:nvGraphicFramePr>
        <p:xfrm>
          <a:off x="271550" y="1633450"/>
          <a:ext cx="8534399" cy="4335932"/>
        </p:xfrm>
        <a:graphic>
          <a:graphicData uri="http://schemas.openxmlformats.org/drawingml/2006/table">
            <a:tbl>
              <a:tblPr/>
              <a:tblGrid>
                <a:gridCol w="64285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548149">
                  <a:extLst>
                    <a:ext uri="{9D8B030D-6E8A-4147-A177-3AD203B41FA5}">
                      <a16:colId xmlns:a16="http://schemas.microsoft.com/office/drawing/2014/main" val="20002"/>
                    </a:ext>
                  </a:extLst>
                </a:gridCol>
              </a:tblGrid>
              <a:tr h="629920">
                <a:tc>
                  <a:txBody>
                    <a:bodyPr/>
                    <a:lstStyle/>
                    <a:p>
                      <a:pPr algn="ctr">
                        <a:lnSpc>
                          <a:spcPct val="115000"/>
                        </a:lnSpc>
                        <a:spcAft>
                          <a:spcPts val="0"/>
                        </a:spcAft>
                      </a:pPr>
                      <a:r>
                        <a:rPr lang="id-ID" sz="2400" b="1" dirty="0">
                          <a:latin typeface="Calibri"/>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b="1">
                          <a:latin typeface="Calibri"/>
                          <a:ea typeface="Calibri"/>
                          <a:cs typeface="Times New Roman"/>
                        </a:rPr>
                        <a:t>KEGIATAN PROYEK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400" b="1" dirty="0">
                          <a:latin typeface="Calibri"/>
                          <a:ea typeface="Calibri"/>
                          <a:cs typeface="Times New Roman"/>
                        </a:rPr>
                        <a:t>KEGIATAN OPERASIONAL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4960">
                <a:tc>
                  <a:txBody>
                    <a:bodyPr/>
                    <a:lstStyle/>
                    <a:p>
                      <a:pPr>
                        <a:lnSpc>
                          <a:spcPct val="115000"/>
                        </a:lnSpc>
                        <a:spcAft>
                          <a:spcPts val="0"/>
                        </a:spcAft>
                      </a:pPr>
                      <a:r>
                        <a:rPr lang="id-ID" sz="19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a:latin typeface="Calibri"/>
                          <a:ea typeface="Calibri"/>
                          <a:cs typeface="Times New Roman"/>
                        </a:rPr>
                        <a:t>Bercorak dinamis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dirty="0">
                          <a:latin typeface="Calibri"/>
                          <a:ea typeface="Calibri"/>
                          <a:cs typeface="Times New Roman"/>
                        </a:rPr>
                        <a:t>Berulang-ulang atau rutin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4960">
                <a:tc>
                  <a:txBody>
                    <a:bodyPr/>
                    <a:lstStyle/>
                    <a:p>
                      <a:pPr>
                        <a:lnSpc>
                          <a:spcPct val="115000"/>
                        </a:lnSpc>
                        <a:spcAft>
                          <a:spcPts val="0"/>
                        </a:spcAft>
                      </a:pPr>
                      <a:r>
                        <a:rPr lang="id-ID" sz="190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a:latin typeface="Calibri"/>
                          <a:ea typeface="Calibri"/>
                          <a:cs typeface="Times New Roman"/>
                        </a:rPr>
                        <a:t>Siklus proyek relatif pendek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dirty="0">
                          <a:latin typeface="Calibri"/>
                          <a:ea typeface="Calibri"/>
                          <a:cs typeface="Times New Roman"/>
                        </a:rPr>
                        <a:t>Berlangsung dalam jangka panjang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4310">
                <a:tc>
                  <a:txBody>
                    <a:bodyPr/>
                    <a:lstStyle/>
                    <a:p>
                      <a:pPr>
                        <a:lnSpc>
                          <a:spcPct val="115000"/>
                        </a:lnSpc>
                        <a:spcAft>
                          <a:spcPts val="0"/>
                        </a:spcAft>
                      </a:pPr>
                      <a:r>
                        <a:rPr lang="id-ID" sz="1900">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a:latin typeface="Calibri"/>
                          <a:ea typeface="Calibri"/>
                          <a:cs typeface="Times New Roman"/>
                        </a:rPr>
                        <a:t>Intensitas kegiatan dalam periode siklus proyek berubah-ubah (naik-turun)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dirty="0">
                          <a:latin typeface="Calibri"/>
                          <a:ea typeface="Calibri"/>
                          <a:cs typeface="Times New Roman"/>
                        </a:rPr>
                        <a:t>Intensitas relatif sama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2000">
                <a:tc>
                  <a:txBody>
                    <a:bodyPr/>
                    <a:lstStyle/>
                    <a:p>
                      <a:pPr>
                        <a:lnSpc>
                          <a:spcPct val="115000"/>
                        </a:lnSpc>
                        <a:spcAft>
                          <a:spcPts val="0"/>
                        </a:spcAft>
                      </a:pPr>
                      <a:r>
                        <a:rPr lang="id-ID" sz="190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a:latin typeface="Calibri"/>
                          <a:ea typeface="Calibri"/>
                          <a:cs typeface="Times New Roman"/>
                        </a:rPr>
                        <a:t>Kegiatan harus diselesaikan berdasarkan anggaran dan jadwal yang telah ditentukan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dirty="0">
                          <a:latin typeface="Calibri"/>
                          <a:ea typeface="Calibri"/>
                          <a:cs typeface="Times New Roman"/>
                        </a:rPr>
                        <a:t>Batasan anggaran dan jadwal tidak setajam proyek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85800">
                <a:tc>
                  <a:txBody>
                    <a:bodyPr/>
                    <a:lstStyle/>
                    <a:p>
                      <a:pPr>
                        <a:lnSpc>
                          <a:spcPct val="115000"/>
                        </a:lnSpc>
                        <a:spcAft>
                          <a:spcPts val="0"/>
                        </a:spcAft>
                      </a:pPr>
                      <a:r>
                        <a:rPr lang="id-ID" sz="1900">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a:latin typeface="Calibri"/>
                          <a:ea typeface="Calibri"/>
                          <a:cs typeface="Times New Roman"/>
                        </a:rPr>
                        <a:t>Terdiri dari macam-macam kegiatan yang memerlukan berbagai disiplin ilmu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dirty="0">
                          <a:latin typeface="Calibri"/>
                          <a:ea typeface="Calibri"/>
                          <a:cs typeface="Times New Roman"/>
                        </a:rPr>
                        <a:t>Macam kegiatan tidak terlalu banyak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29920">
                <a:tc>
                  <a:txBody>
                    <a:bodyPr/>
                    <a:lstStyle/>
                    <a:p>
                      <a:pPr>
                        <a:lnSpc>
                          <a:spcPct val="115000"/>
                        </a:lnSpc>
                        <a:spcAft>
                          <a:spcPts val="0"/>
                        </a:spcAft>
                      </a:pPr>
                      <a:r>
                        <a:rPr lang="id-ID" sz="1900">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a:latin typeface="Calibri"/>
                          <a:ea typeface="Calibri"/>
                          <a:cs typeface="Times New Roman"/>
                        </a:rPr>
                        <a:t>Keperluan sumber daya berubah, baik macam maupun volumenya.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900" dirty="0">
                          <a:latin typeface="Calibri"/>
                          <a:ea typeface="Calibri"/>
                          <a:cs typeface="Times New Roman"/>
                        </a:rPr>
                        <a:t>Macam dan volume keperluan sumber daya relatif konstan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7</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0" y="162100"/>
            <a:ext cx="8624450" cy="1057100"/>
          </a:xfrm>
        </p:spPr>
        <p:txBody>
          <a:bodyPr>
            <a:normAutofit fontScale="90000"/>
          </a:bodyPr>
          <a:lstStyle/>
          <a:p>
            <a:pPr algn="ctr"/>
            <a:r>
              <a:rPr lang="id-ID" b="1" dirty="0" smtClean="0"/>
              <a:t>Perbedaan Proyek Dengan Operasional (2)</a:t>
            </a:r>
            <a:endParaRPr lang="en-US" b="1" dirty="0"/>
          </a:p>
        </p:txBody>
      </p:sp>
      <p:sp>
        <p:nvSpPr>
          <p:cNvPr id="12" name="Text Box 4"/>
          <p:cNvSpPr txBox="1">
            <a:spLocks noGrp="1" noChangeArrowheads="1"/>
          </p:cNvSpPr>
          <p:nvPr>
            <p:ph idx="1"/>
          </p:nvPr>
        </p:nvSpPr>
        <p:spPr bwMode="auto">
          <a:xfrm>
            <a:off x="228600" y="1600200"/>
            <a:ext cx="8686800" cy="4234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algn="just">
              <a:buFont typeface="Arial" pitchFamily="34" charset="0"/>
              <a:buChar char="•"/>
            </a:pPr>
            <a:r>
              <a:rPr lang="id-ID" sz="2000" b="1" dirty="0" smtClean="0"/>
              <a:t>Perbedaan mendasar </a:t>
            </a:r>
            <a:r>
              <a:rPr lang="id-ID" sz="2000" dirty="0" smtClean="0"/>
              <a:t>: Kegiatan operasi disasarkan pada konsep mendayagunakan sistem yang telah ada, apakah berbentuk pabrik, gedung atau fasilitas yang lain, secara terus menerus dan berulang. Sedangkan kegiatan proyek bermaksud mewujudkan atau membangun sistem yang belum ada.</a:t>
            </a:r>
          </a:p>
          <a:p>
            <a:pPr algn="just">
              <a:buFont typeface="Arial" pitchFamily="34" charset="0"/>
              <a:buChar char="•"/>
            </a:pPr>
            <a:endParaRPr lang="id-ID" sz="2000" dirty="0" smtClean="0"/>
          </a:p>
          <a:p>
            <a:pPr algn="just">
              <a:buFont typeface="Arial" pitchFamily="34" charset="0"/>
              <a:buChar char="•"/>
            </a:pPr>
            <a:r>
              <a:rPr lang="id-ID" sz="2000" b="1" dirty="0" smtClean="0"/>
              <a:t>Latihan 1 </a:t>
            </a:r>
            <a:r>
              <a:rPr lang="id-ID" sz="2000" dirty="0" smtClean="0"/>
              <a:t>: Apakah kegiatan dibawah ini merupakan kegiatan proyek atau bukan serta berikan alasannya !!</a:t>
            </a:r>
          </a:p>
          <a:p>
            <a:pPr marL="457200" indent="-457200" algn="just">
              <a:buFont typeface="+mj-lt"/>
              <a:buAutoNum type="arabicPeriod"/>
            </a:pPr>
            <a:r>
              <a:rPr lang="id-ID" sz="2000" dirty="0" smtClean="0"/>
              <a:t>Perakitan mobil-mobil toyota corolla pada </a:t>
            </a:r>
            <a:r>
              <a:rPr lang="id-ID" sz="2000" i="1" dirty="0" smtClean="0"/>
              <a:t>Assembly line</a:t>
            </a:r>
          </a:p>
          <a:p>
            <a:pPr marL="457200" indent="-457200" algn="just">
              <a:buFont typeface="+mj-lt"/>
              <a:buAutoNum type="arabicPeriod"/>
            </a:pPr>
            <a:r>
              <a:rPr lang="id-ID" sz="2000" dirty="0" smtClean="0"/>
              <a:t>Pembuatan laporan-laporan untuk manajemen (sering disebut </a:t>
            </a:r>
            <a:r>
              <a:rPr lang="id-ID" sz="2000" i="1" dirty="0" smtClean="0"/>
              <a:t>eksekutif information system</a:t>
            </a:r>
            <a:r>
              <a:rPr lang="id-ID" sz="2000" dirty="0" smtClean="0"/>
              <a:t>)</a:t>
            </a:r>
          </a:p>
          <a:p>
            <a:pPr algn="just">
              <a:buNone/>
            </a:pPr>
            <a:endParaRPr lang="id-ID" sz="2000" dirty="0" smtClean="0"/>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8</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0" y="162100"/>
            <a:ext cx="8776850" cy="1057100"/>
          </a:xfrm>
        </p:spPr>
        <p:txBody>
          <a:bodyPr>
            <a:normAutofit/>
          </a:bodyPr>
          <a:lstStyle/>
          <a:p>
            <a:pPr algn="ctr"/>
            <a:r>
              <a:rPr lang="id-ID" b="1" dirty="0" smtClean="0"/>
              <a:t>Life Cycle proyek (Fase Proyek) (1)</a:t>
            </a:r>
            <a:endParaRPr lang="en-US" b="1" dirty="0"/>
          </a:p>
        </p:txBody>
      </p:sp>
      <p:graphicFrame>
        <p:nvGraphicFramePr>
          <p:cNvPr id="10" name="Content Placeholder 9"/>
          <p:cNvGraphicFramePr>
            <a:graphicFrameLocks noGrp="1"/>
          </p:cNvGraphicFramePr>
          <p:nvPr>
            <p:ph idx="1"/>
          </p:nvPr>
        </p:nvGraphicFramePr>
        <p:xfrm>
          <a:off x="174174" y="1508651"/>
          <a:ext cx="8839200" cy="4892142"/>
        </p:xfrm>
        <a:graphic>
          <a:graphicData uri="http://schemas.openxmlformats.org/drawingml/2006/table">
            <a:tbl>
              <a:tblPr/>
              <a:tblGrid>
                <a:gridCol w="598717">
                  <a:extLst>
                    <a:ext uri="{9D8B030D-6E8A-4147-A177-3AD203B41FA5}">
                      <a16:colId xmlns:a16="http://schemas.microsoft.com/office/drawing/2014/main" val="20000"/>
                    </a:ext>
                  </a:extLst>
                </a:gridCol>
                <a:gridCol w="8240483">
                  <a:extLst>
                    <a:ext uri="{9D8B030D-6E8A-4147-A177-3AD203B41FA5}">
                      <a16:colId xmlns:a16="http://schemas.microsoft.com/office/drawing/2014/main" val="20001"/>
                    </a:ext>
                  </a:extLst>
                </a:gridCol>
              </a:tblGrid>
              <a:tr h="321492">
                <a:tc gridSpan="2">
                  <a:txBody>
                    <a:bodyPr/>
                    <a:lstStyle/>
                    <a:p>
                      <a:pPr algn="ctr">
                        <a:lnSpc>
                          <a:spcPct val="115000"/>
                        </a:lnSpc>
                        <a:spcAft>
                          <a:spcPts val="0"/>
                        </a:spcAft>
                      </a:pPr>
                      <a:r>
                        <a:rPr lang="id-ID" sz="1600" b="1" dirty="0">
                          <a:latin typeface="Calibri"/>
                          <a:ea typeface="Calibri"/>
                          <a:cs typeface="Times New Roman"/>
                        </a:rPr>
                        <a:t>Life Cycle Proyek</a:t>
                      </a:r>
                      <a:endParaRPr lang="id-ID" sz="1600" dirty="0">
                        <a:latin typeface="Calibri"/>
                        <a:ea typeface="Calibri"/>
                        <a:cs typeface="Times New Roman"/>
                      </a:endParaRP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extLst>
                  <a:ext uri="{0D108BD9-81ED-4DB2-BD59-A6C34878D82A}">
                    <a16:rowId xmlns:a16="http://schemas.microsoft.com/office/drawing/2014/main" val="10000"/>
                  </a:ext>
                </a:extLst>
              </a:tr>
              <a:tr h="321492">
                <a:tc gridSpan="2">
                  <a:txBody>
                    <a:bodyPr/>
                    <a:lstStyle/>
                    <a:p>
                      <a:pPr algn="ctr">
                        <a:lnSpc>
                          <a:spcPct val="115000"/>
                        </a:lnSpc>
                        <a:spcAft>
                          <a:spcPts val="0"/>
                        </a:spcAft>
                      </a:pPr>
                      <a:r>
                        <a:rPr lang="id-ID" sz="1600" b="1" dirty="0">
                          <a:latin typeface="Calibri"/>
                          <a:ea typeface="Calibri"/>
                          <a:cs typeface="Times New Roman"/>
                        </a:rPr>
                        <a:t>Secara Umum</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extLst>
                  <a:ext uri="{0D108BD9-81ED-4DB2-BD59-A6C34878D82A}">
                    <a16:rowId xmlns:a16="http://schemas.microsoft.com/office/drawing/2014/main" val="10001"/>
                  </a:ext>
                </a:extLst>
              </a:tr>
              <a:tr h="257144">
                <a:tc>
                  <a:txBody>
                    <a:bodyPr/>
                    <a:lstStyle/>
                    <a:p>
                      <a:pPr>
                        <a:lnSpc>
                          <a:spcPct val="115000"/>
                        </a:lnSpc>
                        <a:spcAft>
                          <a:spcPts val="0"/>
                        </a:spcAft>
                      </a:pPr>
                      <a:r>
                        <a:rPr lang="id-ID" sz="1400">
                          <a:latin typeface="Calibri"/>
                          <a:ea typeface="Calibri"/>
                          <a:cs typeface="Times New Roman"/>
                        </a:rPr>
                        <a:t>1.</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Merumuskan Masalah</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7144">
                <a:tc>
                  <a:txBody>
                    <a:bodyPr/>
                    <a:lstStyle/>
                    <a:p>
                      <a:pPr>
                        <a:lnSpc>
                          <a:spcPct val="115000"/>
                        </a:lnSpc>
                        <a:spcAft>
                          <a:spcPts val="0"/>
                        </a:spcAft>
                      </a:pPr>
                      <a:r>
                        <a:rPr lang="id-ID" sz="1400">
                          <a:latin typeface="Calibri"/>
                          <a:ea typeface="Calibri"/>
                          <a:cs typeface="Times New Roman"/>
                        </a:rPr>
                        <a:t>2.</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latin typeface="Calibri"/>
                          <a:ea typeface="Calibri"/>
                          <a:cs typeface="Times New Roman"/>
                        </a:rPr>
                        <a:t>Mencari solusi terhadap masalah</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7144">
                <a:tc>
                  <a:txBody>
                    <a:bodyPr/>
                    <a:lstStyle/>
                    <a:p>
                      <a:pPr>
                        <a:lnSpc>
                          <a:spcPct val="115000"/>
                        </a:lnSpc>
                        <a:spcAft>
                          <a:spcPts val="0"/>
                        </a:spcAft>
                      </a:pPr>
                      <a:r>
                        <a:rPr lang="id-ID" sz="1400">
                          <a:latin typeface="Calibri"/>
                          <a:ea typeface="Calibri"/>
                          <a:cs typeface="Times New Roman"/>
                        </a:rPr>
                        <a:t>3.</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Melaksanakan solusi</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3302">
                <a:tc>
                  <a:txBody>
                    <a:bodyPr/>
                    <a:lstStyle/>
                    <a:p>
                      <a:pPr>
                        <a:lnSpc>
                          <a:spcPct val="115000"/>
                        </a:lnSpc>
                        <a:spcAft>
                          <a:spcPts val="0"/>
                        </a:spcAft>
                      </a:pPr>
                      <a:r>
                        <a:rPr lang="id-ID" sz="1400">
                          <a:latin typeface="Calibri"/>
                          <a:ea typeface="Calibri"/>
                          <a:cs typeface="Times New Roman"/>
                        </a:rPr>
                        <a:t>4.</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Memonitor hasilnya yaitu apakah solusi tersebut menyelesaikan masalah tersebut</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1492">
                <a:tc gridSpan="2">
                  <a:txBody>
                    <a:bodyPr/>
                    <a:lstStyle/>
                    <a:p>
                      <a:pPr algn="ctr">
                        <a:lnSpc>
                          <a:spcPct val="115000"/>
                        </a:lnSpc>
                        <a:spcAft>
                          <a:spcPts val="0"/>
                        </a:spcAft>
                      </a:pPr>
                      <a:r>
                        <a:rPr lang="id-ID" sz="1600" b="1" dirty="0">
                          <a:latin typeface="Calibri"/>
                          <a:ea typeface="Calibri"/>
                          <a:cs typeface="Times New Roman"/>
                        </a:rPr>
                        <a:t>Proyek Konstruksi</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extLst>
                  <a:ext uri="{0D108BD9-81ED-4DB2-BD59-A6C34878D82A}">
                    <a16:rowId xmlns:a16="http://schemas.microsoft.com/office/drawing/2014/main" val="10006"/>
                  </a:ext>
                </a:extLst>
              </a:tr>
              <a:tr h="257144">
                <a:tc>
                  <a:txBody>
                    <a:bodyPr/>
                    <a:lstStyle/>
                    <a:p>
                      <a:pPr>
                        <a:lnSpc>
                          <a:spcPct val="115000"/>
                        </a:lnSpc>
                        <a:spcAft>
                          <a:spcPts val="0"/>
                        </a:spcAft>
                      </a:pPr>
                      <a:r>
                        <a:rPr lang="id-ID" sz="1400">
                          <a:latin typeface="Calibri"/>
                          <a:ea typeface="Calibri"/>
                          <a:cs typeface="Times New Roman"/>
                        </a:rPr>
                        <a:t>1.</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Pembuatan konsep / Concept development (design)</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7144">
                <a:tc>
                  <a:txBody>
                    <a:bodyPr/>
                    <a:lstStyle/>
                    <a:p>
                      <a:pPr>
                        <a:lnSpc>
                          <a:spcPct val="115000"/>
                        </a:lnSpc>
                        <a:spcAft>
                          <a:spcPts val="0"/>
                        </a:spcAft>
                      </a:pPr>
                      <a:r>
                        <a:rPr lang="id-ID" sz="1400">
                          <a:latin typeface="Calibri"/>
                          <a:ea typeface="Calibri"/>
                          <a:cs typeface="Times New Roman"/>
                        </a:rPr>
                        <a:t>2.</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Pelaksanaan / execution</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7144">
                <a:tc>
                  <a:txBody>
                    <a:bodyPr/>
                    <a:lstStyle/>
                    <a:p>
                      <a:pPr>
                        <a:lnSpc>
                          <a:spcPct val="115000"/>
                        </a:lnSpc>
                        <a:spcAft>
                          <a:spcPts val="0"/>
                        </a:spcAft>
                      </a:pPr>
                      <a:r>
                        <a:rPr lang="id-ID" sz="1400">
                          <a:latin typeface="Calibri"/>
                          <a:ea typeface="Calibri"/>
                          <a:cs typeface="Times New Roman"/>
                        </a:rPr>
                        <a:t>3.</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Penutupan / finish close out</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21492">
                <a:tc gridSpan="2">
                  <a:txBody>
                    <a:bodyPr/>
                    <a:lstStyle/>
                    <a:p>
                      <a:pPr algn="ctr">
                        <a:lnSpc>
                          <a:spcPct val="115000"/>
                        </a:lnSpc>
                        <a:spcAft>
                          <a:spcPts val="0"/>
                        </a:spcAft>
                      </a:pPr>
                      <a:r>
                        <a:rPr lang="id-ID" sz="1600" b="1" dirty="0">
                          <a:latin typeface="Calibri"/>
                          <a:ea typeface="Calibri"/>
                          <a:cs typeface="Times New Roman"/>
                        </a:rPr>
                        <a:t>Proyek IT</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extLst>
                  <a:ext uri="{0D108BD9-81ED-4DB2-BD59-A6C34878D82A}">
                    <a16:rowId xmlns:a16="http://schemas.microsoft.com/office/drawing/2014/main" val="10010"/>
                  </a:ext>
                </a:extLst>
              </a:tr>
              <a:tr h="257144">
                <a:tc>
                  <a:txBody>
                    <a:bodyPr/>
                    <a:lstStyle/>
                    <a:p>
                      <a:pPr>
                        <a:lnSpc>
                          <a:spcPct val="115000"/>
                        </a:lnSpc>
                        <a:spcAft>
                          <a:spcPts val="0"/>
                        </a:spcAft>
                      </a:pPr>
                      <a:r>
                        <a:rPr lang="id-ID" sz="1400">
                          <a:latin typeface="Calibri"/>
                          <a:ea typeface="Calibri"/>
                          <a:cs typeface="Times New Roman"/>
                        </a:rPr>
                        <a:t>1.</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Tahap penemuan / discovery phase</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7144">
                <a:tc>
                  <a:txBody>
                    <a:bodyPr/>
                    <a:lstStyle/>
                    <a:p>
                      <a:pPr>
                        <a:lnSpc>
                          <a:spcPct val="115000"/>
                        </a:lnSpc>
                        <a:spcAft>
                          <a:spcPts val="0"/>
                        </a:spcAft>
                      </a:pPr>
                      <a:r>
                        <a:rPr lang="id-ID" sz="1400">
                          <a:latin typeface="Calibri"/>
                          <a:ea typeface="Calibri"/>
                          <a:cs typeface="Times New Roman"/>
                        </a:rPr>
                        <a:t>2.</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Tahap konsep / concept phase</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7144">
                <a:tc>
                  <a:txBody>
                    <a:bodyPr/>
                    <a:lstStyle/>
                    <a:p>
                      <a:pPr>
                        <a:lnSpc>
                          <a:spcPct val="115000"/>
                        </a:lnSpc>
                        <a:spcAft>
                          <a:spcPts val="0"/>
                        </a:spcAft>
                      </a:pPr>
                      <a:r>
                        <a:rPr lang="id-ID" sz="1400">
                          <a:latin typeface="Calibri"/>
                          <a:ea typeface="Calibri"/>
                          <a:cs typeface="Times New Roman"/>
                        </a:rPr>
                        <a:t>3. </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Tahap desain / design phase</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7144">
                <a:tc>
                  <a:txBody>
                    <a:bodyPr/>
                    <a:lstStyle/>
                    <a:p>
                      <a:pPr>
                        <a:lnSpc>
                          <a:spcPct val="115000"/>
                        </a:lnSpc>
                        <a:spcAft>
                          <a:spcPts val="0"/>
                        </a:spcAft>
                      </a:pPr>
                      <a:r>
                        <a:rPr lang="id-ID" sz="1400">
                          <a:latin typeface="Calibri"/>
                          <a:ea typeface="Calibri"/>
                          <a:cs typeface="Times New Roman"/>
                        </a:rPr>
                        <a:t>4.</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latin typeface="Calibri"/>
                          <a:ea typeface="Calibri"/>
                          <a:cs typeface="Times New Roman"/>
                        </a:rPr>
                        <a:t>Tahap pelaksanaan / execution phase</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7144">
                <a:tc>
                  <a:txBody>
                    <a:bodyPr/>
                    <a:lstStyle/>
                    <a:p>
                      <a:pPr>
                        <a:lnSpc>
                          <a:spcPct val="115000"/>
                        </a:lnSpc>
                        <a:spcAft>
                          <a:spcPts val="0"/>
                        </a:spcAft>
                      </a:pPr>
                      <a:r>
                        <a:rPr lang="id-ID" sz="1400">
                          <a:latin typeface="Calibri"/>
                          <a:ea typeface="Calibri"/>
                          <a:cs typeface="Times New Roman"/>
                        </a:rPr>
                        <a:t>5. </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Tahap jaminan kualitas (mutu) / quality assurance phase</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7144">
                <a:tc>
                  <a:txBody>
                    <a:bodyPr/>
                    <a:lstStyle/>
                    <a:p>
                      <a:pPr>
                        <a:lnSpc>
                          <a:spcPct val="115000"/>
                        </a:lnSpc>
                        <a:spcAft>
                          <a:spcPts val="0"/>
                        </a:spcAft>
                      </a:pPr>
                      <a:r>
                        <a:rPr lang="id-ID" sz="1400">
                          <a:latin typeface="Calibri"/>
                          <a:ea typeface="Calibri"/>
                          <a:cs typeface="Times New Roman"/>
                        </a:rPr>
                        <a:t>6.</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latin typeface="Calibri"/>
                          <a:ea typeface="Calibri"/>
                          <a:cs typeface="Times New Roman"/>
                        </a:rPr>
                        <a:t>Tahap implementasi / implementation phase</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7144">
                <a:tc>
                  <a:txBody>
                    <a:bodyPr/>
                    <a:lstStyle/>
                    <a:p>
                      <a:pPr>
                        <a:lnSpc>
                          <a:spcPct val="115000"/>
                        </a:lnSpc>
                        <a:spcAft>
                          <a:spcPts val="0"/>
                        </a:spcAft>
                      </a:pPr>
                      <a:r>
                        <a:rPr lang="id-ID" sz="1400">
                          <a:latin typeface="Calibri"/>
                          <a:ea typeface="Calibri"/>
                          <a:cs typeface="Times New Roman"/>
                        </a:rPr>
                        <a:t>7. </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latin typeface="Calibri"/>
                          <a:ea typeface="Calibri"/>
                          <a:cs typeface="Times New Roman"/>
                        </a:rPr>
                        <a:t>Tahap penutupan / closure phase</a:t>
                      </a:r>
                    </a:p>
                  </a:txBody>
                  <a:tcPr marL="66136" marR="66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9</a:t>
            </a:fld>
            <a:endParaRPr lang="en-US"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customXml/itemProps2.xml><?xml version="1.0" encoding="utf-8"?>
<ds:datastoreItem xmlns:ds="http://schemas.openxmlformats.org/officeDocument/2006/customXml" ds:itemID="{CE635598-73DD-4E7B-99C4-C3309DB01F4F}">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91F24D6E-C39E-4C3D-AED6-A0053B7CFF9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2666</Words>
  <Application>Microsoft Office PowerPoint</Application>
  <PresentationFormat>On-screen Show (4:3)</PresentationFormat>
  <Paragraphs>381</Paragraphs>
  <Slides>39</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宋体</vt:lpstr>
      <vt:lpstr>Arial</vt:lpstr>
      <vt:lpstr>Calibri</vt:lpstr>
      <vt:lpstr>Times New Roman</vt:lpstr>
      <vt:lpstr>Trebuchet MS</vt:lpstr>
      <vt:lpstr>Wingdings</vt:lpstr>
      <vt:lpstr>Wingdings 3</vt:lpstr>
      <vt:lpstr>Facet</vt:lpstr>
      <vt:lpstr>PENGANTAR MANAJEMEN PROYEK PERANGKAT LUNAK (MATA KULIAH MANAJEMEN PROYEK PERANGKAT LUNAK) </vt:lpstr>
      <vt:lpstr>DEFINISI DAN PENGERTIAN PROYEK</vt:lpstr>
      <vt:lpstr>Ciri-ciri Proyek</vt:lpstr>
      <vt:lpstr>The Triple Constraint </vt:lpstr>
      <vt:lpstr>Bentuk Pengerjaan Proyek</vt:lpstr>
      <vt:lpstr>Contoh Proyek</vt:lpstr>
      <vt:lpstr>Perbedaan Proyek Dengan Operasional (1)</vt:lpstr>
      <vt:lpstr>Perbedaan Proyek Dengan Operasional (2)</vt:lpstr>
      <vt:lpstr>Life Cycle proyek (Fase Proyek) (1)</vt:lpstr>
      <vt:lpstr>Life Cycle proyek (Fase Proyek) (2)</vt:lpstr>
      <vt:lpstr>MANAJEMEN PROYEK (1)</vt:lpstr>
      <vt:lpstr>Manajemen Proyek (2)</vt:lpstr>
      <vt:lpstr>Manajemen Proyek (3)</vt:lpstr>
      <vt:lpstr>Kerangka Kerja / Framework Manajemen Proyek (1)</vt:lpstr>
      <vt:lpstr>Kerangka Kerja / Framework Manajemen Proyek (2)</vt:lpstr>
      <vt:lpstr>Project Stakeholders (1)</vt:lpstr>
      <vt:lpstr>Project Stakeholders (2)</vt:lpstr>
      <vt:lpstr>9 Area Pengetahuan Manajemen Proyek</vt:lpstr>
      <vt:lpstr>Alat dan Teknik Manajemen Proyek</vt:lpstr>
      <vt:lpstr>Project vs Product life Cycle</vt:lpstr>
      <vt:lpstr>Manajemen Proyek vs Manajemen Rutin</vt:lpstr>
      <vt:lpstr>Tujuan Manajemen Proyek</vt:lpstr>
      <vt:lpstr>Metodologi Manajemen Proyek (1)</vt:lpstr>
      <vt:lpstr>Metodologi Manajemen Proyek (2)</vt:lpstr>
      <vt:lpstr>Project Initiation (1)</vt:lpstr>
      <vt:lpstr>Project Initiation (2)</vt:lpstr>
      <vt:lpstr>Project Planning (1)</vt:lpstr>
      <vt:lpstr>Project Planning (2)</vt:lpstr>
      <vt:lpstr>Project Planning (3)</vt:lpstr>
      <vt:lpstr>Project Executing (1)</vt:lpstr>
      <vt:lpstr>Project Executing (2)</vt:lpstr>
      <vt:lpstr>Project Controlling (1)</vt:lpstr>
      <vt:lpstr>Project Controlling (2)</vt:lpstr>
      <vt:lpstr>Project Controlling (3)</vt:lpstr>
      <vt:lpstr>Project Closing (1)</vt:lpstr>
      <vt:lpstr>Project Closing (2)</vt:lpstr>
      <vt:lpstr>Contoh Project Management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2010-06-17T00:26:28Z</dcterms:created>
  <dcterms:modified xsi:type="dcterms:W3CDTF">2019-03-19T01:48:47Z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ies>
</file>