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3" r:id="rId1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C86CB-07C9-4816-8699-1976FDE52FF8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EB320-1143-430B-9A9C-357040CA6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1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CEC0-DA38-453C-800C-08DBE00261DB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431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17C7-1516-4323-9A04-37DF4B4CDBA7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496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8CE6-0CB3-4BBE-A25A-49BCCB377E12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3845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32D-751B-450F-AD85-C4C71EBA946E}" type="datetime1">
              <a:rPr lang="id-ID" smtClean="0"/>
              <a:t>20/04/2018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1607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4264-5E94-4346-9315-E89F77635B62}" type="datetime1">
              <a:rPr lang="id-ID" smtClean="0"/>
              <a:t>20/04/2018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991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795-23A2-4980-9C2C-E9984D3883ED}" type="datetime1">
              <a:rPr lang="id-ID" smtClean="0"/>
              <a:t>20/04/2018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0029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42F-41B9-4BCC-ABAB-EB4A041CF012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2563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9FD7-471B-4075-8E34-CC67CB383DFD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34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F20F-7CC4-4CF4-B911-566F09EAF585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536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9BF4-0B69-4E6D-860D-EEF72155028D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816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31DC-63A8-4070-AF5A-2BAEA123F62B}" type="datetime1">
              <a:rPr lang="id-ID" smtClean="0"/>
              <a:t>20/04/2018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234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3B02-942D-4A7C-8D9E-233954D35641}" type="datetime1">
              <a:rPr lang="id-ID" smtClean="0"/>
              <a:t>20/04/2018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736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8FD0-B563-44EA-90B6-EFB02D4B5CBF}" type="datetime1">
              <a:rPr lang="id-ID" smtClean="0"/>
              <a:t>20/04/2018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46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147-8B33-442E-914E-1C5470FE9940}" type="datetime1">
              <a:rPr lang="id-ID" smtClean="0"/>
              <a:t>20/04/2018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671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520C-73A4-475D-A4E6-B748751CEA9F}" type="datetime1">
              <a:rPr lang="id-ID" smtClean="0"/>
              <a:t>20/04/2018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28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A63A-A628-46DC-A19B-DEDA4BEE5F44}" type="datetime1">
              <a:rPr lang="id-ID" smtClean="0"/>
              <a:t>20/04/2018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56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1EEC-0ED8-487F-AEEF-5809E69F8ADF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481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4583" y="1878227"/>
            <a:ext cx="8915399" cy="161022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LEMBAGA PERWAKILAN DAN LEGISLASI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165392" y="3516356"/>
            <a:ext cx="80071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Disampaikan</a:t>
            </a:r>
            <a:r>
              <a:rPr lang="en-US" sz="3200" b="1" dirty="0"/>
              <a:t> </a:t>
            </a:r>
            <a:r>
              <a:rPr lang="en-US" sz="3200" b="1" dirty="0" err="1"/>
              <a:t>Pada</a:t>
            </a:r>
            <a:r>
              <a:rPr lang="en-US" sz="3200" b="1" dirty="0"/>
              <a:t> Mata </a:t>
            </a:r>
            <a:r>
              <a:rPr lang="en-US" sz="3200" b="1" dirty="0" err="1"/>
              <a:t>Kuliah</a:t>
            </a:r>
            <a:endParaRPr lang="en-US" sz="3200" b="1" dirty="0"/>
          </a:p>
          <a:p>
            <a:pPr algn="ctr"/>
            <a:r>
              <a:rPr lang="en-US" sz="3200" b="1" dirty="0"/>
              <a:t>Proses </a:t>
            </a:r>
            <a:r>
              <a:rPr lang="en-US" sz="3200" b="1" dirty="0" err="1"/>
              <a:t>Legislatif</a:t>
            </a:r>
            <a:endParaRPr lang="en-US" sz="3200" b="1" dirty="0"/>
          </a:p>
          <a:p>
            <a:pPr algn="ctr"/>
            <a:r>
              <a:rPr lang="en-US" sz="3200" b="1" dirty="0" err="1"/>
              <a:t>Dosen</a:t>
            </a:r>
            <a:r>
              <a:rPr lang="en-US" sz="3200" b="1" dirty="0"/>
              <a:t> :</a:t>
            </a:r>
          </a:p>
          <a:p>
            <a:pPr algn="ctr"/>
            <a:r>
              <a:rPr lang="en-US" sz="3200" b="1" dirty="0"/>
              <a:t>TATIK ROHMAWATI, S.IP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5875-3F9E-4646-BF56-048CA5C22AC6}" type="datetime1">
              <a:rPr lang="id-ID" smtClean="0"/>
              <a:t>20/04/2018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790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FUNGSI DPD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 fontScale="92500"/>
          </a:bodyPr>
          <a:lstStyle/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Pengajuan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usul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ikut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pembahasan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memberikan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pertimbangan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berkaitan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bidang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legislasi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tertentu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terutama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berkaitan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daerah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Pengawasan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pelaksanaan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undang-undang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mengenai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daerah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menjalankan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fungsinya</a:t>
            </a:r>
            <a:r>
              <a:rPr lang="en-US" sz="2400" b="1" dirty="0">
                <a:solidFill>
                  <a:schemeClr val="tx1"/>
                </a:solidFill>
              </a:rPr>
              <a:t>, DPD </a:t>
            </a:r>
            <a:r>
              <a:rPr lang="en-US" sz="2400" b="1" dirty="0" err="1">
                <a:solidFill>
                  <a:schemeClr val="tx1"/>
                </a:solidFill>
              </a:rPr>
              <a:t>mempunyai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Mengajukan</a:t>
            </a:r>
            <a:r>
              <a:rPr lang="en-US" sz="2400" b="1" dirty="0">
                <a:solidFill>
                  <a:schemeClr val="tx1"/>
                </a:solidFill>
              </a:rPr>
              <a:t> RUU yang </a:t>
            </a:r>
            <a:r>
              <a:rPr lang="en-US" sz="2400" b="1" dirty="0" err="1">
                <a:solidFill>
                  <a:schemeClr val="tx1"/>
                </a:solidFill>
              </a:rPr>
              <a:t>menyangkut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otonomi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daerah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Ikut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membahas</a:t>
            </a:r>
            <a:r>
              <a:rPr lang="en-US" sz="2400" b="1" dirty="0">
                <a:solidFill>
                  <a:schemeClr val="tx1"/>
                </a:solidFill>
              </a:rPr>
              <a:t> RUU yang </a:t>
            </a:r>
            <a:r>
              <a:rPr lang="en-US" sz="2400" b="1" dirty="0" err="1">
                <a:solidFill>
                  <a:schemeClr val="tx1"/>
                </a:solidFill>
              </a:rPr>
              <a:t>berkaitan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otonomi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derah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1F0C-8EFC-41AB-BEAE-0C1FD69DDD2A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674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FUNGSI LEMBAGA PERWAKILAN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sz="2400" b="1" u="sng" dirty="0" err="1">
                <a:solidFill>
                  <a:schemeClr val="tx1"/>
                </a:solidFill>
              </a:rPr>
              <a:t>Fungsi</a:t>
            </a:r>
            <a:r>
              <a:rPr lang="en-US" sz="2400" b="1" u="sng" dirty="0">
                <a:solidFill>
                  <a:schemeClr val="tx1"/>
                </a:solidFill>
              </a:rPr>
              <a:t> </a:t>
            </a:r>
            <a:r>
              <a:rPr lang="en-US" sz="2400" b="1" u="sng" dirty="0" err="1">
                <a:solidFill>
                  <a:schemeClr val="tx1"/>
                </a:solidFill>
              </a:rPr>
              <a:t>legislasi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en-US" sz="2400" b="1" dirty="0" err="1">
                <a:solidFill>
                  <a:schemeClr val="tx1"/>
                </a:solidFill>
              </a:rPr>
              <a:t>Legislasi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merupakan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alat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kelengkapan</a:t>
            </a:r>
            <a:r>
              <a:rPr lang="en-US" sz="2400" b="1" dirty="0">
                <a:solidFill>
                  <a:schemeClr val="tx1"/>
                </a:solidFill>
              </a:rPr>
              <a:t> DPR. Dan </a:t>
            </a:r>
            <a:r>
              <a:rPr lang="en-US" sz="2400" b="1" dirty="0" err="1">
                <a:solidFill>
                  <a:schemeClr val="tx1"/>
                </a:solidFill>
              </a:rPr>
              <a:t>digunakan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merencanakan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menyusun</a:t>
            </a:r>
            <a:r>
              <a:rPr lang="en-US" sz="2400" b="1" dirty="0">
                <a:solidFill>
                  <a:schemeClr val="tx1"/>
                </a:solidFill>
              </a:rPr>
              <a:t> program </a:t>
            </a:r>
            <a:r>
              <a:rPr lang="en-US" sz="2400" b="1" dirty="0" err="1">
                <a:solidFill>
                  <a:schemeClr val="tx1"/>
                </a:solidFill>
              </a:rPr>
              <a:t>pembahasan</a:t>
            </a:r>
            <a:r>
              <a:rPr lang="en-US" sz="2400" b="1" dirty="0">
                <a:solidFill>
                  <a:schemeClr val="tx1"/>
                </a:solidFill>
              </a:rPr>
              <a:t> RUU.</a:t>
            </a:r>
          </a:p>
          <a:p>
            <a:pPr lvl="0" algn="just"/>
            <a:r>
              <a:rPr lang="en-US" sz="2400" b="1" u="sng" dirty="0" err="1">
                <a:solidFill>
                  <a:schemeClr val="tx1"/>
                </a:solidFill>
              </a:rPr>
              <a:t>Fungsi</a:t>
            </a:r>
            <a:r>
              <a:rPr lang="en-US" sz="2400" b="1" u="sng" dirty="0">
                <a:solidFill>
                  <a:schemeClr val="tx1"/>
                </a:solidFill>
              </a:rPr>
              <a:t> </a:t>
            </a:r>
            <a:r>
              <a:rPr lang="en-US" sz="2400" b="1" u="sng" dirty="0" err="1">
                <a:solidFill>
                  <a:schemeClr val="tx1"/>
                </a:solidFill>
              </a:rPr>
              <a:t>anggaran</a:t>
            </a:r>
            <a:endParaRPr lang="en-US" sz="2400" b="1" u="sng" dirty="0">
              <a:solidFill>
                <a:schemeClr val="tx1"/>
              </a:solidFill>
            </a:endParaRPr>
          </a:p>
          <a:p>
            <a:pPr algn="just"/>
            <a:r>
              <a:rPr lang="en-US" sz="2400" b="1" dirty="0" err="1">
                <a:solidFill>
                  <a:schemeClr val="tx1"/>
                </a:solidFill>
              </a:rPr>
              <a:t>Menempatkan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diposisi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telah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ditetapkan</a:t>
            </a:r>
            <a:r>
              <a:rPr lang="en-US" sz="2400" b="1" dirty="0">
                <a:solidFill>
                  <a:schemeClr val="tx1"/>
                </a:solidFill>
              </a:rPr>
              <a:t> DPR </a:t>
            </a:r>
            <a:r>
              <a:rPr lang="en-US" sz="2400" b="1" dirty="0" err="1">
                <a:solidFill>
                  <a:schemeClr val="tx1"/>
                </a:solidFill>
              </a:rPr>
              <a:t>bersama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Presiden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b="1" u="sng" dirty="0" err="1">
                <a:solidFill>
                  <a:schemeClr val="tx1"/>
                </a:solidFill>
              </a:rPr>
              <a:t>Fungsi</a:t>
            </a:r>
            <a:r>
              <a:rPr lang="en-US" sz="2400" b="1" u="sng" dirty="0">
                <a:solidFill>
                  <a:schemeClr val="tx1"/>
                </a:solidFill>
              </a:rPr>
              <a:t> </a:t>
            </a:r>
            <a:r>
              <a:rPr lang="en-US" sz="2400" b="1" u="sng" dirty="0" err="1">
                <a:solidFill>
                  <a:schemeClr val="tx1"/>
                </a:solidFill>
              </a:rPr>
              <a:t>pengawasan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mengawasi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aktivitas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eksekutif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supaya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sesuai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kebijaksanaan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telah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ditetapkannya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Pengawasan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dilakukan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melalui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sidang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panitia-panitia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legislatif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melalui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hak-hak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kontrol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khusus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seperti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bertanya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interpelasi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sebagainya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AF9-FD40-4B7E-BB5F-880FE2CA8A2B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2280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FUNGSI PENTING LEGISLATIF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/>
          </a:bodyPr>
          <a:lstStyle/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Menentukan</a:t>
            </a:r>
            <a:r>
              <a:rPr lang="en-US" sz="2400" b="1" dirty="0">
                <a:solidFill>
                  <a:schemeClr val="tx1"/>
                </a:solidFill>
              </a:rPr>
              <a:t> policy (</a:t>
            </a:r>
            <a:r>
              <a:rPr lang="en-US" sz="2400" b="1" dirty="0" err="1">
                <a:solidFill>
                  <a:schemeClr val="tx1"/>
                </a:solidFill>
              </a:rPr>
              <a:t>kebijaksanaan</a:t>
            </a:r>
            <a:r>
              <a:rPr lang="en-US" sz="2400" b="1" dirty="0">
                <a:solidFill>
                  <a:schemeClr val="tx1"/>
                </a:solidFill>
              </a:rPr>
              <a:t>)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membuat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undang-undang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itu</a:t>
            </a:r>
            <a:r>
              <a:rPr lang="en-US" sz="2400" b="1" dirty="0">
                <a:solidFill>
                  <a:schemeClr val="tx1"/>
                </a:solidFill>
              </a:rPr>
              <a:t> DPR </a:t>
            </a:r>
            <a:r>
              <a:rPr lang="en-US" sz="2400" b="1" dirty="0" err="1">
                <a:solidFill>
                  <a:schemeClr val="tx1"/>
                </a:solidFill>
              </a:rPr>
              <a:t>diberi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inisiatif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hak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mengadakan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amandemen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terhadap</a:t>
            </a:r>
            <a:r>
              <a:rPr lang="en-US" sz="2400" b="1" dirty="0">
                <a:solidFill>
                  <a:schemeClr val="tx1"/>
                </a:solidFill>
              </a:rPr>
              <a:t> RUU yang </a:t>
            </a:r>
            <a:r>
              <a:rPr lang="en-US" sz="2400" b="1" dirty="0" err="1">
                <a:solidFill>
                  <a:schemeClr val="tx1"/>
                </a:solidFill>
              </a:rPr>
              <a:t>disusun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oleh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pemerintah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hak</a:t>
            </a:r>
            <a:r>
              <a:rPr lang="en-US" sz="2400" b="1" dirty="0">
                <a:solidFill>
                  <a:schemeClr val="tx1"/>
                </a:solidFill>
              </a:rPr>
              <a:t> Budget.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Mengontrol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eksekutif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arti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menjaga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semua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tindakan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eksekutif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sesuai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kebijaksanaan-kebijaksanaan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telah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ditetapkan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menyelenggarakan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tugas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ini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badan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perwakilan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rakyat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diberi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hak-hak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kontrol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khusus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5ED-FBEF-4657-8B2C-CDD1BC7A1F67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366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KINERJA </a:t>
            </a:r>
            <a:r>
              <a:rPr lang="en-US" sz="4000" b="1" dirty="0" smtClean="0"/>
              <a:t>LEGISLATIF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Kinerja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lembaga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perwakilan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satunya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membuat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perundang-undangan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mengarahkan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bagaimana</a:t>
            </a:r>
            <a:r>
              <a:rPr lang="en-US" sz="2400" b="1" dirty="0">
                <a:solidFill>
                  <a:schemeClr val="tx1"/>
                </a:solidFill>
              </a:rPr>
              <a:t> orang </a:t>
            </a:r>
            <a:r>
              <a:rPr lang="en-US" sz="2400" b="1" dirty="0" err="1">
                <a:solidFill>
                  <a:schemeClr val="tx1"/>
                </a:solidFill>
              </a:rPr>
              <a:t>harus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bertindak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kepentingan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masyarakat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DISKUSIKAN </a:t>
            </a:r>
            <a:r>
              <a:rPr lang="en-US" sz="2400" b="1" dirty="0" err="1">
                <a:solidFill>
                  <a:schemeClr val="tx1"/>
                </a:solidFill>
              </a:rPr>
              <a:t>Kinerja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Legislatif</a:t>
            </a:r>
            <a:r>
              <a:rPr lang="en-US" sz="2400" b="1" dirty="0">
                <a:solidFill>
                  <a:schemeClr val="tx1"/>
                </a:solidFill>
              </a:rPr>
              <a:t> !!!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47B7-1C9C-4261-BE9B-EE198F8BA3E3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1009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212" y="241300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Alhamdulillah </a:t>
            </a:r>
            <a:r>
              <a:rPr lang="id-ID" sz="2800" dirty="0" smtClean="0"/>
              <a:t>^_^</a:t>
            </a:r>
            <a:endParaRPr lang="id-ID" sz="2800" dirty="0" smtClean="0"/>
          </a:p>
          <a:p>
            <a:pPr marL="0" indent="0" algn="ctr">
              <a:buNone/>
            </a:pPr>
            <a:r>
              <a:rPr lang="en-US" sz="2800" dirty="0" smtClean="0"/>
              <a:t>TERIMAKASIH</a:t>
            </a:r>
            <a:endParaRPr lang="id-ID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5C89-DF2C-4AA3-9153-2AD36F91C36A}" type="datetime1">
              <a:rPr lang="id-ID" smtClean="0"/>
              <a:t>20/04/2018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1879946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KONSEP PERWAKILAN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8750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Perwakilan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politik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jaminan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rasional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bagi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peraturan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konflik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Dalam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Kamus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Bahasa</a:t>
            </a:r>
            <a:r>
              <a:rPr lang="en-US" sz="2800" b="1" dirty="0">
                <a:solidFill>
                  <a:schemeClr val="tx1"/>
                </a:solidFill>
              </a:rPr>
              <a:t> Indonesia </a:t>
            </a:r>
            <a:r>
              <a:rPr lang="en-US" sz="2800" b="1" dirty="0" err="1">
                <a:solidFill>
                  <a:schemeClr val="tx1"/>
                </a:solidFill>
              </a:rPr>
              <a:t>perwakilan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diartikan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duta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orang </a:t>
            </a:r>
            <a:r>
              <a:rPr lang="en-US" sz="2800" b="1" dirty="0" err="1">
                <a:solidFill>
                  <a:schemeClr val="tx1"/>
                </a:solidFill>
              </a:rPr>
              <a:t>dikuasakan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menggantikan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tugas</a:t>
            </a:r>
            <a:r>
              <a:rPr lang="en-US" sz="2800" b="1" dirty="0">
                <a:solidFill>
                  <a:schemeClr val="tx1"/>
                </a:solidFill>
              </a:rPr>
              <a:t> orang lain.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wakil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tentulah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ditunjuk</a:t>
            </a:r>
            <a:r>
              <a:rPr lang="en-US" sz="2800" b="1" dirty="0">
                <a:solidFill>
                  <a:schemeClr val="tx1"/>
                </a:solidFill>
              </a:rPr>
              <a:t> orang yang paling </a:t>
            </a:r>
            <a:r>
              <a:rPr lang="en-US" sz="2800" b="1" dirty="0" err="1">
                <a:solidFill>
                  <a:schemeClr val="tx1"/>
                </a:solidFill>
              </a:rPr>
              <a:t>kapabel</a:t>
            </a:r>
            <a:r>
              <a:rPr lang="en-US" sz="2800" b="1" dirty="0">
                <a:solidFill>
                  <a:schemeClr val="tx1"/>
                </a:solidFill>
              </a:rPr>
              <a:t> di </a:t>
            </a:r>
            <a:r>
              <a:rPr lang="en-US" sz="2800" b="1" dirty="0" err="1">
                <a:solidFill>
                  <a:schemeClr val="tx1"/>
                </a:solidFill>
              </a:rPr>
              <a:t>kelompoknya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Kapabel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disini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banyak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sekali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variabelnya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mulai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kapabel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secara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fisik</a:t>
            </a:r>
            <a:r>
              <a:rPr lang="en-US" sz="2800" b="1" dirty="0">
                <a:solidFill>
                  <a:schemeClr val="tx1"/>
                </a:solidFill>
              </a:rPr>
              <a:t>, mental, spiritual </a:t>
            </a:r>
            <a:r>
              <a:rPr lang="en-US" sz="2800" b="1" dirty="0" err="1">
                <a:solidFill>
                  <a:schemeClr val="tx1"/>
                </a:solidFill>
              </a:rPr>
              <a:t>juga</a:t>
            </a:r>
            <a:r>
              <a:rPr lang="en-US" sz="2800" b="1" dirty="0">
                <a:solidFill>
                  <a:schemeClr val="tx1"/>
                </a:solidFill>
              </a:rPr>
              <a:t> material.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74DE-DB6C-4DCE-B436-4FDB2684FCD9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7273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MAJELIS PERMUSYAWARATAN RAKYAT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6832600" y="2400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2556475" y="1262107"/>
            <a:ext cx="90835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/>
              <a:t>Setelah</a:t>
            </a:r>
            <a:r>
              <a:rPr lang="en-US" sz="2800" b="1" dirty="0"/>
              <a:t> UUD 45  </a:t>
            </a:r>
            <a:r>
              <a:rPr lang="en-US" sz="2800" b="1" dirty="0" err="1"/>
              <a:t>mengalami</a:t>
            </a:r>
            <a:r>
              <a:rPr lang="en-US" sz="2800" b="1" dirty="0"/>
              <a:t> </a:t>
            </a:r>
            <a:r>
              <a:rPr lang="en-US" sz="2800" b="1" dirty="0" err="1"/>
              <a:t>amandemen</a:t>
            </a:r>
            <a:r>
              <a:rPr lang="en-US" sz="2800" b="1" dirty="0"/>
              <a:t>, </a:t>
            </a:r>
            <a:r>
              <a:rPr lang="en-US" sz="2800" b="1" dirty="0" err="1"/>
              <a:t>anggota</a:t>
            </a:r>
            <a:r>
              <a:rPr lang="en-US" sz="2800" b="1" dirty="0"/>
              <a:t> MPR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lagi</a:t>
            </a:r>
            <a:r>
              <a:rPr lang="en-US" sz="2800" b="1" dirty="0"/>
              <a:t> </a:t>
            </a:r>
            <a:r>
              <a:rPr lang="en-US" sz="2800" b="1" dirty="0" err="1"/>
              <a:t>terdiri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anggota</a:t>
            </a:r>
            <a:r>
              <a:rPr lang="en-US" sz="2800" b="1" dirty="0"/>
              <a:t> DPR, </a:t>
            </a:r>
            <a:r>
              <a:rPr lang="en-US" sz="2800" b="1" dirty="0" err="1"/>
              <a:t>utusan</a:t>
            </a:r>
            <a:r>
              <a:rPr lang="en-US" sz="2800" b="1" dirty="0"/>
              <a:t> </a:t>
            </a:r>
            <a:r>
              <a:rPr lang="en-US" sz="2800" b="1" dirty="0" err="1"/>
              <a:t>daerah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utusan</a:t>
            </a:r>
            <a:r>
              <a:rPr lang="en-US" sz="2800" b="1" dirty="0"/>
              <a:t> </a:t>
            </a:r>
            <a:r>
              <a:rPr lang="en-US" sz="2800" b="1" dirty="0" err="1"/>
              <a:t>golongan</a:t>
            </a:r>
            <a:r>
              <a:rPr lang="en-US" sz="2800" b="1" dirty="0"/>
              <a:t>. Akan </a:t>
            </a:r>
            <a:r>
              <a:rPr lang="en-US" sz="2800" b="1" dirty="0" err="1"/>
              <a:t>tetapi</a:t>
            </a:r>
            <a:r>
              <a:rPr lang="en-US" sz="2800" b="1" dirty="0"/>
              <a:t> </a:t>
            </a:r>
            <a:r>
              <a:rPr lang="en-US" sz="2800" b="1" dirty="0" err="1"/>
              <a:t>berubah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system bicameral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terdiri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DPR </a:t>
            </a:r>
            <a:r>
              <a:rPr lang="en-US" sz="2800" b="1" dirty="0" err="1"/>
              <a:t>dan</a:t>
            </a:r>
            <a:r>
              <a:rPr lang="en-US" sz="2800" b="1" dirty="0"/>
              <a:t> DPD yang </a:t>
            </a:r>
            <a:r>
              <a:rPr lang="en-US" sz="2800" b="1" dirty="0" err="1"/>
              <a:t>dipilih</a:t>
            </a:r>
            <a:r>
              <a:rPr lang="en-US" sz="2800" b="1" dirty="0"/>
              <a:t> </a:t>
            </a:r>
            <a:r>
              <a:rPr lang="en-US" sz="2800" b="1" dirty="0" err="1"/>
              <a:t>melalui</a:t>
            </a:r>
            <a:r>
              <a:rPr lang="en-US" sz="2800" b="1" dirty="0"/>
              <a:t> </a:t>
            </a:r>
            <a:r>
              <a:rPr lang="en-US" sz="2800" b="1" dirty="0" err="1"/>
              <a:t>pemilihan</a:t>
            </a:r>
            <a:r>
              <a:rPr lang="en-US" sz="2800" b="1" dirty="0"/>
              <a:t> </a:t>
            </a:r>
            <a:r>
              <a:rPr lang="en-US" sz="2800" b="1" dirty="0" err="1"/>
              <a:t>umum</a:t>
            </a:r>
            <a:r>
              <a:rPr lang="en-US" sz="2800" b="1" dirty="0"/>
              <a:t>. </a:t>
            </a:r>
            <a:r>
              <a:rPr lang="en-US" sz="2800" b="1" dirty="0" err="1"/>
              <a:t>Ketua</a:t>
            </a:r>
            <a:r>
              <a:rPr lang="en-US" sz="2800" b="1" dirty="0"/>
              <a:t> MPR </a:t>
            </a:r>
            <a:r>
              <a:rPr lang="en-US" sz="2800" b="1" dirty="0" err="1"/>
              <a:t>dipilih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</a:t>
            </a:r>
            <a:r>
              <a:rPr lang="en-US" sz="2800" b="1" dirty="0" err="1"/>
              <a:t>anggota</a:t>
            </a:r>
            <a:r>
              <a:rPr lang="en-US" sz="2800" b="1" dirty="0"/>
              <a:t> MPR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sebuah</a:t>
            </a:r>
            <a:r>
              <a:rPr lang="en-US" sz="2800" b="1" dirty="0"/>
              <a:t> </a:t>
            </a:r>
            <a:r>
              <a:rPr lang="en-US" sz="2800" b="1" dirty="0" err="1"/>
              <a:t>sidang</a:t>
            </a:r>
            <a:r>
              <a:rPr lang="en-US" sz="2800" b="1" dirty="0"/>
              <a:t> </a:t>
            </a:r>
            <a:r>
              <a:rPr lang="en-US" sz="2800" b="1" dirty="0" err="1"/>
              <a:t>paripurna</a:t>
            </a:r>
            <a:r>
              <a:rPr lang="en-US" sz="2800" b="1" dirty="0"/>
              <a:t>. </a:t>
            </a:r>
            <a:r>
              <a:rPr lang="en-US" sz="2800" b="1" dirty="0" err="1"/>
              <a:t>Selama</a:t>
            </a:r>
            <a:r>
              <a:rPr lang="en-US" sz="2800" b="1" dirty="0"/>
              <a:t> </a:t>
            </a:r>
            <a:r>
              <a:rPr lang="en-US" sz="2800" b="1" dirty="0" err="1"/>
              <a:t>ketua</a:t>
            </a:r>
            <a:r>
              <a:rPr lang="en-US" sz="2800" b="1" dirty="0"/>
              <a:t> MPR </a:t>
            </a:r>
            <a:r>
              <a:rPr lang="en-US" sz="2800" b="1" dirty="0" err="1"/>
              <a:t>belum</a:t>
            </a:r>
            <a:r>
              <a:rPr lang="en-US" sz="2800" b="1" dirty="0"/>
              <a:t> </a:t>
            </a:r>
            <a:r>
              <a:rPr lang="en-US" sz="2800" b="1" dirty="0" err="1"/>
              <a:t>ditunjuk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ketua</a:t>
            </a:r>
            <a:r>
              <a:rPr lang="en-US" sz="2800" b="1" dirty="0"/>
              <a:t> DPR </a:t>
            </a:r>
            <a:r>
              <a:rPr lang="en-US" sz="2800" b="1" dirty="0" err="1"/>
              <a:t>ditunjuk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ketua</a:t>
            </a:r>
            <a:r>
              <a:rPr lang="en-US" sz="2800" b="1" dirty="0"/>
              <a:t> </a:t>
            </a:r>
            <a:r>
              <a:rPr lang="en-US" sz="2800" b="1" dirty="0" err="1"/>
              <a:t>sementara</a:t>
            </a:r>
            <a:r>
              <a:rPr lang="en-US" sz="2800" b="1" dirty="0"/>
              <a:t> MPR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ketua</a:t>
            </a:r>
            <a:r>
              <a:rPr lang="en-US" sz="2800" b="1" dirty="0"/>
              <a:t> DPD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wakil</a:t>
            </a:r>
            <a:r>
              <a:rPr lang="en-US" sz="2800" b="1" dirty="0"/>
              <a:t> </a:t>
            </a:r>
            <a:r>
              <a:rPr lang="en-US" sz="2800" b="1" dirty="0" err="1"/>
              <a:t>ketua</a:t>
            </a:r>
            <a:r>
              <a:rPr lang="en-US" sz="2800" b="1" dirty="0"/>
              <a:t> MPR yang </a:t>
            </a:r>
            <a:r>
              <a:rPr lang="en-US" sz="2800" b="1" dirty="0" err="1"/>
              <a:t>terdiri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tiga</a:t>
            </a:r>
            <a:r>
              <a:rPr lang="en-US" sz="2800" b="1" dirty="0"/>
              <a:t> orang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mencerminkan</a:t>
            </a:r>
            <a:r>
              <a:rPr lang="en-US" sz="2800" b="1" dirty="0"/>
              <a:t> </a:t>
            </a:r>
            <a:r>
              <a:rPr lang="en-US" sz="2800" b="1" dirty="0" err="1"/>
              <a:t>unsur</a:t>
            </a:r>
            <a:r>
              <a:rPr lang="en-US" sz="2800" b="1" dirty="0"/>
              <a:t> DPR </a:t>
            </a:r>
            <a:r>
              <a:rPr lang="en-US" sz="2800" b="1" dirty="0" err="1"/>
              <a:t>dan</a:t>
            </a:r>
            <a:r>
              <a:rPr lang="en-US" sz="2800" b="1" dirty="0"/>
              <a:t> DPD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sebuah</a:t>
            </a:r>
            <a:r>
              <a:rPr lang="en-US" sz="2800" b="1" dirty="0"/>
              <a:t> </a:t>
            </a:r>
            <a:r>
              <a:rPr lang="en-US" sz="2800" b="1" dirty="0" err="1"/>
              <a:t>sidang</a:t>
            </a:r>
            <a:r>
              <a:rPr lang="en-US" sz="2800" b="1" dirty="0"/>
              <a:t> </a:t>
            </a:r>
            <a:r>
              <a:rPr lang="en-US" sz="2800" b="1" dirty="0" err="1"/>
              <a:t>paripurna</a:t>
            </a:r>
            <a:r>
              <a:rPr lang="en-US" sz="2800" b="1" dirty="0"/>
              <a:t> pula.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32DB-4921-4B7F-BF69-3FB89ADEA020}" type="datetime1">
              <a:rPr lang="id-ID" smtClean="0"/>
              <a:t>20/04/2018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8889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TUGAS KETUA MPR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086" y="1458097"/>
            <a:ext cx="9959546" cy="4893275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Memimpin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menyimpulkan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hasil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diambil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keputusan</a:t>
            </a:r>
            <a:r>
              <a:rPr lang="en-US" sz="2800" b="1" dirty="0">
                <a:solidFill>
                  <a:schemeClr val="tx1"/>
                </a:solidFill>
              </a:rPr>
              <a:t>.  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Menyusun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rencana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kerja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mengadakan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pembagian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kerja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antara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ketua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wakil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ketua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Menjadi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juru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bicara</a:t>
            </a:r>
            <a:r>
              <a:rPr lang="en-US" sz="2800" b="1" dirty="0">
                <a:solidFill>
                  <a:schemeClr val="tx1"/>
                </a:solidFill>
              </a:rPr>
              <a:t> MPR.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Melaksanakan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memasyarakatkan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putusan</a:t>
            </a:r>
            <a:r>
              <a:rPr lang="en-US" sz="2800" b="1" dirty="0">
                <a:solidFill>
                  <a:schemeClr val="tx1"/>
                </a:solidFill>
              </a:rPr>
              <a:t> MPR.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Mengadakan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konsultasi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presiden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pimpinan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lembaga</a:t>
            </a:r>
            <a:r>
              <a:rPr lang="en-US" sz="2800" b="1" dirty="0">
                <a:solidFill>
                  <a:schemeClr val="tx1"/>
                </a:solidFill>
              </a:rPr>
              <a:t> Negara </a:t>
            </a:r>
            <a:r>
              <a:rPr lang="en-US" sz="2800" b="1" dirty="0" err="1">
                <a:solidFill>
                  <a:schemeClr val="tx1"/>
                </a:solidFill>
              </a:rPr>
              <a:t>lainnya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sesuai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putusan</a:t>
            </a:r>
            <a:r>
              <a:rPr lang="en-US" sz="2800" b="1" dirty="0">
                <a:solidFill>
                  <a:schemeClr val="tx1"/>
                </a:solidFill>
              </a:rPr>
              <a:t> MPR.</a:t>
            </a:r>
          </a:p>
          <a:p>
            <a:pPr marL="0" indent="0">
              <a:buNone/>
            </a:pPr>
            <a:endParaRPr lang="id-ID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1443-FABC-4550-9A87-872C737AB573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82053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TUGAS KETUA MPR 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Mewakili</a:t>
            </a:r>
            <a:r>
              <a:rPr lang="en-US" sz="2400" b="1" dirty="0">
                <a:solidFill>
                  <a:schemeClr val="tx1"/>
                </a:solidFill>
              </a:rPr>
              <a:t> MPR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alat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kelengkapan</a:t>
            </a:r>
            <a:r>
              <a:rPr lang="en-US" sz="2400" b="1" dirty="0">
                <a:solidFill>
                  <a:schemeClr val="tx1"/>
                </a:solidFill>
              </a:rPr>
              <a:t> MPR di </a:t>
            </a:r>
            <a:r>
              <a:rPr lang="en-US" sz="2400" b="1" dirty="0" err="1">
                <a:solidFill>
                  <a:schemeClr val="tx1"/>
                </a:solidFill>
              </a:rPr>
              <a:t>pengadilan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Melaksanakan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putusan</a:t>
            </a:r>
            <a:r>
              <a:rPr lang="en-US" sz="2400" b="1" dirty="0">
                <a:solidFill>
                  <a:schemeClr val="tx1"/>
                </a:solidFill>
              </a:rPr>
              <a:t> MPR </a:t>
            </a:r>
            <a:r>
              <a:rPr lang="en-US" sz="2400" b="1" dirty="0" err="1">
                <a:solidFill>
                  <a:schemeClr val="tx1"/>
                </a:solidFill>
              </a:rPr>
              <a:t>berkenaan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penetapan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sanksi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rehabilitasi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anggota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sesuai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ketentuan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perundang-undangan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Menetapkan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arah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kebijakan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umum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strategi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pengelolaan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anggaran</a:t>
            </a:r>
            <a:r>
              <a:rPr lang="en-US" sz="2400" b="1" dirty="0">
                <a:solidFill>
                  <a:schemeClr val="tx1"/>
                </a:solidFill>
              </a:rPr>
              <a:t> MPR.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Mempertanggungjawabkan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pelaksanaan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tugasnya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sidang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paripurna</a:t>
            </a:r>
            <a:r>
              <a:rPr lang="en-US" sz="2400" b="1" dirty="0">
                <a:solidFill>
                  <a:schemeClr val="tx1"/>
                </a:solidFill>
              </a:rPr>
              <a:t> MPR.</a:t>
            </a:r>
          </a:p>
          <a:p>
            <a:pPr marL="0" indent="0">
              <a:buNone/>
            </a:pPr>
            <a:r>
              <a:rPr lang="id-ID" sz="24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7EE5-B4E1-453F-80D7-050009EE2742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96698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Tugas</a:t>
            </a:r>
            <a:r>
              <a:rPr lang="en-US" b="1" dirty="0"/>
              <a:t> MPR </a:t>
            </a:r>
            <a:r>
              <a:rPr lang="en-US" b="1" dirty="0" err="1"/>
              <a:t>setelah</a:t>
            </a:r>
            <a:r>
              <a:rPr lang="en-US" b="1" dirty="0"/>
              <a:t> </a:t>
            </a:r>
            <a:r>
              <a:rPr lang="en-US" b="1" dirty="0" err="1"/>
              <a:t>Amandemen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25" y="1900321"/>
            <a:ext cx="6400800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40A-0D8E-4E34-8B16-AFDC33183D3B}" type="datetime1">
              <a:rPr lang="id-ID" smtClean="0"/>
              <a:t>20/04/2018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524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DEWAN PERWAKILAN RAKYAT (DPR)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Jumlah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anggota</a:t>
            </a:r>
            <a:r>
              <a:rPr lang="en-US" sz="2000" b="1" dirty="0">
                <a:solidFill>
                  <a:schemeClr val="tx1"/>
                </a:solidFill>
              </a:rPr>
              <a:t> DPR </a:t>
            </a:r>
            <a:r>
              <a:rPr lang="en-US" sz="2000" b="1" dirty="0" err="1">
                <a:solidFill>
                  <a:schemeClr val="tx1"/>
                </a:solidFill>
              </a:rPr>
              <a:t>sebanyak</a:t>
            </a:r>
            <a:r>
              <a:rPr lang="en-US" sz="2000" b="1" dirty="0">
                <a:solidFill>
                  <a:schemeClr val="tx1"/>
                </a:solidFill>
              </a:rPr>
              <a:t> 550 orang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dipimpin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seorang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ketua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dipilih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melalui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sidang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paripurna</a:t>
            </a:r>
            <a:r>
              <a:rPr lang="en-US" sz="2000" b="1" dirty="0">
                <a:solidFill>
                  <a:schemeClr val="tx1"/>
                </a:solidFill>
              </a:rPr>
              <a:t> DPR. </a:t>
            </a:r>
          </a:p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DPR </a:t>
            </a:r>
            <a:r>
              <a:rPr lang="en-US" sz="2000" b="1" dirty="0" err="1">
                <a:solidFill>
                  <a:schemeClr val="tx1"/>
                </a:solidFill>
              </a:rPr>
              <a:t>antara</a:t>
            </a:r>
            <a:r>
              <a:rPr lang="en-US" sz="2000" b="1" dirty="0">
                <a:solidFill>
                  <a:schemeClr val="tx1"/>
                </a:solidFill>
              </a:rPr>
              <a:t> lain :</a:t>
            </a:r>
          </a:p>
          <a:p>
            <a:pPr marL="514350" lvl="0" indent="-514350" algn="just">
              <a:buAutoNum type="arabicPeriod"/>
            </a:pPr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legislasi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membentuk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undang-undang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bersama-sama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presiden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anggaran</a:t>
            </a:r>
            <a:r>
              <a:rPr lang="en-US" sz="2000" b="1" dirty="0">
                <a:solidFill>
                  <a:schemeClr val="tx1"/>
                </a:solidFill>
              </a:rPr>
              <a:t> (budgeting),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menyusun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anggaran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Pendapan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Belanja</a:t>
            </a:r>
            <a:r>
              <a:rPr lang="en-US" sz="2000" b="1" dirty="0">
                <a:solidFill>
                  <a:schemeClr val="tx1"/>
                </a:solidFill>
              </a:rPr>
              <a:t> Negara </a:t>
            </a:r>
            <a:r>
              <a:rPr lang="en-US" sz="2000" b="1" dirty="0" err="1">
                <a:solidFill>
                  <a:schemeClr val="tx1"/>
                </a:solidFill>
              </a:rPr>
              <a:t>bersama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presiden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pengawasan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mengawasi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pelaksanaan</a:t>
            </a:r>
            <a:r>
              <a:rPr lang="en-US" sz="2000" b="1" dirty="0">
                <a:solidFill>
                  <a:schemeClr val="tx1"/>
                </a:solidFill>
              </a:rPr>
              <a:t> UUD 1945, </a:t>
            </a:r>
            <a:r>
              <a:rPr lang="en-US" sz="2000" b="1" dirty="0" err="1">
                <a:solidFill>
                  <a:schemeClr val="tx1"/>
                </a:solidFill>
              </a:rPr>
              <a:t>undang-undang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pelaksana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lainnya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C2DA-A35E-43B8-8D64-05AA750B6DBE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478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HAK &amp; KEWAJIBAN DPR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/>
          </a:bodyPr>
          <a:lstStyle/>
          <a:p>
            <a:pPr marL="514350" lvl="0" indent="-514350" algn="just">
              <a:buAutoNum type="arabicPeriod"/>
            </a:pPr>
            <a:r>
              <a:rPr lang="en-US" sz="2000" b="1" dirty="0" err="1">
                <a:solidFill>
                  <a:schemeClr val="tx1"/>
                </a:solidFill>
              </a:rPr>
              <a:t>Interpalasi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meminta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keterangan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kepada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pemerintah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kebijakan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strategis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menyangkut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kepentingan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masyarakat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luas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000" b="1" dirty="0" err="1">
                <a:solidFill>
                  <a:schemeClr val="tx1"/>
                </a:solidFill>
              </a:rPr>
              <a:t>Angket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melakukan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penyelidikan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terhadap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kebijakan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pemerintah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penting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strategis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serta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berdampak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bagi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masyarakat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luas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000" b="1" dirty="0" err="1">
                <a:solidFill>
                  <a:schemeClr val="tx1"/>
                </a:solidFill>
              </a:rPr>
              <a:t>Menyatakan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pendapat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berpendapat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terhadap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kebijakan-kebijakan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pemerintah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C83C-C357-4514-884E-448824A694CC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9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DEWAN PERWAKILAN DAERAH (DPD)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/>
          </a:bodyPr>
          <a:lstStyle/>
          <a:p>
            <a:pPr algn="just"/>
            <a:r>
              <a:rPr lang="en-US" sz="2300" b="1" dirty="0">
                <a:solidFill>
                  <a:schemeClr val="tx1"/>
                </a:solidFill>
              </a:rPr>
              <a:t>DPD </a:t>
            </a:r>
            <a:r>
              <a:rPr lang="en-US" sz="2300" b="1" dirty="0" err="1">
                <a:solidFill>
                  <a:schemeClr val="tx1"/>
                </a:solidFill>
              </a:rPr>
              <a:t>adalah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prwujudan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salah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satu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kamar</a:t>
            </a:r>
            <a:r>
              <a:rPr lang="en-US" sz="2300" b="1" dirty="0">
                <a:solidFill>
                  <a:schemeClr val="tx1"/>
                </a:solidFill>
              </a:rPr>
              <a:t> di MPR yang </a:t>
            </a:r>
            <a:r>
              <a:rPr lang="en-US" sz="2300" b="1" dirty="0" err="1">
                <a:solidFill>
                  <a:schemeClr val="tx1"/>
                </a:solidFill>
              </a:rPr>
              <a:t>mewakili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kepentingan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daerah</a:t>
            </a:r>
            <a:r>
              <a:rPr lang="en-US" sz="2300" b="1" dirty="0">
                <a:solidFill>
                  <a:schemeClr val="tx1"/>
                </a:solidFill>
              </a:rPr>
              <a:t>. DPD, </a:t>
            </a:r>
            <a:r>
              <a:rPr lang="en-US" sz="2300" b="1" dirty="0" err="1">
                <a:solidFill>
                  <a:schemeClr val="tx1"/>
                </a:solidFill>
              </a:rPr>
              <a:t>sama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seperti</a:t>
            </a:r>
            <a:r>
              <a:rPr lang="en-US" sz="2300" b="1" dirty="0">
                <a:solidFill>
                  <a:schemeClr val="tx1"/>
                </a:solidFill>
              </a:rPr>
              <a:t> DPR, </a:t>
            </a:r>
            <a:r>
              <a:rPr lang="en-US" sz="2300" b="1" dirty="0" err="1">
                <a:solidFill>
                  <a:schemeClr val="tx1"/>
                </a:solidFill>
              </a:rPr>
              <a:t>juga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dipilih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melalui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pemilihan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umum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secara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langsung</a:t>
            </a:r>
            <a:r>
              <a:rPr lang="en-US" sz="2300" b="1" dirty="0">
                <a:solidFill>
                  <a:schemeClr val="tx1"/>
                </a:solidFill>
              </a:rPr>
              <a:t> di </a:t>
            </a:r>
            <a:r>
              <a:rPr lang="en-US" sz="2300" b="1" dirty="0" err="1">
                <a:solidFill>
                  <a:schemeClr val="tx1"/>
                </a:solidFill>
              </a:rPr>
              <a:t>daerah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masing-masing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err="1">
                <a:solidFill>
                  <a:schemeClr val="tx1"/>
                </a:solidFill>
              </a:rPr>
              <a:t>Anggota</a:t>
            </a:r>
            <a:r>
              <a:rPr lang="en-US" sz="2300" b="1" dirty="0">
                <a:solidFill>
                  <a:schemeClr val="tx1"/>
                </a:solidFill>
              </a:rPr>
              <a:t> DPD </a:t>
            </a:r>
            <a:r>
              <a:rPr lang="en-US" sz="2300" b="1" dirty="0" err="1">
                <a:solidFill>
                  <a:schemeClr val="tx1"/>
                </a:solidFill>
              </a:rPr>
              <a:t>sendiri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tidak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boleh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lebih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dari</a:t>
            </a:r>
            <a:r>
              <a:rPr lang="en-US" sz="2300" b="1" dirty="0">
                <a:solidFill>
                  <a:schemeClr val="tx1"/>
                </a:solidFill>
              </a:rPr>
              <a:t> 1/3 </a:t>
            </a:r>
            <a:r>
              <a:rPr lang="en-US" sz="2300" b="1" dirty="0" err="1">
                <a:solidFill>
                  <a:schemeClr val="tx1"/>
                </a:solidFill>
              </a:rPr>
              <a:t>anggota</a:t>
            </a:r>
            <a:r>
              <a:rPr lang="en-US" sz="2300" b="1" dirty="0">
                <a:solidFill>
                  <a:schemeClr val="tx1"/>
                </a:solidFill>
              </a:rPr>
              <a:t> DPR. DPD </a:t>
            </a:r>
            <a:r>
              <a:rPr lang="en-US" sz="2300" b="1" dirty="0" err="1">
                <a:solidFill>
                  <a:schemeClr val="tx1"/>
                </a:solidFill>
              </a:rPr>
              <a:t>dipimpin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oleh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seorang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ketua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paling </a:t>
            </a:r>
            <a:r>
              <a:rPr lang="en-US" sz="2300" b="1" dirty="0" err="1">
                <a:solidFill>
                  <a:schemeClr val="tx1"/>
                </a:solidFill>
              </a:rPr>
              <a:t>banyak</a:t>
            </a:r>
            <a:r>
              <a:rPr lang="en-US" sz="2300" b="1" dirty="0">
                <a:solidFill>
                  <a:schemeClr val="tx1"/>
                </a:solidFill>
              </a:rPr>
              <a:t> lima orang </a:t>
            </a:r>
            <a:r>
              <a:rPr lang="en-US" sz="2300" b="1" dirty="0" err="1">
                <a:solidFill>
                  <a:schemeClr val="tx1"/>
                </a:solidFill>
              </a:rPr>
              <a:t>wakil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ketua</a:t>
            </a:r>
            <a:r>
              <a:rPr lang="en-US" sz="2300" b="1" dirty="0">
                <a:solidFill>
                  <a:schemeClr val="tx1"/>
                </a:solidFill>
              </a:rPr>
              <a:t> yang </a:t>
            </a:r>
            <a:r>
              <a:rPr lang="en-US" sz="2300" b="1" dirty="0" err="1">
                <a:solidFill>
                  <a:schemeClr val="tx1"/>
                </a:solidFill>
              </a:rPr>
              <a:t>dipilh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melalui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sidang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paripurna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err="1">
                <a:solidFill>
                  <a:schemeClr val="tx1"/>
                </a:solidFill>
              </a:rPr>
              <a:t>Sebelum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ketua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wakil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ketua</a:t>
            </a:r>
            <a:r>
              <a:rPr lang="en-US" sz="2300" b="1" dirty="0">
                <a:solidFill>
                  <a:schemeClr val="tx1"/>
                </a:solidFill>
              </a:rPr>
              <a:t> DPD </a:t>
            </a:r>
            <a:r>
              <a:rPr lang="en-US" sz="2300" b="1" dirty="0" err="1">
                <a:solidFill>
                  <a:schemeClr val="tx1"/>
                </a:solidFill>
              </a:rPr>
              <a:t>terpilih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ditunjuk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ketua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wakil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ketua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sementara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dari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satu</a:t>
            </a:r>
            <a:r>
              <a:rPr lang="en-US" sz="2300" b="1" dirty="0">
                <a:solidFill>
                  <a:schemeClr val="tx1"/>
                </a:solidFill>
              </a:rPr>
              <a:t> orang </a:t>
            </a:r>
            <a:r>
              <a:rPr lang="en-US" sz="2300" b="1" dirty="0" err="1">
                <a:solidFill>
                  <a:schemeClr val="tx1"/>
                </a:solidFill>
              </a:rPr>
              <a:t>anggota</a:t>
            </a:r>
            <a:r>
              <a:rPr lang="en-US" sz="2300" b="1" dirty="0">
                <a:solidFill>
                  <a:schemeClr val="tx1"/>
                </a:solidFill>
              </a:rPr>
              <a:t> DPD yang </a:t>
            </a:r>
            <a:r>
              <a:rPr lang="en-US" sz="2300" b="1" dirty="0" err="1">
                <a:solidFill>
                  <a:schemeClr val="tx1"/>
                </a:solidFill>
              </a:rPr>
              <a:t>tertua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satu</a:t>
            </a:r>
            <a:r>
              <a:rPr lang="en-US" sz="2300" b="1" dirty="0">
                <a:solidFill>
                  <a:schemeClr val="tx1"/>
                </a:solidFill>
              </a:rPr>
              <a:t> orang </a:t>
            </a:r>
            <a:r>
              <a:rPr lang="en-US" sz="2300" b="1" dirty="0" err="1">
                <a:solidFill>
                  <a:schemeClr val="tx1"/>
                </a:solidFill>
              </a:rPr>
              <a:t>anggota</a:t>
            </a:r>
            <a:r>
              <a:rPr lang="en-US" sz="2300" b="1" dirty="0">
                <a:solidFill>
                  <a:schemeClr val="tx1"/>
                </a:solidFill>
              </a:rPr>
              <a:t> DPD yang </a:t>
            </a:r>
            <a:r>
              <a:rPr lang="en-US" sz="2300" b="1" dirty="0" err="1">
                <a:solidFill>
                  <a:schemeClr val="tx1"/>
                </a:solidFill>
              </a:rPr>
              <a:t>termuda</a:t>
            </a:r>
            <a:r>
              <a:rPr lang="en-US" sz="2300" b="1" dirty="0">
                <a:solidFill>
                  <a:schemeClr val="tx1"/>
                </a:solidFill>
              </a:rPr>
              <a:t>.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ED0F-C06A-4264-B8AC-413472EF85A6}" type="datetime1">
              <a:rPr lang="id-ID" smtClean="0"/>
              <a:t>20/04/2018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23914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1039</TotalTime>
  <Words>860</Words>
  <Application>Microsoft Office PowerPoint</Application>
  <PresentationFormat>Custom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LEMBAGA PERWAKILAN DAN LEGISLASI </vt:lpstr>
      <vt:lpstr>KONSEP PERWAKILAN</vt:lpstr>
      <vt:lpstr>MAJELIS PERMUSYAWARATAN RAKYAT</vt:lpstr>
      <vt:lpstr>TUGAS KETUA MPR </vt:lpstr>
      <vt:lpstr>TUGAS KETUA MPR  (Lanjutan)</vt:lpstr>
      <vt:lpstr>Tugas MPR setelah Amandemen</vt:lpstr>
      <vt:lpstr>DEWAN PERWAKILAN RAKYAT (DPR)</vt:lpstr>
      <vt:lpstr>HAK &amp; KEWAJIBAN DPR</vt:lpstr>
      <vt:lpstr>DEWAN PERWAKILAN DAERAH (DPD)</vt:lpstr>
      <vt:lpstr>FUNGSI DPD</vt:lpstr>
      <vt:lpstr>FUNGSI LEMBAGA PERWAKILAN</vt:lpstr>
      <vt:lpstr>FUNGSI PENTING LEGISLATIF</vt:lpstr>
      <vt:lpstr>KINERJA LEGISLATIF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DARURAT ETIKA DI INDONESIA</dc:title>
  <dc:creator>ACER</dc:creator>
  <cp:lastModifiedBy>user</cp:lastModifiedBy>
  <cp:revision>20</cp:revision>
  <dcterms:created xsi:type="dcterms:W3CDTF">2016-09-29T03:46:36Z</dcterms:created>
  <dcterms:modified xsi:type="dcterms:W3CDTF">2018-04-20T08:15:51Z</dcterms:modified>
</cp:coreProperties>
</file>