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9" r:id="rId4"/>
    <p:sldId id="264" r:id="rId5"/>
    <p:sldId id="263" r:id="rId6"/>
    <p:sldId id="265" r:id="rId7"/>
    <p:sldId id="270" r:id="rId8"/>
    <p:sldId id="266" r:id="rId9"/>
    <p:sldId id="267" r:id="rId10"/>
    <p:sldId id="268" r:id="rId11"/>
    <p:sldId id="272" r:id="rId12"/>
    <p:sldId id="273" r:id="rId13"/>
    <p:sldId id="269" r:id="rId14"/>
    <p:sldId id="271" r:id="rId15"/>
  </p:sldIdLst>
  <p:sldSz cx="9144000" cy="6858000" type="screen4x3"/>
  <p:notesSz cx="7102475" cy="9388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9DB89-2F7D-41EA-8AD7-61B7646B13EA}" type="datetimeFigureOut">
              <a:rPr lang="en-US" smtClean="0"/>
              <a:t>19/03/20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65935-8915-468D-83D3-B58EDC7466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9AE9-8961-43BC-ABA1-E1E15FD21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2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49DD-C0E3-48AD-B6A1-DFA0EAE03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60E-AFC0-4218-B70E-063AE5548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369-A4EA-4269-876E-E7E6B6F09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0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5DDB-4159-43C3-9AEC-5C70646A2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FD5F-9D1A-4972-804F-E8E588699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604-4B28-40B2-B0E2-50F3AAC0E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3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5B98-B3B4-4999-B958-FBAEC81175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3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F00-8A4F-4F50-8B74-F911D1FCD4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0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35D4-1D02-4AD5-A9C7-7F2F9741C0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BCB1-40F1-4506-A0B9-181FE8801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2620-EF00-4F0A-BE89-04997930B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5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533400"/>
            <a:ext cx="8110566" cy="747730"/>
          </a:xfrm>
        </p:spPr>
        <p:txBody>
          <a:bodyPr/>
          <a:lstStyle/>
          <a:p>
            <a:r>
              <a:rPr lang="en-US" dirty="0"/>
              <a:t>RELATIONSHIP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990" y="1676400"/>
            <a:ext cx="4558654" cy="44765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359312"/>
            <a:ext cx="3281544" cy="5124472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/>
              <a:t>Hubungkan</a:t>
            </a:r>
            <a:r>
              <a:rPr lang="id-ID" sz="2000" dirty="0"/>
              <a:t> </a:t>
            </a:r>
            <a:r>
              <a:rPr lang="en-US" sz="2000" b="1" dirty="0" err="1"/>
              <a:t>Kode</a:t>
            </a:r>
            <a:r>
              <a:rPr lang="en-US" sz="2000" b="1" dirty="0"/>
              <a:t> </a:t>
            </a:r>
            <a:r>
              <a:rPr lang="id-ID" sz="2000" b="1" dirty="0"/>
              <a:t>“TBELI”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b="1" dirty="0" err="1"/>
              <a:t>Kode</a:t>
            </a:r>
            <a:r>
              <a:rPr lang="en-US" sz="2000" b="1" dirty="0"/>
              <a:t> </a:t>
            </a:r>
            <a:r>
              <a:rPr lang="id-ID" sz="2000" b="1" dirty="0"/>
              <a:t>“TMOBIL”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klik</a:t>
            </a:r>
            <a:r>
              <a:rPr lang="en-US" sz="2000" dirty="0"/>
              <a:t> </a:t>
            </a:r>
            <a:r>
              <a:rPr lang="en-US" sz="2000" b="1" dirty="0" err="1"/>
              <a:t>Kode</a:t>
            </a:r>
            <a:r>
              <a:rPr lang="en-US" sz="2000" b="1" dirty="0"/>
              <a:t> </a:t>
            </a:r>
            <a:r>
              <a:rPr lang="id-ID" sz="2000" b="1" dirty="0"/>
              <a:t>“TBELI”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geser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b="1" dirty="0" err="1"/>
              <a:t>Kode</a:t>
            </a:r>
            <a:r>
              <a:rPr lang="en-US" sz="2000" b="1" dirty="0"/>
              <a:t> </a:t>
            </a:r>
            <a:r>
              <a:rPr lang="id-ID" sz="2000" b="1" dirty="0"/>
              <a:t>“TMOBIL”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kotak</a:t>
            </a:r>
            <a:r>
              <a:rPr lang="en-US" sz="2000" dirty="0"/>
              <a:t> dialog </a:t>
            </a:r>
            <a:r>
              <a:rPr lang="en-US" sz="2000" b="1" dirty="0"/>
              <a:t>Edit Relationship</a:t>
            </a:r>
          </a:p>
          <a:p>
            <a:r>
              <a:rPr lang="id-ID" sz="2000" dirty="0"/>
              <a:t>Klik</a:t>
            </a:r>
            <a:r>
              <a:rPr lang="en-US" sz="2000" dirty="0"/>
              <a:t> checkbox </a:t>
            </a:r>
            <a:r>
              <a:rPr lang="en-US" sz="2000" b="1" dirty="0"/>
              <a:t>Enforce Referential Integrity</a:t>
            </a:r>
            <a:r>
              <a:rPr lang="en-US" sz="2000" dirty="0"/>
              <a:t>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id-ID" sz="2000" dirty="0"/>
              <a:t>klik</a:t>
            </a:r>
            <a:r>
              <a:rPr lang="en-US" sz="2000" dirty="0"/>
              <a:t> </a:t>
            </a:r>
            <a:r>
              <a:rPr lang="id-ID" sz="2000" dirty="0"/>
              <a:t>tombol</a:t>
            </a:r>
            <a:r>
              <a:rPr lang="en-US" sz="2000" dirty="0"/>
              <a:t> Create.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420"/>
          </a:xfrm>
        </p:spPr>
        <p:txBody>
          <a:bodyPr>
            <a:normAutofit/>
          </a:bodyPr>
          <a:lstStyle/>
          <a:p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Relationship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5833" t="20356" r="52500" b="20356"/>
          <a:stretch/>
        </p:blipFill>
        <p:spPr>
          <a:xfrm>
            <a:off x="457200" y="1398552"/>
            <a:ext cx="4845619" cy="51006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b="1" dirty="0"/>
              <a:t>Referential Integrity</a:t>
            </a:r>
            <a:r>
              <a:rPr lang="id-ID" sz="2000" dirty="0"/>
              <a:t> merupakan suatu konsep database yang memastikan bahwa hubungan antara tabel tetap konsisten dan menjamin validasi hubungan antara record-record.</a:t>
            </a:r>
          </a:p>
          <a:p>
            <a:endParaRPr lang="id-ID" sz="2000" dirty="0"/>
          </a:p>
          <a:p>
            <a:r>
              <a:rPr lang="id-ID" sz="2000" dirty="0"/>
              <a:t>Kita tidak dapat menambah record ke tabel yang berisi foreign key kecuali ada hubungan dengan tabel utama sesuai dengan tabel yang terhubung, apakah itu update maupun delete.</a:t>
            </a:r>
          </a:p>
          <a:p>
            <a:endParaRPr lang="id-ID" sz="2000" dirty="0"/>
          </a:p>
          <a:p>
            <a:r>
              <a:rPr lang="id-ID" sz="2000" dirty="0"/>
              <a:t>Contoh: tabel Employee dan tabel Manager. Tabel Employee (</a:t>
            </a:r>
            <a:r>
              <a:rPr lang="id-ID" sz="2000" b="1" dirty="0"/>
              <a:t>Foreign Key</a:t>
            </a:r>
            <a:r>
              <a:rPr lang="id-ID" sz="2000" dirty="0"/>
              <a:t>) dengan atribut ManagerID terkait dengan tabel Manager (</a:t>
            </a:r>
            <a:r>
              <a:rPr lang="id-ID" sz="2000" b="1" dirty="0"/>
              <a:t>Primary Key</a:t>
            </a:r>
            <a:r>
              <a:rPr lang="id-ID" sz="2000" dirty="0"/>
              <a:t>) dengan atribut yang sama. Kita tidak bisa menambah record di tabel Employee, kecuali mengambil record dari atribut ManagerID di tabel Manager.</a:t>
            </a:r>
          </a:p>
        </p:txBody>
      </p:sp>
    </p:spTree>
    <p:extLst>
      <p:ext uri="{BB962C8B-B14F-4D97-AF65-F5344CB8AC3E}">
        <p14:creationId xmlns:p14="http://schemas.microsoft.com/office/powerpoint/2010/main" val="232894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b="1" dirty="0"/>
              <a:t>Cascade Update </a:t>
            </a:r>
            <a:r>
              <a:rPr lang="id-ID" sz="2000" dirty="0"/>
              <a:t>adalah setiap perubahan pada Primary Key di tabel utama, maka secara otomatis mengubah nilai pada record-record yang berhubungan dengan tabel utama.</a:t>
            </a:r>
          </a:p>
          <a:p>
            <a:endParaRPr lang="id-ID" sz="2000" dirty="0"/>
          </a:p>
          <a:p>
            <a:r>
              <a:rPr lang="id-ID" sz="2000" b="1" dirty="0"/>
              <a:t>Cascade Delete </a:t>
            </a:r>
            <a:r>
              <a:rPr lang="id-ID" sz="2000" dirty="0"/>
              <a:t>adalah setiap penghapusan pada Primary Key di tabel utama, maka secara otomatis menghapus nilai record-record yang berhubungan dengan tabel utama.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580999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420"/>
          </a:xfrm>
        </p:spPr>
        <p:txBody>
          <a:bodyPr>
            <a:normAutofit/>
          </a:bodyPr>
          <a:lstStyle/>
          <a:p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Relationship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833" t="20356" r="50833" b="47036"/>
          <a:stretch/>
        </p:blipFill>
        <p:spPr>
          <a:xfrm>
            <a:off x="900547" y="1371600"/>
            <a:ext cx="734290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562600"/>
            <a:ext cx="7981634" cy="938234"/>
          </a:xfrm>
        </p:spPr>
        <p:txBody>
          <a:bodyPr>
            <a:normAutofit/>
          </a:bodyPr>
          <a:lstStyle/>
          <a:p>
            <a:r>
              <a:rPr lang="en-US" sz="2400" dirty="0" err="1"/>
              <a:t>Klik</a:t>
            </a:r>
            <a:r>
              <a:rPr lang="en-US" sz="2400" dirty="0"/>
              <a:t> 2</a:t>
            </a:r>
            <a:r>
              <a:rPr lang="id-ID" sz="2400" dirty="0"/>
              <a:t>x “TMOBIL”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panel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unt</a:t>
            </a:r>
            <a:r>
              <a:rPr lang="id-ID" sz="2400" dirty="0"/>
              <a:t>uk memunculkan tabel.</a:t>
            </a:r>
            <a:endParaRPr lang="en-US" sz="2400" dirty="0"/>
          </a:p>
          <a:p>
            <a:r>
              <a:rPr lang="id-ID" sz="2400" dirty="0"/>
              <a:t>K</a:t>
            </a:r>
            <a:r>
              <a:rPr lang="en-US" sz="2400" dirty="0" err="1"/>
              <a:t>lik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id-ID" sz="2400" dirty="0"/>
              <a:t>(+),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id-ID" sz="2400" dirty="0"/>
              <a:t>akan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data </a:t>
            </a:r>
            <a:r>
              <a:rPr lang="id-ID" sz="2400" dirty="0"/>
              <a:t>“TBELI”.</a:t>
            </a:r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420"/>
          </a:xfrm>
        </p:spPr>
        <p:txBody>
          <a:bodyPr>
            <a:normAutofit/>
          </a:bodyPr>
          <a:lstStyle/>
          <a:p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Relationship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833" t="20356" r="51667" b="50000"/>
          <a:stretch/>
        </p:blipFill>
        <p:spPr>
          <a:xfrm>
            <a:off x="628650" y="1219200"/>
            <a:ext cx="7886700" cy="40444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Buat</a:t>
            </a:r>
            <a:r>
              <a:rPr lang="en-US" sz="3200" dirty="0"/>
              <a:t> </a:t>
            </a:r>
            <a:r>
              <a:rPr lang="id-ID" sz="3200" dirty="0"/>
              <a:t>D</a:t>
            </a:r>
            <a:r>
              <a:rPr lang="en-US" sz="3200" dirty="0" err="1"/>
              <a:t>atabase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“Relationship</a:t>
            </a:r>
            <a:r>
              <a:rPr lang="id-ID" sz="3200" dirty="0"/>
              <a:t>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690688"/>
            <a:ext cx="7315224" cy="4881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/>
              <a:t>Buat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“T</a:t>
            </a:r>
            <a:r>
              <a:rPr lang="id-ID" sz="2400" dirty="0"/>
              <a:t>MOBIL</a:t>
            </a:r>
            <a:r>
              <a:rPr lang="en-US" sz="2400" dirty="0"/>
              <a:t>”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id-ID" sz="2400" dirty="0"/>
              <a:t>b</a:t>
            </a:r>
            <a:r>
              <a:rPr lang="en-US" sz="2400" dirty="0" err="1"/>
              <a:t>uat</a:t>
            </a:r>
            <a:r>
              <a:rPr lang="en-US" sz="2400" dirty="0"/>
              <a:t> </a:t>
            </a:r>
            <a:r>
              <a:rPr lang="id-ID" sz="2400" i="1" dirty="0"/>
              <a:t>field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000" t="20356" r="56666" b="61858"/>
          <a:stretch/>
        </p:blipFill>
        <p:spPr>
          <a:xfrm>
            <a:off x="1254763" y="2666999"/>
            <a:ext cx="6908796" cy="24384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36259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Field </a:t>
            </a:r>
            <a:r>
              <a:rPr lang="en-US" sz="2400" b="1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Primary Key,</a:t>
            </a:r>
            <a:r>
              <a:rPr lang="id-ID" sz="2400" dirty="0"/>
              <a:t> pada bagian Field Properties: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id-ID" sz="2000" dirty="0"/>
              <a:t>Field Size = </a:t>
            </a:r>
            <a:r>
              <a:rPr lang="id-ID" sz="2000" b="1" dirty="0"/>
              <a:t>6</a:t>
            </a:r>
          </a:p>
          <a:p>
            <a:pPr lvl="1">
              <a:buFont typeface="Wingdings" pitchFamily="2" charset="2"/>
              <a:buChar char="§"/>
            </a:pPr>
            <a:r>
              <a:rPr lang="id-ID" sz="2000" dirty="0"/>
              <a:t>Input Mask = </a:t>
            </a:r>
            <a:r>
              <a:rPr lang="id-ID" sz="2000" b="1" dirty="0"/>
              <a:t>LL-000</a:t>
            </a:r>
          </a:p>
          <a:p>
            <a:pPr lvl="1">
              <a:buFont typeface="Wingdings" pitchFamily="2" charset="2"/>
              <a:buChar char="§"/>
            </a:pPr>
            <a:r>
              <a:rPr lang="id-ID" sz="2000" dirty="0"/>
              <a:t>Validation Rule = </a:t>
            </a:r>
          </a:p>
          <a:p>
            <a:pPr marL="539750" lvl="1" indent="0">
              <a:buNone/>
            </a:pPr>
            <a:r>
              <a:rPr lang="en-US" sz="2000" b="1" dirty="0"/>
              <a:t>Left([</a:t>
            </a:r>
            <a:r>
              <a:rPr lang="en-US" sz="2000" b="1" dirty="0" err="1"/>
              <a:t>Kode</a:t>
            </a:r>
            <a:r>
              <a:rPr lang="en-US" sz="2000" b="1" dirty="0"/>
              <a:t>];2)="TR" Or Left([</a:t>
            </a:r>
            <a:r>
              <a:rPr lang="en-US" sz="2000" b="1" dirty="0" err="1"/>
              <a:t>Kode</a:t>
            </a:r>
            <a:r>
              <a:rPr lang="en-US" sz="2000" b="1" dirty="0"/>
              <a:t>];2)="HC" Or Left([</a:t>
            </a:r>
            <a:r>
              <a:rPr lang="en-US" sz="2000" b="1" dirty="0" err="1"/>
              <a:t>Kode</a:t>
            </a:r>
            <a:r>
              <a:rPr lang="en-US" sz="2000" b="1" dirty="0"/>
              <a:t>];2)="DT" Or Left([</a:t>
            </a:r>
            <a:r>
              <a:rPr lang="en-US" sz="2000" b="1" dirty="0" err="1"/>
              <a:t>Kode</a:t>
            </a:r>
            <a:r>
              <a:rPr lang="en-US" sz="2000" b="1" dirty="0"/>
              <a:t>];2)="MP" Or Left([</a:t>
            </a:r>
            <a:r>
              <a:rPr lang="en-US" sz="2000" b="1" dirty="0" err="1"/>
              <a:t>Kode</a:t>
            </a:r>
            <a:r>
              <a:rPr lang="en-US" sz="2000" b="1" dirty="0"/>
              <a:t>];2)="SV“</a:t>
            </a:r>
            <a:endParaRPr lang="id-ID" sz="2000" b="1" dirty="0"/>
          </a:p>
          <a:p>
            <a:pPr lvl="1">
              <a:buFont typeface="Wingdings" pitchFamily="2" charset="2"/>
              <a:buChar char="§"/>
            </a:pPr>
            <a:r>
              <a:rPr lang="id-ID" sz="2000" dirty="0"/>
              <a:t>Validation Text = </a:t>
            </a:r>
            <a:r>
              <a:rPr lang="id-ID" sz="2000" b="1" dirty="0"/>
              <a:t>Kode Tidak Tersedia!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/>
              <a:t>Field</a:t>
            </a:r>
            <a:r>
              <a:rPr lang="id-ID" sz="3200" dirty="0"/>
              <a:t> Properties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5834" t="60036" r="57916" b="22922"/>
          <a:stretch/>
        </p:blipFill>
        <p:spPr>
          <a:xfrm>
            <a:off x="762000" y="3907391"/>
            <a:ext cx="6890732" cy="25150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3094589"/>
            <a:ext cx="7874000" cy="185841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Field </a:t>
            </a:r>
            <a:r>
              <a:rPr lang="id-ID" sz="2400" b="1" dirty="0"/>
              <a:t>Pabrikan</a:t>
            </a:r>
            <a:r>
              <a:rPr lang="en-US" sz="2400" dirty="0"/>
              <a:t> </a:t>
            </a:r>
            <a:r>
              <a:rPr lang="id-ID" sz="2400" dirty="0"/>
              <a:t>pada bagian Field Properties:</a:t>
            </a:r>
            <a:endParaRPr lang="en-US" sz="24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/>
              <a:t>Display Control </a:t>
            </a:r>
            <a:r>
              <a:rPr lang="id-ID" sz="2000" dirty="0"/>
              <a:t>=</a:t>
            </a:r>
            <a:r>
              <a:rPr lang="en-US" sz="2000" dirty="0"/>
              <a:t> </a:t>
            </a:r>
            <a:r>
              <a:rPr lang="en-US" sz="2000" b="1" dirty="0"/>
              <a:t>Combo</a:t>
            </a:r>
            <a:r>
              <a:rPr lang="id-ID" sz="2000" b="1" dirty="0"/>
              <a:t> B</a:t>
            </a:r>
            <a:r>
              <a:rPr lang="en-US" sz="2000" b="1" dirty="0"/>
              <a:t>ox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/>
              <a:t>Row Source Type </a:t>
            </a:r>
            <a:r>
              <a:rPr lang="id-ID" sz="2000" dirty="0"/>
              <a:t>=</a:t>
            </a:r>
            <a:r>
              <a:rPr lang="en-US" sz="2000" dirty="0"/>
              <a:t> </a:t>
            </a:r>
            <a:r>
              <a:rPr lang="en-US" sz="2000" b="1" dirty="0"/>
              <a:t>Value List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/>
              <a:t>Row Source </a:t>
            </a:r>
            <a:r>
              <a:rPr lang="id-ID" sz="2000" dirty="0"/>
              <a:t>= </a:t>
            </a:r>
            <a:r>
              <a:rPr lang="id-ID" sz="2000" b="1" dirty="0"/>
              <a:t>Toyota;Honda;Daihatsu;Mitsubishi;Suzuki</a:t>
            </a:r>
            <a:endParaRPr lang="en-US" sz="2000" b="1" dirty="0"/>
          </a:p>
          <a:p>
            <a:pPr lvl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/>
              <a:t>Field</a:t>
            </a:r>
            <a:r>
              <a:rPr lang="id-ID" sz="3200" dirty="0"/>
              <a:t> Properties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136" t="60771" r="57197" b="30791"/>
          <a:stretch/>
        </p:blipFill>
        <p:spPr>
          <a:xfrm>
            <a:off x="641350" y="1295400"/>
            <a:ext cx="7543800" cy="13419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86662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Isikan</a:t>
            </a:r>
            <a:r>
              <a:rPr lang="en-US" sz="3200" dirty="0"/>
              <a:t> data</a:t>
            </a:r>
            <a:r>
              <a:rPr lang="id-ID" sz="3200" dirty="0"/>
              <a:t> berikut pada tabel “TMOBIL” dengan tampilan Datasheet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833" t="20356" r="52787" b="60376"/>
          <a:stretch/>
        </p:blipFill>
        <p:spPr>
          <a:xfrm>
            <a:off x="1173477" y="1905000"/>
            <a:ext cx="7173307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16738" cy="1143000"/>
          </a:xfrm>
        </p:spPr>
        <p:txBody>
          <a:bodyPr>
            <a:normAutofit/>
          </a:bodyPr>
          <a:lstStyle/>
          <a:p>
            <a:pPr algn="just"/>
            <a:r>
              <a:rPr lang="id-ID" sz="3200" dirty="0"/>
              <a:t>Buat</a:t>
            </a:r>
            <a:r>
              <a:rPr lang="en-US" sz="3200" dirty="0"/>
              <a:t> </a:t>
            </a:r>
            <a:r>
              <a:rPr lang="en-US" sz="3200" dirty="0" err="1"/>
              <a:t>tabel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“T</a:t>
            </a:r>
            <a:r>
              <a:rPr lang="id-ID" sz="3200" dirty="0"/>
              <a:t>BELI</a:t>
            </a:r>
            <a:r>
              <a:rPr lang="en-US" sz="3200" dirty="0"/>
              <a:t>”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id-ID" sz="3200" dirty="0"/>
              <a:t>b</a:t>
            </a:r>
            <a:r>
              <a:rPr lang="en-US" sz="3200" dirty="0" err="1"/>
              <a:t>uat</a:t>
            </a:r>
            <a:r>
              <a:rPr lang="en-US" sz="3200" dirty="0"/>
              <a:t> </a:t>
            </a:r>
            <a:r>
              <a:rPr lang="id-ID" sz="3200" i="1" dirty="0"/>
              <a:t>field</a:t>
            </a:r>
            <a:r>
              <a:rPr lang="en-US" sz="3200" dirty="0"/>
              <a:t> </a:t>
            </a:r>
            <a:r>
              <a:rPr lang="en-US" sz="3200" dirty="0" err="1"/>
              <a:t>tabel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85462"/>
            <a:ext cx="8116738" cy="2015338"/>
          </a:xfrm>
          <a:ln>
            <a:noFill/>
            <a:prstDash val="lgDashDot"/>
          </a:ln>
        </p:spPr>
        <p:txBody>
          <a:bodyPr>
            <a:normAutofit/>
          </a:bodyPr>
          <a:lstStyle/>
          <a:p>
            <a:pPr algn="just"/>
            <a:r>
              <a:rPr lang="id-ID" sz="2000" dirty="0"/>
              <a:t>P</a:t>
            </a:r>
            <a:r>
              <a:rPr lang="en-US" sz="2000" dirty="0" err="1"/>
              <a:t>enulisan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field </a:t>
            </a:r>
            <a:r>
              <a:rPr lang="id-ID" sz="2000" b="1" dirty="0"/>
              <a:t>Kode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field yang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id-ID" sz="2000" dirty="0"/>
              <a:t>t</a:t>
            </a:r>
            <a:r>
              <a:rPr lang="en-US" sz="2000" dirty="0" err="1"/>
              <a:t>abel</a:t>
            </a:r>
            <a:r>
              <a:rPr lang="id-ID" sz="2000" dirty="0"/>
              <a:t> </a:t>
            </a:r>
            <a:r>
              <a:rPr lang="id-ID" sz="2000" b="1" dirty="0"/>
              <a:t>”TMOBIL”</a:t>
            </a:r>
            <a:r>
              <a:rPr lang="en-US" sz="2000" dirty="0"/>
              <a:t>, </a:t>
            </a:r>
            <a:r>
              <a:rPr lang="id-ID" sz="2000" dirty="0"/>
              <a:t>F</a:t>
            </a:r>
            <a:r>
              <a:rPr lang="en-US" sz="2000" dirty="0" err="1"/>
              <a:t>ield</a:t>
            </a:r>
            <a:r>
              <a:rPr lang="en-US" sz="2000" dirty="0"/>
              <a:t> </a:t>
            </a:r>
            <a:r>
              <a:rPr lang="id-ID" sz="2000" dirty="0"/>
              <a:t>P</a:t>
            </a:r>
            <a:r>
              <a:rPr lang="en-US" sz="2000" dirty="0" err="1"/>
              <a:t>ropertiesnya</a:t>
            </a:r>
            <a:r>
              <a:rPr lang="en-US" sz="2000" dirty="0"/>
              <a:t> pun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id-ID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id-ID" sz="2000" dirty="0"/>
              <a:t>F</a:t>
            </a:r>
            <a:r>
              <a:rPr lang="en-US" sz="2000" dirty="0" err="1"/>
              <a:t>ield</a:t>
            </a:r>
            <a:r>
              <a:rPr lang="en-US" sz="2000" dirty="0"/>
              <a:t> </a:t>
            </a:r>
            <a:r>
              <a:rPr lang="en-US" sz="2000" b="1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id-ID" sz="2000" dirty="0"/>
              <a:t>tabel </a:t>
            </a:r>
            <a:r>
              <a:rPr lang="id-ID" sz="2000" b="1" dirty="0"/>
              <a:t>“TBELI”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dijadikan</a:t>
            </a:r>
            <a:r>
              <a:rPr lang="en-US" sz="2000" dirty="0"/>
              <a:t> Primary Key,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dihubungkan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id-ID" sz="2000" dirty="0"/>
              <a:t>t</a:t>
            </a:r>
            <a:r>
              <a:rPr lang="en-US" sz="2000" dirty="0" err="1"/>
              <a:t>abel</a:t>
            </a:r>
            <a:r>
              <a:rPr lang="id-ID" sz="2000" dirty="0"/>
              <a:t> </a:t>
            </a:r>
            <a:r>
              <a:rPr lang="id-ID" sz="2000" b="1" dirty="0"/>
              <a:t>”TMOBIL”</a:t>
            </a:r>
            <a:r>
              <a:rPr lang="en-US" sz="2000" dirty="0"/>
              <a:t>. Field </a:t>
            </a:r>
            <a:r>
              <a:rPr lang="en-US" sz="2000" b="1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id-ID" sz="2000" dirty="0"/>
              <a:t>tabel </a:t>
            </a:r>
            <a:r>
              <a:rPr lang="id-ID" sz="2000" b="1" dirty="0"/>
              <a:t>“TBELI”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database </a:t>
            </a:r>
            <a:r>
              <a:rPr lang="en-US" sz="2000" dirty="0" err="1"/>
              <a:t>dijadikan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foreign key (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Tamu</a:t>
            </a:r>
            <a:r>
              <a:rPr lang="en-US" sz="2000" dirty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833" t="20356" r="57500" b="64464"/>
          <a:stretch/>
        </p:blipFill>
        <p:spPr>
          <a:xfrm>
            <a:off x="1219200" y="1752600"/>
            <a:ext cx="6428501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86662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Isikan</a:t>
            </a:r>
            <a:r>
              <a:rPr lang="en-US" sz="3200" dirty="0"/>
              <a:t> data</a:t>
            </a:r>
            <a:r>
              <a:rPr lang="id-ID" sz="3200" dirty="0"/>
              <a:t> berikut pada tabel “TBELI” dengan tampilan Datasheet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833" t="20356" r="58333" b="47834"/>
          <a:stretch/>
        </p:blipFill>
        <p:spPr>
          <a:xfrm>
            <a:off x="1066800" y="1676400"/>
            <a:ext cx="6934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5280"/>
            <a:ext cx="7814802" cy="4648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R</a:t>
            </a:r>
            <a:r>
              <a:rPr lang="en-US" sz="2400" dirty="0" err="1"/>
              <a:t>elationship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database. </a:t>
            </a:r>
            <a:r>
              <a:rPr lang="id-ID" sz="2400" dirty="0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b="1" dirty="0"/>
              <a:t>primary key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/>
              <a:t>foreign key</a:t>
            </a:r>
            <a:r>
              <a:rPr lang="en-US" sz="2400" dirty="0"/>
              <a:t>.</a:t>
            </a:r>
            <a:endParaRPr lang="id-ID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relationship</a:t>
            </a:r>
            <a:r>
              <a:rPr lang="id-ID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primary key </a:t>
            </a:r>
            <a:r>
              <a:rPr lang="id-ID" sz="2400" dirty="0"/>
              <a:t>pada tabel induk </a:t>
            </a:r>
            <a:r>
              <a:rPr lang="en-US" sz="2400" dirty="0" err="1"/>
              <a:t>dan</a:t>
            </a:r>
            <a:r>
              <a:rPr lang="en-US" sz="2400" dirty="0"/>
              <a:t> foreign key </a:t>
            </a:r>
            <a:r>
              <a:rPr lang="id-ID" sz="2400" dirty="0"/>
              <a:t>pada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id-ID" sz="2400" dirty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420"/>
          </a:xfrm>
        </p:spPr>
        <p:txBody>
          <a:bodyPr>
            <a:normAutofit/>
          </a:bodyPr>
          <a:lstStyle/>
          <a:p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8736"/>
            <a:ext cx="7872440" cy="500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/>
              <a:t>Tutup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id-ID" sz="2400" dirty="0"/>
              <a:t>.</a:t>
            </a: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err="1"/>
              <a:t>Klik</a:t>
            </a:r>
            <a:r>
              <a:rPr lang="en-US" sz="2400" dirty="0"/>
              <a:t> Tab Database Tools </a:t>
            </a:r>
            <a:r>
              <a:rPr lang="en-US" sz="2400" dirty="0">
                <a:sym typeface="Wingdings" pitchFamily="2" charset="2"/>
              </a:rPr>
              <a:t> Relationships</a:t>
            </a:r>
            <a:r>
              <a:rPr lang="id-ID" sz="2400" dirty="0">
                <a:sym typeface="Wingdings" pitchFamily="2" charset="2"/>
              </a:rPr>
              <a:t>.</a:t>
            </a:r>
            <a:endParaRPr lang="en-US" sz="2400" dirty="0">
              <a:sym typeface="Wingdings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K</a:t>
            </a:r>
            <a:r>
              <a:rPr lang="id-ID" sz="2400" dirty="0"/>
              <a:t>emudian add </a:t>
            </a:r>
            <a:r>
              <a:rPr lang="id-ID" sz="2400" b="1" dirty="0"/>
              <a:t>“TBELI”</a:t>
            </a:r>
            <a:r>
              <a:rPr lang="id-ID" sz="2400" dirty="0"/>
              <a:t> &amp; </a:t>
            </a:r>
            <a:r>
              <a:rPr lang="id-ID" sz="2400" b="1" dirty="0"/>
              <a:t>“TMOBIL”</a:t>
            </a:r>
            <a:r>
              <a:rPr lang="id-ID" sz="24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d-ID" sz="2400" b="1" dirty="0"/>
              <a:t>“TBELI”</a:t>
            </a:r>
            <a:r>
              <a:rPr lang="id-ID" sz="2400" dirty="0"/>
              <a:t> &amp; </a:t>
            </a:r>
            <a:r>
              <a:rPr lang="id-ID" sz="2400" b="1" dirty="0"/>
              <a:t>“TMOBIL”</a:t>
            </a:r>
            <a:r>
              <a:rPr lang="id-ID" sz="2400" dirty="0"/>
              <a:t> akan muncul di tab Relationships.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498</Words>
  <Application>Microsoft Office PowerPoint</Application>
  <PresentationFormat>On-screen Show (4:3)</PresentationFormat>
  <Paragraphs>46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RELATIONSHIP</vt:lpstr>
      <vt:lpstr>Buat Database baru dengan nama  “Relationship”</vt:lpstr>
      <vt:lpstr>Field Properties</vt:lpstr>
      <vt:lpstr>Field Properties</vt:lpstr>
      <vt:lpstr>Isikan data berikut pada tabel “TMOBIL” dengan tampilan Datasheet</vt:lpstr>
      <vt:lpstr>Buat tabel dengan nama “TBELI” kemudian buat field tabel sebagai berikut:</vt:lpstr>
      <vt:lpstr>Isikan data berikut pada tabel “TBELI” dengan tampilan Datasheet</vt:lpstr>
      <vt:lpstr>Relationship</vt:lpstr>
      <vt:lpstr>Langkah membuat Relationship</vt:lpstr>
      <vt:lpstr>Langkah membuat Relationship</vt:lpstr>
      <vt:lpstr>PowerPoint Presentation</vt:lpstr>
      <vt:lpstr>PowerPoint Presentation</vt:lpstr>
      <vt:lpstr>Langkah membuat Relationship</vt:lpstr>
      <vt:lpstr>Langkah membuat Relationship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Rev</cp:lastModifiedBy>
  <cp:revision>73</cp:revision>
  <dcterms:created xsi:type="dcterms:W3CDTF">2010-10-12T05:40:48Z</dcterms:created>
  <dcterms:modified xsi:type="dcterms:W3CDTF">2019-03-20T07:49:21Z</dcterms:modified>
</cp:coreProperties>
</file>