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00005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81" d="100"/>
          <a:sy n="81" d="100"/>
        </p:scale>
        <p:origin x="18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62B39-5097-47FE-AE0E-6C0DB786907F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48295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F3BBF-953E-47EA-871B-760FC68CE49E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51580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77C5E-FB4C-46CB-8B5A-A7BE49B71ADB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49315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39859-DB06-44E3-827B-1C9162E88F38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262025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316D-484A-447E-841E-AA8C8CC209C8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8633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4F204-B0B9-463D-A798-F05A3C686FD3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89920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66F9C-AE59-4EDA-A206-70DD7EB02244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81657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D9EE-03DF-4F84-AD3D-46B13AEA7E52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63325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0C24C-307D-4AB2-8E3C-6A68A2B205DB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406320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0E859-BD6A-45A9-A64A-CDA39C7A1F17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18515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96AD2-BA77-4CD4-9600-02317F2579D7}" type="slidenum">
              <a:rPr lang="es-ES" altLang="id-ID"/>
              <a:pPr/>
              <a:t>‹#›</a:t>
            </a:fld>
            <a:endParaRPr lang="es-ES" altLang="id-ID"/>
          </a:p>
        </p:txBody>
      </p:sp>
    </p:spTree>
    <p:extLst>
      <p:ext uri="{BB962C8B-B14F-4D97-AF65-F5344CB8AC3E}">
        <p14:creationId xmlns:p14="http://schemas.microsoft.com/office/powerpoint/2010/main" val="362771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modificar el estilo de texto del patrón</a:t>
            </a:r>
          </a:p>
          <a:p>
            <a:pPr lvl="1"/>
            <a:r>
              <a:rPr lang="es-ES" altLang="id-ID" smtClean="0"/>
              <a:t>Segundo nivel</a:t>
            </a:r>
          </a:p>
          <a:p>
            <a:pPr lvl="2"/>
            <a:r>
              <a:rPr lang="es-ES" altLang="id-ID" smtClean="0"/>
              <a:t>Tercer nivel</a:t>
            </a:r>
          </a:p>
          <a:p>
            <a:pPr lvl="3"/>
            <a:r>
              <a:rPr lang="es-ES" altLang="id-ID" smtClean="0"/>
              <a:t>Cuarto nivel</a:t>
            </a:r>
          </a:p>
          <a:p>
            <a:pPr lvl="4"/>
            <a:r>
              <a:rPr lang="es-ES" altLang="id-ID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26F341-04A7-4E4B-A97B-1EE598D0ED16}" type="slidenum">
              <a:rPr lang="es-ES" altLang="id-ID"/>
              <a:pPr/>
              <a:t>‹#›</a:t>
            </a:fld>
            <a:endParaRPr lang="es-E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23850" y="2997200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id-ID" altLang="id-ID" sz="4400" b="1" dirty="0" smtClean="0">
                <a:solidFill>
                  <a:schemeClr val="bg1"/>
                </a:solidFill>
              </a:rPr>
              <a:t>FERTILITAS</a:t>
            </a:r>
            <a:endParaRPr lang="es-ES" altLang="id-ID" sz="4400" b="1" dirty="0">
              <a:solidFill>
                <a:schemeClr val="bg1"/>
              </a:solidFill>
            </a:endParaRP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323850" y="3644900"/>
            <a:ext cx="3384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id-ID" altLang="id-ID" sz="1800" b="1" dirty="0" smtClean="0">
                <a:solidFill>
                  <a:schemeClr val="bg1"/>
                </a:solidFill>
              </a:rPr>
              <a:t>RUMUS DAN FAKTOR</a:t>
            </a:r>
            <a:endParaRPr lang="es-ES" altLang="id-ID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Jumlah kelahiran di Ekuador pada tahun 1995=181.268 kelahiran</a:t>
                </a:r>
              </a:p>
              <a:p>
                <a:r>
                  <a:rPr lang="id-ID" dirty="0" smtClean="0"/>
                  <a:t>Jumlah penduduk wanita dengan usia 15-49 tahun adalah 2.923.344 jiwa</a:t>
                </a:r>
              </a:p>
              <a:p>
                <a:r>
                  <a:rPr lang="id-ID" dirty="0" smtClean="0"/>
                  <a:t>GFR Ekuador=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181.268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2.923.344</m:t>
                        </m:r>
                      </m:den>
                    </m:f>
                  </m:oMath>
                </a14:m>
                <a:r>
                  <a:rPr lang="id-ID" dirty="0" smtClean="0"/>
                  <a:t>x 1000=62</a:t>
                </a:r>
              </a:p>
              <a:p>
                <a:r>
                  <a:rPr lang="id-ID" dirty="0" smtClean="0"/>
                  <a:t>Jadi di Ekuador ada 62 kelahiran per 1000 penduduk </a:t>
                </a:r>
                <a:r>
                  <a:rPr lang="id-ID" smtClean="0"/>
                  <a:t>usia reproduksi </a:t>
                </a:r>
                <a:r>
                  <a:rPr lang="id-ID" dirty="0" smtClean="0"/>
                  <a:t>(15-49)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2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0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Fertilitas Menurut Umur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ASFR=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id-ID" b="0" i="1" baseline="-2500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d-ID" b="0" i="1" baseline="3000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𝑡𝑡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d-ID" dirty="0" smtClean="0"/>
                  <a:t>x1000</a:t>
                </a:r>
              </a:p>
              <a:p>
                <a:r>
                  <a:rPr lang="id-ID" dirty="0" smtClean="0"/>
                  <a:t>B</a:t>
                </a:r>
                <a:r>
                  <a:rPr lang="id-ID" baseline="-25000" dirty="0" smtClean="0"/>
                  <a:t>x</a:t>
                </a:r>
                <a:r>
                  <a:rPr lang="id-ID" dirty="0" smtClean="0"/>
                  <a:t>: jumlah kelahiran (lahir hidup) dari wanita umur x selama tahun tertentu</a:t>
                </a:r>
              </a:p>
              <a:p>
                <a:r>
                  <a:rPr lang="id-ID" dirty="0" smtClean="0"/>
                  <a:t>P</a:t>
                </a:r>
                <a:r>
                  <a:rPr lang="id-ID" baseline="30000" dirty="0" smtClean="0"/>
                  <a:t>F</a:t>
                </a:r>
                <a:r>
                  <a:rPr lang="id-ID" baseline="-25000" dirty="0" smtClean="0"/>
                  <a:t>x(tt)</a:t>
                </a:r>
                <a:r>
                  <a:rPr lang="id-ID" dirty="0" smtClean="0"/>
                  <a:t>:Penduduk wanita kelompok umur x pada tengah tahun dari tahun yang sama</a:t>
                </a:r>
                <a:endParaRPr lang="id-ID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7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Di Austria (1994) jumlah kelahiran dari wanita usia 20-24 tahun adalah: 23.694 kelahiran</a:t>
                </a:r>
              </a:p>
              <a:p>
                <a:r>
                  <a:rPr lang="id-ID" dirty="0" smtClean="0"/>
                  <a:t>Jumlah wanita usia 20-24 tahun adalah : 290.998 jiwa</a:t>
                </a:r>
              </a:p>
              <a:p>
                <a:r>
                  <a:rPr lang="id-ID" dirty="0" smtClean="0"/>
                  <a:t>ASFR=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23.694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290.998</m:t>
                        </m:r>
                      </m:den>
                    </m:f>
                  </m:oMath>
                </a14:m>
                <a:r>
                  <a:rPr lang="id-ID" dirty="0" smtClean="0"/>
                  <a:t>x1000=81,4</a:t>
                </a:r>
              </a:p>
              <a:p>
                <a:r>
                  <a:rPr lang="id-ID" dirty="0" smtClean="0"/>
                  <a:t>Jadi di Austria (1994), ada 81 kelahiran untuk setiap 1000 wanita usia 20-24 tahun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889" b="-44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0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Anak yang telah dilahirkan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Jumlah anak yang telah dilahirkan dari beragam umur ibu menggambar ukuran fertilitas penduduk</a:t>
            </a:r>
          </a:p>
          <a:p>
            <a:r>
              <a:rPr lang="id-ID" sz="2800" dirty="0" smtClean="0"/>
              <a:t>Ukuran ini berguna pada kelompok umur secara spesifik</a:t>
            </a:r>
          </a:p>
          <a:p>
            <a:r>
              <a:rPr lang="id-ID" sz="2800" dirty="0" smtClean="0"/>
              <a:t>Bila ukuran ini untuk usia wanita 49 tahun, disebut angka fertilitas lengkap</a:t>
            </a:r>
          </a:p>
          <a:p>
            <a:r>
              <a:rPr lang="id-ID" sz="2800" dirty="0" smtClean="0"/>
              <a:t>Yang menggambarkan pada kohort tertentu wanita yang telah menyelesaikan masa  reproduksi</a:t>
            </a:r>
          </a:p>
          <a:p>
            <a:endParaRPr lang="id-ID" sz="2800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374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Tahun 1995, jumlah anak yang telah dilahirkan dari rata-rata wanita usia 45-49 adalah 4,9 di Guatemala, sedangkan di Kazastan adalah 3,4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Fertilitas Total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/>
              <a:t>Total Fertility </a:t>
            </a:r>
            <a:r>
              <a:rPr lang="id-ID" sz="2800" dirty="0" smtClean="0"/>
              <a:t>Rate (TFR): rata-rata jumlah anak yang seharusnya lahir dari seorang wanita pada saat akhir usia reproduksi</a:t>
            </a:r>
          </a:p>
          <a:p>
            <a:r>
              <a:rPr lang="id-ID" sz="2800" dirty="0" smtClean="0"/>
              <a:t>Total jumlah anak yang akan dimiliki dari seorang wanita dengan angka fertilitas pada tahun tertentu selama masa reproduktifnya </a:t>
            </a:r>
          </a:p>
          <a:p>
            <a:r>
              <a:rPr lang="id-ID" sz="2800" dirty="0" smtClean="0"/>
              <a:t>Merupakan ukuran sintesis (bukan kenyataan yang sebenarnya)</a:t>
            </a:r>
            <a:r>
              <a:rPr lang="id-ID" sz="2800" dirty="0"/>
              <a:t> </a:t>
            </a:r>
            <a:endParaRPr lang="id-ID" sz="2800" dirty="0" smtClean="0"/>
          </a:p>
          <a:p>
            <a:r>
              <a:rPr lang="id-ID" sz="2800" dirty="0" smtClean="0"/>
              <a:t>Pada </a:t>
            </a:r>
            <a:r>
              <a:rPr lang="id-ID" sz="2800" dirty="0"/>
              <a:t>kenyataan, age specific rate </a:t>
            </a:r>
            <a:r>
              <a:rPr lang="id-ID" sz="2800" dirty="0" smtClean="0"/>
              <a:t>berubah dan </a:t>
            </a:r>
            <a:r>
              <a:rPr lang="id-ID" sz="2800" dirty="0"/>
              <a:t>berfluktuasi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08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Perhitungan:</a:t>
            </a:r>
            <a:br>
              <a:rPr lang="id-ID" sz="4000" dirty="0" smtClean="0"/>
            </a:br>
            <a:r>
              <a:rPr lang="id-ID" sz="3600" dirty="0" smtClean="0"/>
              <a:t>Angka </a:t>
            </a:r>
            <a:r>
              <a:rPr lang="id-ID" sz="3600" dirty="0"/>
              <a:t>Fertilitas </a:t>
            </a:r>
            <a:r>
              <a:rPr lang="id-ID" sz="3600" dirty="0" smtClean="0"/>
              <a:t>Total (Israel pd 1994)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81604"/>
              </p:ext>
            </p:extLst>
          </p:nvPr>
        </p:nvGraphicFramePr>
        <p:xfrm>
          <a:off x="457200" y="1600200"/>
          <a:ext cx="8229600" cy="442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90464"/>
                <a:gridCol w="1728192"/>
                <a:gridCol w="211910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Umur wanita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</a:t>
                      </a:r>
                      <a:r>
                        <a:rPr lang="id-ID" baseline="0" dirty="0" smtClean="0"/>
                        <a:t> wanita 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 kelahiran pada kelompok umur (2)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Angka kelahiran (3)=(2):(1)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Angka kelahiran spesifik umur (4)=(3)x5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15-19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244.000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4.474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0,018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0,090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20-24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225.800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28.013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0,124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0,620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25-29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194.200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36.440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0,188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0,940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30-34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182.300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27.402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0,150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0,750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35-39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181.400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14.044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0,077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0,385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40-44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177.600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3.176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0,018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0,090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45-49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id-ID" b="1" dirty="0" smtClean="0"/>
                        <a:t>151.100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b="1" dirty="0" smtClean="0"/>
                        <a:t>182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0,001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0,005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Jumlah=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2,88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Perhitungan:</a:t>
            </a:r>
            <a:br>
              <a:rPr lang="id-ID" dirty="0"/>
            </a:br>
            <a:r>
              <a:rPr lang="id-ID" dirty="0"/>
              <a:t>Angka Fertilitas Total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Kolom (3) mensimulasikan kemungkinan seorang wanita melahirkan dalam masa golongan umur tersebut</a:t>
            </a:r>
          </a:p>
          <a:p>
            <a:r>
              <a:rPr lang="id-ID" sz="2800" dirty="0" smtClean="0"/>
              <a:t>Angka dikali kan dengan lima menggambarkan jumlah anak yang mungkin dihasilkan dalam masa lima tahun tersebut</a:t>
            </a:r>
          </a:p>
          <a:p>
            <a:r>
              <a:rPr lang="id-ID" sz="2800" dirty="0" smtClean="0"/>
              <a:t>Penjumlahan angka untuk seluruh kelompok umur menghasilkan jumlah anak yang mungkin diperoleh pada usia 49 tahun</a:t>
            </a:r>
            <a:r>
              <a:rPr lang="id-ID" sz="2800" dirty="0" smtClean="0">
                <a:sym typeface="Wingdings" panose="05000000000000000000" pitchFamily="2" charset="2"/>
              </a:rPr>
              <a:t> TOTAL FERTLITY RATE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762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Reproduksi Kasar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Gross Reproduction Rate  (GRR):</a:t>
            </a:r>
          </a:p>
          <a:p>
            <a:r>
              <a:rPr lang="id-ID" dirty="0" smtClean="0"/>
              <a:t>Rata-rata jumlah anak perempuan yang mungkin dilahirkan oleh seorang wanita (atau kelompok wanita) selama hidupnya </a:t>
            </a:r>
          </a:p>
          <a:p>
            <a:r>
              <a:rPr lang="id-ID" dirty="0" smtClean="0"/>
              <a:t>Seperti TFR, tetapi anak yang dilahirkan yang dihitung adalah anak perempuan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22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Angka Reproduksi Kasar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GRR= 5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𝐴𝑆𝐹𝐹𝑅</m:t>
                        </m:r>
                        <m:r>
                          <a:rPr lang="id-ID" b="0" i="1" baseline="-250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id-ID" dirty="0" smtClean="0"/>
              </a:p>
              <a:p>
                <a:r>
                  <a:rPr lang="id-ID" dirty="0" smtClean="0"/>
                  <a:t>Keterangan:</a:t>
                </a:r>
              </a:p>
              <a:p>
                <a:r>
                  <a:rPr lang="id-ID" dirty="0" smtClean="0"/>
                  <a:t>x=1: kelompok ibu (perempuan) usia 15-19 tahun</a:t>
                </a:r>
              </a:p>
              <a:p>
                <a:r>
                  <a:rPr lang="id-ID" dirty="0" smtClean="0"/>
                  <a:t>X=7: kelompok ibu (perempuan) usia 45-49</a:t>
                </a:r>
              </a:p>
              <a:p>
                <a:r>
                  <a:rPr lang="id-ID" dirty="0" smtClean="0"/>
                  <a:t>ASFFRx: Angka spesifik Fertilitas Perempuan bagi kelompok usia x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 b="-13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6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FERTILITAS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RUMUS DAN FAKTOR YANG MEMPENGARUHI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59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Angka Reproduksi Kasar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GRR= Rasio jenis kelamin saat lahir x TFR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35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Reproduksi Netto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Net Reproduction Rate (NRR)</a:t>
            </a:r>
          </a:p>
          <a:p>
            <a:r>
              <a:rPr lang="id-ID" dirty="0" smtClean="0"/>
              <a:t>Rata-rata jumlah anak perempuan yang mungkin dilahirkan oleh seorang wanita (kelompok wanita) selama hidupnya memperhitungkan angka spesifik fertilitas perempuan dan angka kematian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27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Angka Reproduksi Netto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sz="2800" dirty="0" smtClean="0"/>
                  <a:t>NRR=5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id-ID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𝐴𝑆𝐹𝐹𝑅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nary>
                  </m:oMath>
                </a14:m>
                <a:r>
                  <a:rPr lang="id-ID" sz="28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id-ID" sz="2800" b="0" i="1" dirty="0" smtClean="0">
                            <a:latin typeface="Cambria Math" panose="02040503050406030204" pitchFamily="18" charset="0"/>
                          </a:rPr>
                          <m:t>𝐿𝑋</m:t>
                        </m:r>
                      </m:num>
                      <m:den>
                        <m:r>
                          <a:rPr lang="id-ID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id-ID" sz="2800" b="0" i="1" dirty="0" smtClean="0">
                            <a:latin typeface="Cambria Math" panose="02040503050406030204" pitchFamily="18" charset="0"/>
                          </a:rPr>
                          <m:t>𝐿𝑂</m:t>
                        </m:r>
                      </m:den>
                    </m:f>
                  </m:oMath>
                </a14:m>
                <a:endParaRPr lang="id-ID" sz="2800" dirty="0" smtClean="0"/>
              </a:p>
              <a:p>
                <a:r>
                  <a:rPr lang="id-ID" sz="2800" dirty="0" smtClean="0"/>
                  <a:t>Keterangan:</a:t>
                </a:r>
              </a:p>
              <a:p>
                <a:r>
                  <a:rPr lang="id-ID" sz="2800" dirty="0" smtClean="0"/>
                  <a:t>x=1: kelompok ibu (perempuan) usia 15-19 tahun</a:t>
                </a:r>
              </a:p>
              <a:p>
                <a:r>
                  <a:rPr lang="id-ID" sz="2800" dirty="0" smtClean="0"/>
                  <a:t>x=7: kelompok ibu (perempuan) usia 45-49 tahun</a:t>
                </a:r>
              </a:p>
              <a:p>
                <a:r>
                  <a:rPr lang="id-ID" sz="2800" dirty="0" smtClean="0"/>
                  <a:t>ASFFRx: angka spesifik fertilitas perempuan bagi kelompok umur x</a:t>
                </a:r>
              </a:p>
              <a:p>
                <a:r>
                  <a:rPr lang="id-ID" sz="2000" dirty="0" smtClean="0"/>
                  <a:t>Lx diambil dari tabel kematian (Jumlah tahun hidup penduduk umur x dan x+1, 0= saat lahir</a:t>
                </a:r>
                <a:endParaRPr lang="id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b="-633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4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Rasio anak-perempuan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Jumlah anak usia dibawah lima tahun per 1000 wanita dalam masa reproduksi pada tahun tertentu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𝑗𝑢𝑚𝑙𝑎h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𝑎𝑛𝑎𝑘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𝑑𝑖𝑏𝑎𝑤𝑎h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5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𝑡𝑎h𝑢𝑛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𝑗𝑢𝑚𝑙𝑎h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𝑝𝑒𝑟𝑒𝑚𝑝𝑢𝑎𝑛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𝑢𝑠𝑖𝑎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15−49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𝑡𝑎h𝑢𝑛</m:t>
                        </m:r>
                      </m:den>
                    </m:f>
                  </m:oMath>
                </a14:m>
                <a:r>
                  <a:rPr lang="id-ID" dirty="0" smtClean="0"/>
                  <a:t> x 1000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11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5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replasemen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Replacement-level Fertility</a:t>
            </a:r>
          </a:p>
          <a:p>
            <a:r>
              <a:rPr lang="id-ID" dirty="0" smtClean="0"/>
              <a:t>Tingkat fertilitas wanita dalam kohor yang sama, mempunyai anak perempuan (dalam rata-rata) untuk menggantikan mereka (wanita tersebut) dalam populasi,</a:t>
            </a:r>
          </a:p>
          <a:p>
            <a:r>
              <a:rPr lang="id-ID" dirty="0" smtClean="0"/>
              <a:t>NRR=1 sama dengan tingkat replasemen</a:t>
            </a:r>
          </a:p>
          <a:p>
            <a:r>
              <a:rPr lang="id-ID" dirty="0" smtClean="0"/>
              <a:t>Bila tingkat-replasemen fertilitas telah dicapai, kelahiran akan mencapai sama dengan kematian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55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replasemen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Dengan mengabaikan imigrasi dan emigrasi, populasi akan berhenti tumbuh sehingga stasioner</a:t>
            </a:r>
          </a:p>
          <a:p>
            <a:r>
              <a:rPr lang="id-ID" sz="2800" dirty="0" smtClean="0"/>
              <a:t>TFR dapat menggambarkan tingkat replasement fertilitas, dengan menggambarkan rata-rata jumlah anak yang cukup untuk menggantikan kedua orang tua, </a:t>
            </a:r>
          </a:p>
        </p:txBody>
      </p:sp>
    </p:spTree>
    <p:extLst>
      <p:ext uri="{BB962C8B-B14F-4D97-AF65-F5344CB8AC3E}">
        <p14:creationId xmlns:p14="http://schemas.microsoft.com/office/powerpoint/2010/main" val="10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replasemen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 </a:t>
            </a:r>
            <a:r>
              <a:rPr lang="id-ID" dirty="0"/>
              <a:t>negara maju TFR=2,1 dianggap tingkat replasemen fertilitas, karena dianggap lebih dari 2,0 (satu anak untuk satu orang tua</a:t>
            </a:r>
            <a:r>
              <a:rPr lang="id-ID" dirty="0" smtClean="0"/>
              <a:t>).</a:t>
            </a:r>
          </a:p>
          <a:p>
            <a:r>
              <a:rPr lang="id-ID" dirty="0" smtClean="0"/>
              <a:t>Karena lebih banyak anak laki-laki yang dilahirkan daripada anak perempuan</a:t>
            </a:r>
          </a:p>
          <a:p>
            <a:r>
              <a:rPr lang="id-ID" dirty="0" smtClean="0"/>
              <a:t>Sedangkan di negara berkembang angka 2,1 dibutuhkan untuk mencapai replacement level karena angka kematian yang lebih tinggi.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6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mempengaruhi Fertilitas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wanita yang menikah (usia 15-49) </a:t>
            </a:r>
          </a:p>
          <a:p>
            <a:r>
              <a:rPr lang="id-ID" dirty="0" smtClean="0"/>
              <a:t>Persentase wanita yang menggunakan kontrasepsi</a:t>
            </a:r>
          </a:p>
          <a:p>
            <a:r>
              <a:rPr lang="id-ID" dirty="0" smtClean="0"/>
              <a:t>Proporsi wanita yang tidak dalam fekunditas (misalnya sedang menyusui)</a:t>
            </a:r>
          </a:p>
          <a:p>
            <a:r>
              <a:rPr lang="id-ID" dirty="0" smtClean="0"/>
              <a:t>Tingkat aborsi yang disengaja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19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id-ID" altLang="id-ID" dirty="0" smtClean="0">
                <a:solidFill>
                  <a:schemeClr val="tx1"/>
                </a:solidFill>
              </a:rPr>
              <a:t>DEFINISI</a:t>
            </a:r>
            <a:endParaRPr lang="id-ID" altLang="id-ID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r>
              <a:rPr lang="id-ID" altLang="id-ID" dirty="0" smtClean="0"/>
              <a:t>Fertilitas (Fertility): merujuk pada jumlah kelahiran hidup dari penduduk wanita</a:t>
            </a:r>
          </a:p>
          <a:p>
            <a:r>
              <a:rPr lang="id-ID" altLang="id-ID" dirty="0" smtClean="0"/>
              <a:t>Fekunditas (Fecundity): merujuk pada kemampuan fisiologis wanita untuk melahirkan (mempunyai anak)</a:t>
            </a:r>
          </a:p>
          <a:p>
            <a:r>
              <a:rPr lang="id-ID" altLang="id-ID" dirty="0" smtClean="0"/>
              <a:t>Fertilitas secara langsung ditentukan oleh faktor-faktor yang dipengaruhi oleh sosial, budaya, ekonomi, kesehatan dan faktor lingkungan lainnya. </a:t>
            </a:r>
            <a:endParaRPr lang="id-ID" alt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kelahiran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Angka kelahiran</a:t>
                </a:r>
                <a:r>
                  <a:rPr lang="id-ID" dirty="0" smtClean="0">
                    <a:sym typeface="Wingdings" panose="05000000000000000000" pitchFamily="2" charset="2"/>
                  </a:rPr>
                  <a:t></a:t>
                </a:r>
                <a:r>
                  <a:rPr lang="id-ID" dirty="0" smtClean="0"/>
                  <a:t>angka kelahiran kasar</a:t>
                </a:r>
              </a:p>
              <a:p>
                <a:r>
                  <a:rPr lang="id-ID" dirty="0" smtClean="0"/>
                  <a:t>Birth rate</a:t>
                </a:r>
                <a:r>
                  <a:rPr lang="id-ID" dirty="0" smtClean="0">
                    <a:sym typeface="Wingdings" panose="05000000000000000000" pitchFamily="2" charset="2"/>
                  </a:rPr>
                  <a:t>crude birth rate</a:t>
                </a:r>
              </a:p>
              <a:p>
                <a:r>
                  <a:rPr lang="id-ID" dirty="0" smtClean="0">
                    <a:sym typeface="Wingdings" panose="05000000000000000000" pitchFamily="2" charset="2"/>
                  </a:rPr>
                  <a:t>Menunjukkan jumlah lahir hidup per 1000 penduduk pada tahun tertentu.</a:t>
                </a:r>
              </a:p>
              <a:p>
                <a:r>
                  <a:rPr lang="id-ID" dirty="0" smtClean="0">
                    <a:sym typeface="Wingdings" panose="05000000000000000000" pitchFamily="2" charset="2"/>
                  </a:rPr>
                  <a:t>CBR=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  <m:r>
                          <a:rPr lang="id-ID" b="0" i="1" baseline="-2500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𝑡𝑡</m:t>
                        </m:r>
                      </m:den>
                    </m:f>
                  </m:oMath>
                </a14:m>
                <a:r>
                  <a:rPr lang="id-ID" dirty="0" smtClean="0">
                    <a:sym typeface="Wingdings" panose="05000000000000000000" pitchFamily="2" charset="2"/>
                  </a:rPr>
                  <a:t> x 1000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𝑗𝑢𝑚𝑙𝑎h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𝑘𝑒𝑙𝑎h𝑖𝑟𝑎𝑛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𝑗𝑢𝑚𝑙𝑎h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𝑡𝑜𝑡𝑎𝑙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𝑝𝑒𝑛𝑑𝑢𝑑𝑢𝑘</m:t>
                        </m:r>
                      </m:den>
                    </m:f>
                  </m:oMath>
                </a14:m>
                <a:r>
                  <a:rPr lang="id-ID" dirty="0" smtClean="0">
                    <a:sym typeface="Wingdings" panose="05000000000000000000" pitchFamily="2" charset="2"/>
                  </a:rPr>
                  <a:t>x 1000</a:t>
                </a:r>
              </a:p>
              <a:p>
                <a:endParaRPr lang="id-ID" dirty="0">
                  <a:sym typeface="Wingdings" panose="05000000000000000000" pitchFamily="2" charset="2"/>
                </a:endParaRP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3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ym typeface="Wingdings" panose="05000000000000000000" pitchFamily="2" charset="2"/>
              </a:rPr>
              <a:t>Contoh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>
                    <a:sym typeface="Wingdings" panose="05000000000000000000" pitchFamily="2" charset="2"/>
                  </a:rPr>
                  <a:t>Data Kuwait </a:t>
                </a:r>
                <a:r>
                  <a:rPr lang="id-ID" dirty="0">
                    <a:sym typeface="Wingdings" panose="05000000000000000000" pitchFamily="2" charset="2"/>
                  </a:rPr>
                  <a:t>tahun </a:t>
                </a:r>
                <a:r>
                  <a:rPr lang="id-ID" dirty="0" smtClean="0">
                    <a:sym typeface="Wingdings" panose="05000000000000000000" pitchFamily="2" charset="2"/>
                  </a:rPr>
                  <a:t>1994</a:t>
                </a:r>
              </a:p>
              <a:p>
                <a:r>
                  <a:rPr lang="id-ID" dirty="0" smtClean="0">
                    <a:sym typeface="Wingdings" panose="05000000000000000000" pitchFamily="2" charset="2"/>
                  </a:rPr>
                  <a:t>Angka kelahiran: 38.868 kelahiran</a:t>
                </a:r>
              </a:p>
              <a:p>
                <a:r>
                  <a:rPr lang="id-ID" dirty="0" smtClean="0">
                    <a:sym typeface="Wingdings" panose="05000000000000000000" pitchFamily="2" charset="2"/>
                  </a:rPr>
                  <a:t>Jumlah penduduk= 1.620.086 jiwa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38.868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1.620.086</m:t>
                        </m:r>
                      </m:den>
                    </m:f>
                  </m:oMath>
                </a14:m>
                <a:r>
                  <a:rPr lang="id-ID" dirty="0" smtClean="0">
                    <a:sym typeface="Wingdings" panose="05000000000000000000" pitchFamily="2" charset="2"/>
                  </a:rPr>
                  <a:t>x1000=24, artinya:</a:t>
                </a:r>
              </a:p>
              <a:p>
                <a:r>
                  <a:rPr lang="id-ID" dirty="0" smtClean="0">
                    <a:sym typeface="Wingdings" panose="05000000000000000000" pitchFamily="2" charset="2"/>
                  </a:rPr>
                  <a:t>Terdapat 24 kelahiran per 1000 penduduk</a:t>
                </a:r>
                <a:endParaRPr lang="id-ID" dirty="0">
                  <a:sym typeface="Wingdings" panose="05000000000000000000" pitchFamily="2" charset="2"/>
                </a:endParaRP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4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Rasio Anak </a:t>
            </a:r>
            <a:r>
              <a:rPr lang="id-ID" dirty="0"/>
              <a:t>W</a:t>
            </a:r>
            <a:r>
              <a:rPr lang="id-ID" dirty="0" smtClean="0"/>
              <a:t>anita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Ukuran fertilitas bila tidak ada data kelahiran</a:t>
                </a:r>
              </a:p>
              <a:p>
                <a:r>
                  <a:rPr lang="id-ID" dirty="0" smtClean="0"/>
                  <a:t>Dinyatakan dalam jumlah anak usia 0-4 tahun per 1000 wanita usia reproduksi, yaitu usia 15-49 atau 15-44 tahun</a:t>
                </a:r>
              </a:p>
              <a:p>
                <a:r>
                  <a:rPr lang="id-ID" dirty="0" smtClean="0"/>
                  <a:t>Rasio Anak Wanita=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d-ID" sz="2800" b="0" i="1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0−4</m:t>
                        </m:r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d-ID" sz="2800" b="0" i="1" baseline="3000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d-ID" sz="2800" b="0" i="1" baseline="30000" smtClean="0">
                            <a:latin typeface="Cambria Math" panose="02040503050406030204" pitchFamily="18" charset="0"/>
                          </a:rPr>
                          <m:t> 15−49 (15−44)</m:t>
                        </m:r>
                      </m:den>
                    </m:f>
                  </m:oMath>
                </a14:m>
                <a:r>
                  <a:rPr lang="id-ID" sz="2800" dirty="0" smtClean="0"/>
                  <a:t> x 1000</a:t>
                </a:r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Rasio Anak Wanita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</a:t>
            </a:r>
            <a:r>
              <a:rPr lang="id-ID" baseline="-25000" dirty="0" smtClean="0"/>
              <a:t>0-4</a:t>
            </a:r>
            <a:r>
              <a:rPr lang="id-ID" dirty="0" smtClean="0"/>
              <a:t>: Penduduk usia 0 sampai 4 tahun</a:t>
            </a:r>
          </a:p>
          <a:p>
            <a:r>
              <a:rPr lang="id-ID" dirty="0" smtClean="0"/>
              <a:t>P</a:t>
            </a:r>
            <a:r>
              <a:rPr lang="id-ID" baseline="30000" dirty="0" smtClean="0"/>
              <a:t>F</a:t>
            </a:r>
            <a:r>
              <a:rPr lang="id-ID" baseline="-25000" dirty="0" smtClean="0"/>
              <a:t>15-49 (15-44)</a:t>
            </a:r>
            <a:r>
              <a:rPr lang="id-ID" dirty="0" smtClean="0"/>
              <a:t>:Penduduk Wanita kelompok usia 15 sampai 49 tahun atau 15 sampai 44 tahun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53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Fertilitas Umum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sz="3000" dirty="0" smtClean="0"/>
                  <a:t>General Fertility Rate (GFR)</a:t>
                </a:r>
              </a:p>
              <a:p>
                <a:r>
                  <a:rPr lang="id-ID" sz="3000" dirty="0" smtClean="0"/>
                  <a:t>Merupakan jumlah kelahiran (lahir hidup) per 1000 wanita usia reproduksi (15-49 atau 15-44)</a:t>
                </a:r>
              </a:p>
              <a:p>
                <a:r>
                  <a:rPr lang="id-ID" sz="3000" dirty="0" smtClean="0"/>
                  <a:t>GFR=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d-ID" sz="3000" i="1" baseline="3000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d-ID" sz="3000" i="1" baseline="30000">
                            <a:latin typeface="Cambria Math" panose="02040503050406030204" pitchFamily="18" charset="0"/>
                          </a:rPr>
                          <m:t> 15_49 </m:t>
                        </m:r>
                        <m:r>
                          <a:rPr lang="id-ID" sz="3000" b="0" i="1" baseline="3000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sz="3000" i="1" baseline="3000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id-ID" sz="3000" b="0" i="1" baseline="3000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id-ID" sz="3000" i="1" baseline="30000">
                            <a:latin typeface="Cambria Math" panose="02040503050406030204" pitchFamily="18" charset="0"/>
                          </a:rPr>
                          <m:t>44)</m:t>
                        </m:r>
                      </m:den>
                    </m:f>
                  </m:oMath>
                </a14:m>
                <a:r>
                  <a:rPr lang="id-ID" sz="3000" dirty="0" smtClean="0"/>
                  <a:t> X 1000</a:t>
                </a:r>
              </a:p>
              <a:p>
                <a:r>
                  <a:rPr lang="id-ID" sz="3000" dirty="0" smtClean="0"/>
                  <a:t>B: Jumlah lahir hidup selama tahun tertentu</a:t>
                </a:r>
              </a:p>
              <a:p>
                <a:r>
                  <a:rPr lang="id-ID" sz="3000" dirty="0"/>
                  <a:t>P</a:t>
                </a:r>
                <a:r>
                  <a:rPr lang="id-ID" sz="3000" baseline="30000" dirty="0"/>
                  <a:t>F</a:t>
                </a:r>
                <a:r>
                  <a:rPr lang="id-ID" sz="3000" baseline="-25000" dirty="0"/>
                  <a:t>15-49 (15-44)</a:t>
                </a:r>
                <a:r>
                  <a:rPr lang="id-ID" sz="3000" dirty="0"/>
                  <a:t>:Penduduk Wanita kelompok usia 15 sampai 49 tahun atau 15 sampai 44 tahun</a:t>
                </a:r>
              </a:p>
              <a:p>
                <a:endParaRPr lang="id-ID" dirty="0" smtClean="0"/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752" r="-1407" b="-107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berkaitan dengan jumlah wanita usia reproduksi</a:t>
            </a:r>
          </a:p>
          <a:p>
            <a:r>
              <a:rPr lang="id-ID" dirty="0" smtClean="0"/>
              <a:t>Umum berarti semua kelahiran tanpa membedakan usia ibu dan jenis kelamin bayi yang dilahirkan</a:t>
            </a:r>
            <a:r>
              <a:rPr lang="id-ID" dirty="0" smtClean="0">
                <a:sym typeface="Wingdings" panose="05000000000000000000" pitchFamily="2" charset="2"/>
              </a:rPr>
              <a:t> berdasarkan usiaASFR: </a:t>
            </a:r>
            <a:r>
              <a:rPr lang="id-ID" i="1" dirty="0" smtClean="0">
                <a:sym typeface="Wingdings" panose="05000000000000000000" pitchFamily="2" charset="2"/>
              </a:rPr>
              <a:t>age specific fertility rate</a:t>
            </a:r>
            <a:endParaRPr lang="id-ID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Fertilitas Umum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71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6818</TotalTime>
  <Words>822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Cambria Math</vt:lpstr>
      <vt:lpstr>Wingdings</vt:lpstr>
      <vt:lpstr>Diseño predeterminado</vt:lpstr>
      <vt:lpstr>FERTILITAS</vt:lpstr>
      <vt:lpstr>FERTILITAS</vt:lpstr>
      <vt:lpstr>DEFINISI</vt:lpstr>
      <vt:lpstr>Angka kelahiran</vt:lpstr>
      <vt:lpstr>Contoh</vt:lpstr>
      <vt:lpstr>Rasio Anak Wanita</vt:lpstr>
      <vt:lpstr>Rasio Anak Wanita</vt:lpstr>
      <vt:lpstr>Angka Fertilitas Umum</vt:lpstr>
      <vt:lpstr>Angka Fertilitas Umum</vt:lpstr>
      <vt:lpstr>contoh</vt:lpstr>
      <vt:lpstr>Angka Fertilitas Menurut Umur</vt:lpstr>
      <vt:lpstr>contoh</vt:lpstr>
      <vt:lpstr>Anak yang telah dilahirkan</vt:lpstr>
      <vt:lpstr>contoh</vt:lpstr>
      <vt:lpstr>Angka Fertilitas Total</vt:lpstr>
      <vt:lpstr>Perhitungan: Angka Fertilitas Total (Israel pd 1994)</vt:lpstr>
      <vt:lpstr>Perhitungan: Angka Fertilitas Total</vt:lpstr>
      <vt:lpstr>Angka Reproduksi Kasar</vt:lpstr>
      <vt:lpstr>Angka Reproduksi Kasar</vt:lpstr>
      <vt:lpstr>Angka Reproduksi Kasar</vt:lpstr>
      <vt:lpstr>Angka Reproduksi Netto</vt:lpstr>
      <vt:lpstr>Angka Reproduksi Netto</vt:lpstr>
      <vt:lpstr>Rasio anak-perempuan</vt:lpstr>
      <vt:lpstr>Indeks replasemen</vt:lpstr>
      <vt:lpstr>Indeks replasemen</vt:lpstr>
      <vt:lpstr>Indeks replasemen</vt:lpstr>
      <vt:lpstr>Faktor mempengaruhi Fertilitas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Lia Warlina</cp:lastModifiedBy>
  <cp:revision>645</cp:revision>
  <dcterms:created xsi:type="dcterms:W3CDTF">2010-05-23T14:28:12Z</dcterms:created>
  <dcterms:modified xsi:type="dcterms:W3CDTF">2018-03-27T09:47:17Z</dcterms:modified>
</cp:coreProperties>
</file>