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73" r:id="rId3"/>
    <p:sldId id="294" r:id="rId4"/>
    <p:sldId id="292" r:id="rId5"/>
    <p:sldId id="274" r:id="rId6"/>
    <p:sldId id="295" r:id="rId7"/>
    <p:sldId id="293" r:id="rId8"/>
    <p:sldId id="287" r:id="rId9"/>
    <p:sldId id="288" r:id="rId10"/>
    <p:sldId id="275" r:id="rId11"/>
    <p:sldId id="276" r:id="rId12"/>
    <p:sldId id="277" r:id="rId13"/>
    <p:sldId id="278" r:id="rId14"/>
    <p:sldId id="281" r:id="rId15"/>
    <p:sldId id="289" r:id="rId16"/>
    <p:sldId id="296" r:id="rId17"/>
    <p:sldId id="284" r:id="rId1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77" d="100"/>
          <a:sy n="77" d="100"/>
        </p:scale>
        <p:origin x="498" y="90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3/31/2019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3/31/2019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FC2FA5-7BB9-4223-A3BD-8212E5E3EA8F}" type="slidenum">
              <a:rPr lang="id-ID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27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900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0081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5836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515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824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95267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9AED39-2734-46EE-BBD6-56D44B621FD6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0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3/31/2019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3/31/2019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3/31/2019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C2C6F8EA-316C-41DE-B9A4-EDCC3A85ED9A}" type="datetimeFigureOut">
              <a:rPr lang="en-US"/>
              <a:pPr/>
              <a:t>3/31/2019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pointstyl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1.png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image" Target="../media/image14.png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4870451" y="6237288"/>
            <a:ext cx="2278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3"/>
              </a:rPr>
              <a:t>Powerpoint Templates</a:t>
            </a:r>
            <a:endParaRPr lang="fr-FR"/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979612" y="3505200"/>
            <a:ext cx="7201048" cy="116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id-ID" sz="3200" b="1" dirty="0">
                <a:latin typeface="Verdana" pitchFamily="34" charset="0"/>
              </a:rPr>
              <a:t>Sistem Persamaan Linear</a:t>
            </a:r>
            <a:endParaRPr lang="fr-FR" sz="3200" b="1" dirty="0">
              <a:latin typeface="Verdana" pitchFamily="34" charset="0"/>
            </a:endParaRPr>
          </a:p>
          <a:p>
            <a:r>
              <a:rPr lang="id-ID" sz="2000" b="1" i="1" dirty="0">
                <a:latin typeface="Verdana" pitchFamily="34" charset="0"/>
              </a:rPr>
              <a:t>Metode Eliminasi Gauss</a:t>
            </a:r>
            <a:endParaRPr lang="fr-FR" sz="2000" i="1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979612" y="3062576"/>
            <a:ext cx="2826400" cy="732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en-US" sz="2400" dirty="0" err="1">
                <a:latin typeface="Verdana" pitchFamily="34" charset="0"/>
              </a:rPr>
              <a:t>Pertemuan</a:t>
            </a:r>
            <a:r>
              <a:rPr lang="en-US" sz="2400" dirty="0">
                <a:latin typeface="Verdana" pitchFamily="34" charset="0"/>
              </a:rPr>
              <a:t> 5</a:t>
            </a:r>
            <a:endParaRPr lang="fr-FR" sz="2400" i="1" dirty="0"/>
          </a:p>
        </p:txBody>
      </p:sp>
      <p:pic>
        <p:nvPicPr>
          <p:cNvPr id="1026" name="Picture 2" descr="Image result for Linear equation syst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012" y="2667000"/>
            <a:ext cx="4107800" cy="41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unikom.GIF">
            <a:extLst>
              <a:ext uri="{FF2B5EF4-FFF2-40B4-BE49-F238E27FC236}">
                <a16:creationId xmlns:a16="http://schemas.microsoft.com/office/drawing/2014/main" id="{8ABA1A92-E243-4DBE-A3F6-C43E58079D42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209212" y="533400"/>
            <a:ext cx="1140468" cy="1104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46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Selesaikan SPL Berikut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419778"/>
              </p:ext>
            </p:extLst>
          </p:nvPr>
        </p:nvGraphicFramePr>
        <p:xfrm>
          <a:off x="1674812" y="1417637"/>
          <a:ext cx="3962400" cy="1900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3" imgW="1244520" imgH="596880" progId="Equation.DSMT4">
                  <p:embed/>
                </p:oleObj>
              </mc:Choice>
              <mc:Fallback>
                <p:oleObj name="Equation" r:id="rId3" imgW="1244520" imgH="5968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2" y="1417637"/>
                        <a:ext cx="3962400" cy="190017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B16147-F5E4-4888-A50F-704D057E5759}"/>
                  </a:ext>
                </a:extLst>
              </p:cNvPr>
              <p:cNvSpPr/>
              <p:nvPr/>
            </p:nvSpPr>
            <p:spPr>
              <a:xfrm>
                <a:off x="5637212" y="1124175"/>
                <a:ext cx="3210623" cy="2389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d-ID" sz="360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   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=4</m:t>
                            </m:r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+5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=−7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+13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=13</m:t>
                            </m:r>
                          </m:e>
                        </m:mr>
                        <m:mr>
                          <m:e>
                            <m:r>
                              <m:rPr>
                                <m:nor/>
                              </m:rPr>
                              <a:rPr lang="id-ID" sz="3600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                          </m:t>
                            </m:r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−13</m:t>
                            </m:r>
                            <m:sSub>
                              <m:sSubPr>
                                <m:ctrlP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id-ID" sz="3600" i="1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id-ID" sz="3600" i="0">
                                    <a:solidFill>
                                      <a:schemeClr val="tx2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  <m:r>
                              <a:rPr lang="id-ID" sz="3600" i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=−13</m:t>
                            </m:r>
                          </m:e>
                        </m:mr>
                      </m:m>
                    </m:oMath>
                  </m:oMathPara>
                </a14:m>
                <a:endParaRPr lang="id-ID" sz="3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3B16147-F5E4-4888-A50F-704D057E57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7212" y="1124175"/>
                <a:ext cx="3210623" cy="2389244"/>
              </a:xfrm>
              <a:prstGeom prst="rect">
                <a:avLst/>
              </a:prstGeom>
              <a:blipFill>
                <a:blip r:embed="rId5"/>
                <a:stretch>
                  <a:fillRect r="-747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6291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Operasi Baris Elementer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d-ID" sz="3200" dirty="0"/>
              <a:t>Pertukaran baris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/>
              <a:t>Penskalaan baris (perkalian baris)</a:t>
            </a:r>
          </a:p>
          <a:p>
            <a:pPr marL="514350" indent="-514350">
              <a:buFont typeface="+mj-lt"/>
              <a:buAutoNum type="alphaLcParenR"/>
            </a:pPr>
            <a:r>
              <a:rPr lang="id-ID" sz="3200" dirty="0"/>
              <a:t>Penjumlahan baris dengan kelipatan baris lain</a:t>
            </a:r>
          </a:p>
          <a:p>
            <a:pPr>
              <a:buNone/>
            </a:pPr>
            <a:r>
              <a:rPr lang="id-ID" sz="3200" dirty="0"/>
              <a:t>Metode Eliminasi Gauss Naif : menggunakan hanya operasi c)</a:t>
            </a:r>
          </a:p>
          <a:p>
            <a:pPr>
              <a:buNone/>
            </a:pPr>
            <a:r>
              <a:rPr lang="id-ID" sz="3200" dirty="0"/>
              <a:t>Metode Gauss yang diperbaiki : menggunakan langkah a),b),c) </a:t>
            </a:r>
          </a:p>
          <a:p>
            <a:pPr>
              <a:buNone/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56307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268761"/>
            <a:ext cx="8229600" cy="4525963"/>
          </a:xfrm>
        </p:spPr>
        <p:txBody>
          <a:bodyPr/>
          <a:lstStyle/>
          <a:p>
            <a:r>
              <a:rPr lang="id-ID" dirty="0"/>
              <a:t>Gunakan metode eliminasi Gauss naif untuk menyelesaikan SPL berikut :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 </a:t>
            </a:r>
          </a:p>
          <a:p>
            <a:endParaRPr lang="en-US" dirty="0"/>
          </a:p>
          <a:p>
            <a:r>
              <a:rPr lang="id-ID" dirty="0"/>
              <a:t>Kelemahan metode ini ?</a:t>
            </a: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006754"/>
              </p:ext>
            </p:extLst>
          </p:nvPr>
        </p:nvGraphicFramePr>
        <p:xfrm>
          <a:off x="2436812" y="2132012"/>
          <a:ext cx="3114675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7" name="Equation" r:id="rId4" imgW="1231560" imgH="685800" progId="Equation.DSMT4">
                  <p:embed/>
                </p:oleObj>
              </mc:Choice>
              <mc:Fallback>
                <p:oleObj name="Equation" r:id="rId4" imgW="1231560" imgH="685800" progId="Equation.DSMT4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6812" y="2132012"/>
                        <a:ext cx="3114675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899619"/>
              </p:ext>
            </p:extLst>
          </p:nvPr>
        </p:nvGraphicFramePr>
        <p:xfrm>
          <a:off x="6138691" y="4343400"/>
          <a:ext cx="2921000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8" name="Equation" r:id="rId6" imgW="1155600" imgH="685800" progId="Equation.DSMT4">
                  <p:embed/>
                </p:oleObj>
              </mc:Choice>
              <mc:Fallback>
                <p:oleObj name="Equation" r:id="rId6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691" y="4343400"/>
                        <a:ext cx="2921000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147792"/>
              </p:ext>
            </p:extLst>
          </p:nvPr>
        </p:nvGraphicFramePr>
        <p:xfrm>
          <a:off x="6196013" y="1844675"/>
          <a:ext cx="3692525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9" name="Equation" r:id="rId8" imgW="1460160" imgH="914400" progId="Equation.DSMT4">
                  <p:embed/>
                </p:oleObj>
              </mc:Choice>
              <mc:Fallback>
                <p:oleObj name="Equation" r:id="rId8" imgW="1460160" imgH="914400" progId="Equation.DSMT4">
                  <p:embed/>
                  <p:pic>
                    <p:nvPicPr>
                      <p:cNvPr id="3891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6013" y="1844675"/>
                        <a:ext cx="3692525" cy="2300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2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Metode Eliminasi Gauss yang diperbaiki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700809"/>
            <a:ext cx="8229600" cy="4425355"/>
          </a:xfrm>
        </p:spPr>
        <p:txBody>
          <a:bodyPr/>
          <a:lstStyle/>
          <a:p>
            <a:r>
              <a:rPr lang="id-ID" dirty="0"/>
              <a:t>Pivoting sebagian: Untuk menentukan Pivot pada baris ke – k dan kolom ke – p dipilih semua elemen pada kolom p yang mempunyai nilai mutlak terbesar, lalu pertukarkan baris tersebut. </a:t>
            </a:r>
          </a:p>
          <a:p>
            <a:r>
              <a:rPr lang="id-ID" dirty="0"/>
              <a:t>Penskalaan/menormalkan baris : membagi tiap baris dengan nilai mutlak terbesar ruas kiri. </a:t>
            </a:r>
          </a:p>
        </p:txBody>
      </p:sp>
    </p:spTree>
    <p:extLst>
      <p:ext uri="{BB962C8B-B14F-4D97-AF65-F5344CB8AC3E}">
        <p14:creationId xmlns:p14="http://schemas.microsoft.com/office/powerpoint/2010/main" val="3090799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Pivoting Sebagian</a:t>
            </a:r>
          </a:p>
        </p:txBody>
      </p:sp>
      <p:sp>
        <p:nvSpPr>
          <p:cNvPr id="5" name="Rectangle 4"/>
          <p:cNvSpPr/>
          <p:nvPr/>
        </p:nvSpPr>
        <p:spPr>
          <a:xfrm>
            <a:off x="5014292" y="2636912"/>
            <a:ext cx="864096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78188" y="1628800"/>
          <a:ext cx="4320480" cy="4320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Equation" r:id="rId3" imgW="977760" imgH="977760" progId="Equation.DSMT4">
                  <p:embed/>
                </p:oleObj>
              </mc:Choice>
              <mc:Fallback>
                <p:oleObj name="Equation" r:id="rId3" imgW="977760" imgH="97776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188" y="1628800"/>
                        <a:ext cx="4320480" cy="43204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3718148" y="3284984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45940" y="2060848"/>
            <a:ext cx="18722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/>
              <a:t>Cari |x| terbesar, lalu pertukarkan barisnya dengan baris ke-2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771701"/>
              </p:ext>
            </p:extLst>
          </p:nvPr>
        </p:nvGraphicFramePr>
        <p:xfrm>
          <a:off x="8609012" y="2073367"/>
          <a:ext cx="2921000" cy="172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Equation" r:id="rId5" imgW="1155600" imgH="685800" progId="Equation.DSMT4">
                  <p:embed/>
                </p:oleObj>
              </mc:Choice>
              <mc:Fallback>
                <p:oleObj name="Equation" r:id="rId5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9012" y="2073367"/>
                        <a:ext cx="2921000" cy="172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38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B320-8D4C-469E-93B5-392010013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ED528-7E5C-43A3-9F85-5AB6779D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Selesaikan</a:t>
            </a:r>
            <a:r>
              <a:rPr lang="en-US" dirty="0"/>
              <a:t> SPL </a:t>
            </a: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pivoting</a:t>
            </a:r>
            <a:endParaRPr lang="id-ID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4BAF049-CB14-48DD-AEB6-09803719D7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867890"/>
              </p:ext>
            </p:extLst>
          </p:nvPr>
        </p:nvGraphicFramePr>
        <p:xfrm>
          <a:off x="4418012" y="2590800"/>
          <a:ext cx="3352800" cy="1980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1155600" imgH="685800" progId="Equation.DSMT4">
                  <p:embed/>
                </p:oleObj>
              </mc:Choice>
              <mc:Fallback>
                <p:oleObj name="Equation" r:id="rId3" imgW="1155600" imgH="685800" progId="Equation.DSMT4">
                  <p:embed/>
                  <p:pic>
                    <p:nvPicPr>
                      <p:cNvPr id="3891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2" y="2590800"/>
                        <a:ext cx="3352800" cy="19807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23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812800"/>
          </a:xfrm>
        </p:spPr>
        <p:txBody>
          <a:bodyPr/>
          <a:lstStyle/>
          <a:p>
            <a:r>
              <a:rPr lang="id-ID" sz="4400" dirty="0"/>
              <a:t>Kemungkinan</a:t>
            </a:r>
            <a:r>
              <a:rPr lang="id-ID" dirty="0"/>
              <a:t> Solusi SPL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447800"/>
            <a:ext cx="2818656" cy="452596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Mempunyai solusi unik/tunggal</a:t>
            </a:r>
            <a:endParaRPr lang="en-US" dirty="0"/>
          </a:p>
          <a:p>
            <a:endParaRPr lang="id-ID" dirty="0"/>
          </a:p>
          <a:p>
            <a:r>
              <a:rPr lang="id-ID" dirty="0"/>
              <a:t>Punya banyak solusi</a:t>
            </a:r>
            <a:endParaRPr lang="en-US" dirty="0"/>
          </a:p>
          <a:p>
            <a:endParaRPr lang="id-ID" dirty="0"/>
          </a:p>
          <a:p>
            <a:r>
              <a:rPr lang="id-ID" dirty="0"/>
              <a:t>Tidak ada solusi sama sekali</a:t>
            </a: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870276" y="1268761"/>
          <a:ext cx="4248472" cy="15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2" name="Equation" r:id="rId4" imgW="1981080" imgH="736560" progId="Equation.DSMT4">
                  <p:embed/>
                </p:oleObj>
              </mc:Choice>
              <mc:Fallback>
                <p:oleObj name="Equation" r:id="rId4" imgW="1981080" imgH="736560" progId="Equation.DSMT4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276" y="1268761"/>
                        <a:ext cx="4248472" cy="15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4683126" y="2852739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3" name="Equation" r:id="rId6" imgW="2222280" imgH="736560" progId="Equation.DSMT4">
                  <p:embed/>
                </p:oleObj>
              </mc:Choice>
              <mc:Fallback>
                <p:oleObj name="Equation" r:id="rId6" imgW="2222280" imgH="736560" progId="Equation.DSMT4">
                  <p:embed/>
                  <p:pic>
                    <p:nvPicPr>
                      <p:cNvPr id="3994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6" y="2852739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4683126" y="4437064"/>
          <a:ext cx="4765675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4" name="Equation" r:id="rId8" imgW="2222280" imgH="736560" progId="Equation.DSMT4">
                  <p:embed/>
                </p:oleObj>
              </mc:Choice>
              <mc:Fallback>
                <p:oleObj name="Equation" r:id="rId8" imgW="2222280" imgH="736560" progId="Equation.DSMT4">
                  <p:embed/>
                  <p:pic>
                    <p:nvPicPr>
                      <p:cNvPr id="3994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26" y="4437064"/>
                        <a:ext cx="4765675" cy="1571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7174532" y="3861048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174532" y="5445224"/>
            <a:ext cx="2160240" cy="432048"/>
          </a:xfrm>
          <a:prstGeom prst="rect">
            <a:avLst/>
          </a:prstGeom>
          <a:solidFill>
            <a:srgbClr val="FF0000">
              <a:alpha val="3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548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817D1-C116-4D2E-8521-813FBEF14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Linear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D6CDD-84B1-4F54-884F-A903CF4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981200"/>
            <a:ext cx="9782801" cy="4572000"/>
          </a:xfrm>
        </p:spPr>
        <p:txBody>
          <a:bodyPr>
            <a:normAutofit/>
          </a:bodyPr>
          <a:lstStyle/>
          <a:p>
            <a:r>
              <a:rPr lang="en-US" sz="3200" dirty="0" err="1"/>
              <a:t>Penentuan</a:t>
            </a:r>
            <a:r>
              <a:rPr lang="en-US" sz="3200" dirty="0"/>
              <a:t> </a:t>
            </a:r>
            <a:r>
              <a:rPr lang="en-US" sz="3200" dirty="0" err="1"/>
              <a:t>besarnya</a:t>
            </a:r>
            <a:r>
              <a:rPr lang="en-US" sz="3200" dirty="0"/>
              <a:t> </a:t>
            </a:r>
            <a:r>
              <a:rPr lang="en-US" sz="3200" dirty="0" err="1"/>
              <a:t>kuat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aliran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jaringan</a:t>
            </a:r>
            <a:r>
              <a:rPr lang="en-US" sz="3200" dirty="0"/>
              <a:t> </a:t>
            </a:r>
            <a:r>
              <a:rPr lang="en-US" sz="3200" dirty="0" err="1"/>
              <a:t>listrik</a:t>
            </a:r>
            <a:endParaRPr lang="en-US" sz="3200" dirty="0"/>
          </a:p>
          <a:p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banyaknya</a:t>
            </a:r>
            <a:r>
              <a:rPr lang="en-US" sz="3200" dirty="0"/>
              <a:t> </a:t>
            </a:r>
            <a:r>
              <a:rPr lang="en-US" sz="3200" dirty="0" err="1"/>
              <a:t>arus</a:t>
            </a:r>
            <a:r>
              <a:rPr lang="en-US" sz="3200" dirty="0"/>
              <a:t> </a:t>
            </a:r>
            <a:r>
              <a:rPr lang="en-US" sz="3200" dirty="0" err="1"/>
              <a:t>lalu</a:t>
            </a:r>
            <a:r>
              <a:rPr lang="en-US" sz="3200" dirty="0"/>
              <a:t> </a:t>
            </a:r>
            <a:r>
              <a:rPr lang="en-US" sz="3200" dirty="0" err="1"/>
              <a:t>lintas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perempatan</a:t>
            </a:r>
            <a:r>
              <a:rPr lang="en-US" sz="3200" dirty="0"/>
              <a:t> </a:t>
            </a:r>
            <a:r>
              <a:rPr lang="en-US" sz="3200" dirty="0" err="1"/>
              <a:t>jalan</a:t>
            </a:r>
            <a:r>
              <a:rPr lang="en-US" sz="3200" dirty="0"/>
              <a:t> yang </a:t>
            </a:r>
            <a:r>
              <a:rPr lang="en-US" sz="3200" dirty="0" err="1"/>
              <a:t>sedang</a:t>
            </a:r>
            <a:r>
              <a:rPr lang="en-US" sz="3200" dirty="0"/>
              <a:t> </a:t>
            </a:r>
            <a:r>
              <a:rPr lang="en-US" sz="3200" dirty="0" err="1"/>
              <a:t>diamati</a:t>
            </a:r>
            <a:endParaRPr lang="en-US" sz="3200" dirty="0"/>
          </a:p>
          <a:p>
            <a:r>
              <a:rPr lang="en-US" sz="3200" dirty="0" err="1"/>
              <a:t>Menyelesaikan</a:t>
            </a:r>
            <a:r>
              <a:rPr lang="en-US" sz="3200" dirty="0"/>
              <a:t> model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pertukaran</a:t>
            </a:r>
            <a:r>
              <a:rPr lang="en-US" sz="3200" dirty="0"/>
              <a:t> </a:t>
            </a:r>
            <a:r>
              <a:rPr lang="en-US" sz="3200" dirty="0" err="1"/>
              <a:t>barang</a:t>
            </a:r>
            <a:r>
              <a:rPr lang="en-US" sz="3200" dirty="0"/>
              <a:t>. 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1019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F28ED-77A9-408B-AD47-B4B4421B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ABADF-40AD-43F8-8C91-3256C0EC7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Menjelaskan pengertian sistem persamaan linear serta solusi dari SPL</a:t>
            </a:r>
          </a:p>
          <a:p>
            <a:pPr lvl="0"/>
            <a:r>
              <a:rPr lang="id-ID" dirty="0"/>
              <a:t>Menjelaskan cara merepesentasikan sistem persamaan linear ke dalam bentuk perkalian matriks</a:t>
            </a:r>
          </a:p>
          <a:p>
            <a:pPr lvl="0"/>
            <a:r>
              <a:rPr lang="id-ID" dirty="0"/>
              <a:t>Menggunakan metode Eliminasi Gauss Naive, Gauss yang diperbaiki dan Gauss Jordan untuk mencari solusi dari SPL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1632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id-ID" dirty="0"/>
              <a:t>Sistem Persamaan Linear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695921"/>
              </p:ext>
            </p:extLst>
          </p:nvPr>
        </p:nvGraphicFramePr>
        <p:xfrm>
          <a:off x="3714750" y="1003300"/>
          <a:ext cx="4437063" cy="226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5" name="Equation" r:id="rId4" imgW="1790640" imgH="914400" progId="Equation.DSMT4">
                  <p:embed/>
                </p:oleObj>
              </mc:Choice>
              <mc:Fallback>
                <p:oleObj name="Equation" r:id="rId4" imgW="1790640" imgH="914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1003300"/>
                        <a:ext cx="4437063" cy="2265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1244419"/>
              </p:ext>
            </p:extLst>
          </p:nvPr>
        </p:nvGraphicFramePr>
        <p:xfrm>
          <a:off x="2139950" y="3357563"/>
          <a:ext cx="8447088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6" name="Equation" r:id="rId6" imgW="3340080" imgH="1193760" progId="Equation.DSMT4">
                  <p:embed/>
                </p:oleObj>
              </mc:Choice>
              <mc:Fallback>
                <p:oleObj name="Equation" r:id="rId6" imgW="334008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357563"/>
                        <a:ext cx="8447088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7290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1842C-F352-4D63-88B6-234915238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SPL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F48DC-5488-41AC-95C0-F4A3E7A8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3436" y="1600200"/>
            <a:ext cx="9782801" cy="1600200"/>
          </a:xfrm>
        </p:spPr>
        <p:txBody>
          <a:bodyPr/>
          <a:lstStyle/>
          <a:p>
            <a:r>
              <a:rPr lang="en-US" dirty="0" err="1"/>
              <a:t>Tepat</a:t>
            </a:r>
            <a:r>
              <a:rPr lang="en-US" dirty="0"/>
              <a:t> 1 </a:t>
            </a:r>
            <a:r>
              <a:rPr lang="en-US" dirty="0" err="1"/>
              <a:t>solusi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terhingga</a:t>
            </a:r>
            <a:endParaRPr lang="en-US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solusi</a:t>
            </a: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9086C3-928F-420D-8732-F3824D5AD0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612" y="3657600"/>
            <a:ext cx="3258279" cy="236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2CD49A8-F701-4B61-A875-1D24965F33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2812" y="3657600"/>
            <a:ext cx="3258279" cy="2362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19362E-4DC2-49FE-98E4-0844026F15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33491" y="3657600"/>
            <a:ext cx="3503671" cy="23621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B7E0CDB-0918-4B39-80BF-A8E9B0E7CC24}"/>
              </a:ext>
            </a:extLst>
          </p:cNvPr>
          <p:cNvSpPr txBox="1"/>
          <p:nvPr/>
        </p:nvSpPr>
        <p:spPr>
          <a:xfrm>
            <a:off x="4171091" y="6153834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Representasi</a:t>
            </a:r>
            <a:r>
              <a:rPr lang="en-US" dirty="0"/>
              <a:t> </a:t>
            </a:r>
            <a:r>
              <a:rPr lang="en-US" dirty="0" err="1"/>
              <a:t>Geometri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2 variable </a:t>
            </a:r>
            <a:r>
              <a:rPr lang="en-US" dirty="0" err="1"/>
              <a:t>dan</a:t>
            </a:r>
            <a:r>
              <a:rPr lang="en-US" dirty="0"/>
              <a:t> 2 </a:t>
            </a:r>
            <a:r>
              <a:rPr lang="en-US" dirty="0" err="1"/>
              <a:t>persamaan</a:t>
            </a:r>
            <a:r>
              <a:rPr lang="en-US" dirty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81058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id-ID" dirty="0"/>
              <a:t>Sistem Persamaan Linear</a:t>
            </a:r>
            <a:r>
              <a:rPr lang="en-US" dirty="0"/>
              <a:t> A </a:t>
            </a:r>
            <a:r>
              <a:rPr lang="en-US" dirty="0" err="1"/>
              <a:t>nxn</a:t>
            </a:r>
            <a:endParaRPr lang="id-ID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3808412" y="1002771"/>
          <a:ext cx="4248472" cy="226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name="Equation" r:id="rId4" imgW="1714320" imgH="914400" progId="Equation.DSMT4">
                  <p:embed/>
                </p:oleObj>
              </mc:Choice>
              <mc:Fallback>
                <p:oleObj name="Equation" r:id="rId4" imgW="1714320" imgH="9144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2" y="1002771"/>
                        <a:ext cx="4248472" cy="2265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2300288" y="3357563"/>
          <a:ext cx="8124825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Equation" r:id="rId6" imgW="3213000" imgH="1193760" progId="Equation.DSMT4">
                  <p:embed/>
                </p:oleObj>
              </mc:Choice>
              <mc:Fallback>
                <p:oleObj name="Equation" r:id="rId6" imgW="3213000" imgH="119376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357563"/>
                        <a:ext cx="8124825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58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Balik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423948"/>
              </p:ext>
            </p:extLst>
          </p:nvPr>
        </p:nvGraphicFramePr>
        <p:xfrm>
          <a:off x="3158605" y="1501774"/>
          <a:ext cx="5341938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9" name="Equation" r:id="rId3" imgW="1701720" imgH="711000" progId="Equation.DSMT4">
                  <p:embed/>
                </p:oleObj>
              </mc:Choice>
              <mc:Fallback>
                <p:oleObj name="Equation" r:id="rId3" imgW="170172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58605" y="1501774"/>
                        <a:ext cx="5341938" cy="2232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1894764"/>
              </p:ext>
            </p:extLst>
          </p:nvPr>
        </p:nvGraphicFramePr>
        <p:xfrm>
          <a:off x="1093658" y="3886201"/>
          <a:ext cx="47879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0" name="Equation" r:id="rId5" imgW="1485720" imgH="685800" progId="Equation.DSMT4">
                  <p:embed/>
                </p:oleObj>
              </mc:Choice>
              <mc:Fallback>
                <p:oleObj name="Equation" r:id="rId5" imgW="1485720" imgH="6858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3658" y="3886201"/>
                        <a:ext cx="4787900" cy="220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06902"/>
              </p:ext>
            </p:extLst>
          </p:nvPr>
        </p:nvGraphicFramePr>
        <p:xfrm>
          <a:off x="6323012" y="5355392"/>
          <a:ext cx="1508125" cy="122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1" name="Equation" r:id="rId7" imgW="533160" imgH="431640" progId="Equation.DSMT4">
                  <p:embed/>
                </p:oleObj>
              </mc:Choice>
              <mc:Fallback>
                <p:oleObj name="Equation" r:id="rId7" imgW="533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323012" y="5355392"/>
                        <a:ext cx="1508125" cy="1220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648225"/>
              </p:ext>
            </p:extLst>
          </p:nvPr>
        </p:nvGraphicFramePr>
        <p:xfrm>
          <a:off x="8151812" y="4722813"/>
          <a:ext cx="2586038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12" name="Equation" r:id="rId9" imgW="914400" imgH="431640" progId="Equation.DSMT4">
                  <p:embed/>
                </p:oleObj>
              </mc:Choice>
              <mc:Fallback>
                <p:oleObj name="Equation" r:id="rId9" imgW="91440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151812" y="4722813"/>
                        <a:ext cx="2586038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0" name="Object 9"/>
              <p:cNvSpPr txBox="1"/>
              <p:nvPr/>
            </p:nvSpPr>
            <p:spPr>
              <a:xfrm>
                <a:off x="6170613" y="3708400"/>
                <a:ext cx="4787900" cy="122078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−(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10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613" y="3708400"/>
                <a:ext cx="4787900" cy="122078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731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436" y="177801"/>
            <a:ext cx="9782801" cy="736600"/>
          </a:xfrm>
        </p:spPr>
        <p:txBody>
          <a:bodyPr/>
          <a:lstStyle/>
          <a:p>
            <a:r>
              <a:rPr lang="en-US" dirty="0" err="1"/>
              <a:t>Substitusi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A 4x4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214633"/>
              </p:ext>
            </p:extLst>
          </p:nvPr>
        </p:nvGraphicFramePr>
        <p:xfrm>
          <a:off x="2660650" y="990600"/>
          <a:ext cx="6338888" cy="294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3" imgW="2019240" imgH="939600" progId="Equation.DSMT4">
                  <p:embed/>
                </p:oleObj>
              </mc:Choice>
              <mc:Fallback>
                <p:oleObj name="Equation" r:id="rId3" imgW="2019240" imgH="9396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0650" y="990600"/>
                        <a:ext cx="6338888" cy="2949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9255712"/>
              </p:ext>
            </p:extLst>
          </p:nvPr>
        </p:nvGraphicFramePr>
        <p:xfrm>
          <a:off x="2801316" y="3810000"/>
          <a:ext cx="6219825" cy="294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5" imgW="1930320" imgH="914400" progId="Equation.DSMT4">
                  <p:embed/>
                </p:oleObj>
              </mc:Choice>
              <mc:Fallback>
                <p:oleObj name="Equation" r:id="rId5" imgW="1930320" imgH="914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01316" y="3810000"/>
                        <a:ext cx="6219825" cy="294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928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2" y="116632"/>
            <a:ext cx="8229600" cy="720080"/>
          </a:xfrm>
        </p:spPr>
        <p:txBody>
          <a:bodyPr/>
          <a:lstStyle/>
          <a:p>
            <a:r>
              <a:rPr lang="id-ID" dirty="0"/>
              <a:t>Metode Eliminasi Gauss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5940" y="836712"/>
            <a:ext cx="7920880" cy="1252736"/>
          </a:xfrm>
        </p:spPr>
        <p:txBody>
          <a:bodyPr/>
          <a:lstStyle/>
          <a:p>
            <a:r>
              <a:rPr lang="id-ID" dirty="0"/>
              <a:t>Penyelesaian SPL dengan metode eliminasi Gauss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2146300" y="4941168"/>
          <a:ext cx="7867650" cy="1662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4" imgW="3111480" imgH="660240" progId="Equation.DSMT4">
                  <p:embed/>
                </p:oleObj>
              </mc:Choice>
              <mc:Fallback>
                <p:oleObj name="Equation" r:id="rId4" imgW="3111480" imgH="660240" progId="Equation.DSMT4">
                  <p:embed/>
                  <p:pic>
                    <p:nvPicPr>
                      <p:cNvPr id="368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4941168"/>
                        <a:ext cx="7867650" cy="16628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1998340" y="4581128"/>
            <a:ext cx="8229600" cy="676672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id-ID" sz="3200" kern="0" dirty="0"/>
              <a:t>Substitusi Balik</a:t>
            </a:r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378809"/>
              </p:ext>
            </p:extLst>
          </p:nvPr>
        </p:nvGraphicFramePr>
        <p:xfrm>
          <a:off x="2403946" y="1475115"/>
          <a:ext cx="7418387" cy="30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7" name="Equation" r:id="rId6" imgW="2933640" imgH="1193760" progId="Equation.DSMT4">
                  <p:embed/>
                </p:oleObj>
              </mc:Choice>
              <mc:Fallback>
                <p:oleObj name="Equation" r:id="rId6" imgW="2933640" imgH="1193760" progId="Equation.DSMT4">
                  <p:embed/>
                  <p:pic>
                    <p:nvPicPr>
                      <p:cNvPr id="368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946" y="1475115"/>
                        <a:ext cx="7418387" cy="3017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734372" y="4869160"/>
          <a:ext cx="2232248" cy="669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8" name="Equation" r:id="rId8" imgW="634680" imgH="190440" progId="Equation.DSMT4">
                  <p:embed/>
                </p:oleObj>
              </mc:Choice>
              <mc:Fallback>
                <p:oleObj name="Equation" r:id="rId8" imgW="634680" imgH="190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372" y="4869160"/>
                        <a:ext cx="2232248" cy="6696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093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0C675A-9AD3-40BB-AC57-0E9EFA3E4F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0</TotalTime>
  <Words>297</Words>
  <Application>Microsoft Office PowerPoint</Application>
  <PresentationFormat>Custom</PresentationFormat>
  <Paragraphs>61</Paragraphs>
  <Slides>16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Euphemia</vt:lpstr>
      <vt:lpstr>Verdana</vt:lpstr>
      <vt:lpstr>Math 16x9</vt:lpstr>
      <vt:lpstr>Equation</vt:lpstr>
      <vt:lpstr>PowerPoint Presentation</vt:lpstr>
      <vt:lpstr>Contoh Penerapan Sistem Persamaan Linear</vt:lpstr>
      <vt:lpstr>Tujuan Pembelajaran</vt:lpstr>
      <vt:lpstr>Sistem Persamaan Linear Secara Umum</vt:lpstr>
      <vt:lpstr>Kemungkinan Solusi dari SPL</vt:lpstr>
      <vt:lpstr>Sistem Persamaan Linear A nxn</vt:lpstr>
      <vt:lpstr>Substitusi Balik</vt:lpstr>
      <vt:lpstr>Substitusi Balik untuk A 4x4</vt:lpstr>
      <vt:lpstr>Metode Eliminasi Gauss</vt:lpstr>
      <vt:lpstr>Selesaikan SPL Berikut </vt:lpstr>
      <vt:lpstr>Operasi Baris Elementer</vt:lpstr>
      <vt:lpstr>Contoh</vt:lpstr>
      <vt:lpstr>Metode Eliminasi Gauss yang diperbaiki</vt:lpstr>
      <vt:lpstr>Pivoting Sebagian</vt:lpstr>
      <vt:lpstr>Latihan </vt:lpstr>
      <vt:lpstr>Kemungkinan Solusi SPL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2017-03-26T05:16:12Z</dcterms:created>
  <dcterms:modified xsi:type="dcterms:W3CDTF">2019-03-31T12:26:50Z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