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2" r:id="rId36"/>
    <p:sldId id="290" r:id="rId37"/>
    <p:sldId id="291" r:id="rId38"/>
  </p:sldIdLst>
  <p:sldSz cx="132127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83C75-9CF8-45A1-BF3D-AA12BF0CA6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68A0E1-2FF0-4F97-A571-E50FC4D1D519}">
      <dgm:prSet phldrT="[Text]" custT="1"/>
      <dgm:spPr/>
      <dgm:t>
        <a:bodyPr/>
        <a:lstStyle/>
        <a:p>
          <a:r>
            <a:rPr lang="en-ID" sz="2800" dirty="0" err="1"/>
            <a:t>Kuantitatif</a:t>
          </a:r>
          <a:r>
            <a:rPr lang="en-ID" sz="2800" dirty="0"/>
            <a:t>		</a:t>
          </a:r>
          <a:endParaRPr lang="en-US" sz="2800" dirty="0"/>
        </a:p>
      </dgm:t>
    </dgm:pt>
    <dgm:pt modelId="{C44DD751-6DAB-4E92-BF45-45E625A0CDC7}" type="parTrans" cxnId="{F625C29B-4D12-4C18-94CC-17BE5ACE0476}">
      <dgm:prSet/>
      <dgm:spPr/>
      <dgm:t>
        <a:bodyPr/>
        <a:lstStyle/>
        <a:p>
          <a:endParaRPr lang="en-US" sz="1400"/>
        </a:p>
      </dgm:t>
    </dgm:pt>
    <dgm:pt modelId="{99D0990B-54C6-469A-BBE3-0D3D618AD037}" type="sibTrans" cxnId="{F625C29B-4D12-4C18-94CC-17BE5ACE0476}">
      <dgm:prSet/>
      <dgm:spPr/>
      <dgm:t>
        <a:bodyPr/>
        <a:lstStyle/>
        <a:p>
          <a:endParaRPr lang="en-US" sz="1400"/>
        </a:p>
      </dgm:t>
    </dgm:pt>
    <dgm:pt modelId="{269EC79E-D6CF-4F18-8E1D-1DDE453B4131}">
      <dgm:prSet phldrT="[Text]" custT="1"/>
      <dgm:spPr/>
      <dgm:t>
        <a:bodyPr/>
        <a:lstStyle/>
        <a:p>
          <a:r>
            <a:rPr lang="en-ID" sz="2000" dirty="0" err="1">
              <a:sym typeface="Wingdings" panose="05000000000000000000" pitchFamily="2" charset="2"/>
            </a:rPr>
            <a:t>Meja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kasir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ke</a:t>
          </a:r>
          <a:r>
            <a:rPr lang="en-ID" sz="2000" dirty="0">
              <a:sym typeface="Wingdings" panose="05000000000000000000" pitchFamily="2" charset="2"/>
            </a:rPr>
            <a:t> -1 </a:t>
          </a:r>
          <a:r>
            <a:rPr lang="en-ID" sz="2000" dirty="0" err="1">
              <a:sym typeface="Wingdings" panose="05000000000000000000" pitchFamily="2" charset="2"/>
            </a:rPr>
            <a:t>adalah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meja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kasir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dengan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antrian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terpanjang</a:t>
          </a:r>
          <a:r>
            <a:rPr lang="en-ID" sz="2000" dirty="0">
              <a:sym typeface="Wingdings" panose="05000000000000000000" pitchFamily="2" charset="2"/>
            </a:rPr>
            <a:t>. </a:t>
          </a:r>
          <a:endParaRPr lang="en-US" sz="2000" dirty="0"/>
        </a:p>
      </dgm:t>
    </dgm:pt>
    <dgm:pt modelId="{7D7E18AC-7EEE-4A59-A167-EA35C85BBB98}" type="parTrans" cxnId="{B2E51F08-83A9-461B-9BD6-F90B4AB027BA}">
      <dgm:prSet/>
      <dgm:spPr/>
      <dgm:t>
        <a:bodyPr/>
        <a:lstStyle/>
        <a:p>
          <a:endParaRPr lang="en-US" sz="1400"/>
        </a:p>
      </dgm:t>
    </dgm:pt>
    <dgm:pt modelId="{94BC06B3-A048-4BDE-8FD1-9C81704B4F53}" type="sibTrans" cxnId="{B2E51F08-83A9-461B-9BD6-F90B4AB027BA}">
      <dgm:prSet/>
      <dgm:spPr/>
      <dgm:t>
        <a:bodyPr/>
        <a:lstStyle/>
        <a:p>
          <a:endParaRPr lang="en-US" sz="1400"/>
        </a:p>
      </dgm:t>
    </dgm:pt>
    <dgm:pt modelId="{C630712B-479F-4CED-BA9D-EEC381E052AA}">
      <dgm:prSet phldrT="[Text]" custT="1"/>
      <dgm:spPr/>
      <dgm:t>
        <a:bodyPr/>
        <a:lstStyle/>
        <a:p>
          <a:r>
            <a:rPr lang="en-ID" sz="2800" dirty="0" err="1"/>
            <a:t>Kualitatif</a:t>
          </a:r>
          <a:endParaRPr lang="en-US" sz="2800" dirty="0"/>
        </a:p>
      </dgm:t>
    </dgm:pt>
    <dgm:pt modelId="{71BF18E9-BA91-4CE3-A90A-7866D3B70273}" type="parTrans" cxnId="{3B82B290-E435-4CA8-A782-7704398A982B}">
      <dgm:prSet/>
      <dgm:spPr/>
      <dgm:t>
        <a:bodyPr/>
        <a:lstStyle/>
        <a:p>
          <a:endParaRPr lang="en-US" sz="1400"/>
        </a:p>
      </dgm:t>
    </dgm:pt>
    <dgm:pt modelId="{756A5834-6448-4679-9F32-8CCF14800E5B}" type="sibTrans" cxnId="{3B82B290-E435-4CA8-A782-7704398A982B}">
      <dgm:prSet/>
      <dgm:spPr/>
      <dgm:t>
        <a:bodyPr/>
        <a:lstStyle/>
        <a:p>
          <a:endParaRPr lang="en-US" sz="1400"/>
        </a:p>
      </dgm:t>
    </dgm:pt>
    <dgm:pt modelId="{FDE87B28-433E-4867-9CE3-29FED4188114}">
      <dgm:prSet phldrT="[Text]" custT="1"/>
      <dgm:spPr/>
      <dgm:t>
        <a:bodyPr/>
        <a:lstStyle/>
        <a:p>
          <a:r>
            <a:rPr lang="en-ID" sz="2000" dirty="0" err="1">
              <a:sym typeface="Wingdings" panose="05000000000000000000" pitchFamily="2" charset="2"/>
            </a:rPr>
            <a:t>Panjang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antrian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meja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kasir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ke</a:t>
          </a:r>
          <a:r>
            <a:rPr lang="en-ID" sz="2000" dirty="0">
              <a:sym typeface="Wingdings" panose="05000000000000000000" pitchFamily="2" charset="2"/>
            </a:rPr>
            <a:t> -1 </a:t>
          </a:r>
          <a:r>
            <a:rPr lang="en-ID" sz="2000" dirty="0" err="1">
              <a:sym typeface="Wingdings" panose="05000000000000000000" pitchFamily="2" charset="2"/>
            </a:rPr>
            <a:t>adalah</a:t>
          </a:r>
          <a:r>
            <a:rPr lang="en-ID" sz="2000" dirty="0">
              <a:sym typeface="Wingdings" panose="05000000000000000000" pitchFamily="2" charset="2"/>
            </a:rPr>
            <a:t> 17 org </a:t>
          </a:r>
          <a:r>
            <a:rPr lang="en-ID" sz="2000" dirty="0" err="1">
              <a:sym typeface="Wingdings" panose="05000000000000000000" pitchFamily="2" charset="2"/>
            </a:rPr>
            <a:t>sedangkan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panjang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antrian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meja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kasir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ke</a:t>
          </a:r>
          <a:r>
            <a:rPr lang="en-ID" sz="2000" dirty="0">
              <a:sym typeface="Wingdings" panose="05000000000000000000" pitchFamily="2" charset="2"/>
            </a:rPr>
            <a:t> -2 </a:t>
          </a:r>
          <a:r>
            <a:rPr lang="en-ID" sz="2000" dirty="0" err="1">
              <a:sym typeface="Wingdings" panose="05000000000000000000" pitchFamily="2" charset="2"/>
            </a:rPr>
            <a:t>dan</a:t>
          </a:r>
          <a:r>
            <a:rPr lang="en-ID" sz="2000" dirty="0">
              <a:sym typeface="Wingdings" panose="05000000000000000000" pitchFamily="2" charset="2"/>
            </a:rPr>
            <a:t> </a:t>
          </a:r>
          <a:r>
            <a:rPr lang="en-ID" sz="2000" dirty="0" err="1">
              <a:sym typeface="Wingdings" panose="05000000000000000000" pitchFamily="2" charset="2"/>
            </a:rPr>
            <a:t>ke</a:t>
          </a:r>
          <a:r>
            <a:rPr lang="en-ID" sz="2000" dirty="0">
              <a:sym typeface="Wingdings" panose="05000000000000000000" pitchFamily="2" charset="2"/>
            </a:rPr>
            <a:t> -3 </a:t>
          </a:r>
          <a:r>
            <a:rPr lang="en-ID" sz="2000" dirty="0" err="1">
              <a:sym typeface="Wingdings" panose="05000000000000000000" pitchFamily="2" charset="2"/>
            </a:rPr>
            <a:t>adalah</a:t>
          </a:r>
          <a:r>
            <a:rPr lang="en-ID" sz="2000" dirty="0">
              <a:sym typeface="Wingdings" panose="05000000000000000000" pitchFamily="2" charset="2"/>
            </a:rPr>
            <a:t> 15 </a:t>
          </a:r>
          <a:r>
            <a:rPr lang="en-ID" sz="2000" dirty="0" err="1">
              <a:sym typeface="Wingdings" panose="05000000000000000000" pitchFamily="2" charset="2"/>
            </a:rPr>
            <a:t>dan</a:t>
          </a:r>
          <a:r>
            <a:rPr lang="en-ID" sz="2000" dirty="0">
              <a:sym typeface="Wingdings" panose="05000000000000000000" pitchFamily="2" charset="2"/>
            </a:rPr>
            <a:t> 13 org.</a:t>
          </a:r>
          <a:endParaRPr lang="en-US" sz="2000" dirty="0"/>
        </a:p>
      </dgm:t>
    </dgm:pt>
    <dgm:pt modelId="{259A5797-6304-4D00-97FE-CC01178A1406}" type="parTrans" cxnId="{CB395368-D0E1-4805-B5A4-7536F41C8E21}">
      <dgm:prSet/>
      <dgm:spPr/>
      <dgm:t>
        <a:bodyPr/>
        <a:lstStyle/>
        <a:p>
          <a:endParaRPr lang="en-US" sz="1400"/>
        </a:p>
      </dgm:t>
    </dgm:pt>
    <dgm:pt modelId="{54930440-5257-4930-AED7-F50A4496A23F}" type="sibTrans" cxnId="{CB395368-D0E1-4805-B5A4-7536F41C8E21}">
      <dgm:prSet/>
      <dgm:spPr/>
      <dgm:t>
        <a:bodyPr/>
        <a:lstStyle/>
        <a:p>
          <a:endParaRPr lang="en-US" sz="1400"/>
        </a:p>
      </dgm:t>
    </dgm:pt>
    <dgm:pt modelId="{BA896887-7B52-4FE3-9E21-BD88BF230F23}" type="pres">
      <dgm:prSet presAssocID="{21383C75-9CF8-45A1-BF3D-AA12BF0CA6AE}" presName="linear" presStyleCnt="0">
        <dgm:presLayoutVars>
          <dgm:animLvl val="lvl"/>
          <dgm:resizeHandles val="exact"/>
        </dgm:presLayoutVars>
      </dgm:prSet>
      <dgm:spPr/>
    </dgm:pt>
    <dgm:pt modelId="{6A71DB7B-83D4-4342-BBF6-7AF04A087ACF}" type="pres">
      <dgm:prSet presAssocID="{3668A0E1-2FF0-4F97-A571-E50FC4D1D51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00F7696-E8CF-418A-8D0C-22B3393776DD}" type="pres">
      <dgm:prSet presAssocID="{3668A0E1-2FF0-4F97-A571-E50FC4D1D519}" presName="childText" presStyleLbl="revTx" presStyleIdx="0" presStyleCnt="2">
        <dgm:presLayoutVars>
          <dgm:bulletEnabled val="1"/>
        </dgm:presLayoutVars>
      </dgm:prSet>
      <dgm:spPr/>
    </dgm:pt>
    <dgm:pt modelId="{F3967C3F-E278-417F-B6B4-99B5CF8465C4}" type="pres">
      <dgm:prSet presAssocID="{C630712B-479F-4CED-BA9D-EEC381E052A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D9566F3-6872-4351-84E2-72C2C4479B64}" type="pres">
      <dgm:prSet presAssocID="{C630712B-479F-4CED-BA9D-EEC381E052A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61DB503-D7CD-46FE-B2CD-A443914A02E5}" type="presOf" srcId="{C630712B-479F-4CED-BA9D-EEC381E052AA}" destId="{F3967C3F-E278-417F-B6B4-99B5CF8465C4}" srcOrd="0" destOrd="0" presId="urn:microsoft.com/office/officeart/2005/8/layout/vList2"/>
    <dgm:cxn modelId="{B2E51F08-83A9-461B-9BD6-F90B4AB027BA}" srcId="{3668A0E1-2FF0-4F97-A571-E50FC4D1D519}" destId="{269EC79E-D6CF-4F18-8E1D-1DDE453B4131}" srcOrd="0" destOrd="0" parTransId="{7D7E18AC-7EEE-4A59-A167-EA35C85BBB98}" sibTransId="{94BC06B3-A048-4BDE-8FD1-9C81704B4F53}"/>
    <dgm:cxn modelId="{4D168418-6475-4EDC-8181-E0654A57B815}" type="presOf" srcId="{269EC79E-D6CF-4F18-8E1D-1DDE453B4131}" destId="{800F7696-E8CF-418A-8D0C-22B3393776DD}" srcOrd="0" destOrd="0" presId="urn:microsoft.com/office/officeart/2005/8/layout/vList2"/>
    <dgm:cxn modelId="{CB395368-D0E1-4805-B5A4-7536F41C8E21}" srcId="{C630712B-479F-4CED-BA9D-EEC381E052AA}" destId="{FDE87B28-433E-4867-9CE3-29FED4188114}" srcOrd="0" destOrd="0" parTransId="{259A5797-6304-4D00-97FE-CC01178A1406}" sibTransId="{54930440-5257-4930-AED7-F50A4496A23F}"/>
    <dgm:cxn modelId="{BCCA0D6E-BD44-4136-A057-4D4D11C84EAF}" type="presOf" srcId="{3668A0E1-2FF0-4F97-A571-E50FC4D1D519}" destId="{6A71DB7B-83D4-4342-BBF6-7AF04A087ACF}" srcOrd="0" destOrd="0" presId="urn:microsoft.com/office/officeart/2005/8/layout/vList2"/>
    <dgm:cxn modelId="{3B82B290-E435-4CA8-A782-7704398A982B}" srcId="{21383C75-9CF8-45A1-BF3D-AA12BF0CA6AE}" destId="{C630712B-479F-4CED-BA9D-EEC381E052AA}" srcOrd="1" destOrd="0" parTransId="{71BF18E9-BA91-4CE3-A90A-7866D3B70273}" sibTransId="{756A5834-6448-4679-9F32-8CCF14800E5B}"/>
    <dgm:cxn modelId="{F625C29B-4D12-4C18-94CC-17BE5ACE0476}" srcId="{21383C75-9CF8-45A1-BF3D-AA12BF0CA6AE}" destId="{3668A0E1-2FF0-4F97-A571-E50FC4D1D519}" srcOrd="0" destOrd="0" parTransId="{C44DD751-6DAB-4E92-BF45-45E625A0CDC7}" sibTransId="{99D0990B-54C6-469A-BBE3-0D3D618AD037}"/>
    <dgm:cxn modelId="{215828BD-5C82-4873-B094-8BDDA9B7B353}" type="presOf" srcId="{21383C75-9CF8-45A1-BF3D-AA12BF0CA6AE}" destId="{BA896887-7B52-4FE3-9E21-BD88BF230F23}" srcOrd="0" destOrd="0" presId="urn:microsoft.com/office/officeart/2005/8/layout/vList2"/>
    <dgm:cxn modelId="{7B8636C7-CC50-4143-902F-6B89FE5F8110}" type="presOf" srcId="{FDE87B28-433E-4867-9CE3-29FED4188114}" destId="{DD9566F3-6872-4351-84E2-72C2C4479B64}" srcOrd="0" destOrd="0" presId="urn:microsoft.com/office/officeart/2005/8/layout/vList2"/>
    <dgm:cxn modelId="{7BA097D7-54AA-4D48-A272-CB649F735F25}" type="presParOf" srcId="{BA896887-7B52-4FE3-9E21-BD88BF230F23}" destId="{6A71DB7B-83D4-4342-BBF6-7AF04A087ACF}" srcOrd="0" destOrd="0" presId="urn:microsoft.com/office/officeart/2005/8/layout/vList2"/>
    <dgm:cxn modelId="{D2690A08-08C1-4153-B6A6-346880D38107}" type="presParOf" srcId="{BA896887-7B52-4FE3-9E21-BD88BF230F23}" destId="{800F7696-E8CF-418A-8D0C-22B3393776DD}" srcOrd="1" destOrd="0" presId="urn:microsoft.com/office/officeart/2005/8/layout/vList2"/>
    <dgm:cxn modelId="{8AEE6D6F-A191-4AD6-929D-AFA7D808A273}" type="presParOf" srcId="{BA896887-7B52-4FE3-9E21-BD88BF230F23}" destId="{F3967C3F-E278-417F-B6B4-99B5CF8465C4}" srcOrd="2" destOrd="0" presId="urn:microsoft.com/office/officeart/2005/8/layout/vList2"/>
    <dgm:cxn modelId="{A8909452-9168-445D-AE2D-EE0F1632125C}" type="presParOf" srcId="{BA896887-7B52-4FE3-9E21-BD88BF230F23}" destId="{DD9566F3-6872-4351-84E2-72C2C4479B6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1DB7B-83D4-4342-BBF6-7AF04A087ACF}">
      <dsp:nvSpPr>
        <dsp:cNvPr id="0" name=""/>
        <dsp:cNvSpPr/>
      </dsp:nvSpPr>
      <dsp:spPr>
        <a:xfrm>
          <a:off x="0" y="2799"/>
          <a:ext cx="11952287" cy="649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800" kern="1200" dirty="0" err="1"/>
            <a:t>Kuantitatif</a:t>
          </a:r>
          <a:r>
            <a:rPr lang="en-ID" sz="2800" kern="1200" dirty="0"/>
            <a:t>		</a:t>
          </a:r>
          <a:endParaRPr lang="en-US" sz="2800" kern="1200" dirty="0"/>
        </a:p>
      </dsp:txBody>
      <dsp:txXfrm>
        <a:off x="31699" y="34498"/>
        <a:ext cx="11888889" cy="585952"/>
      </dsp:txXfrm>
    </dsp:sp>
    <dsp:sp modelId="{800F7696-E8CF-418A-8D0C-22B3393776DD}">
      <dsp:nvSpPr>
        <dsp:cNvPr id="0" name=""/>
        <dsp:cNvSpPr/>
      </dsp:nvSpPr>
      <dsp:spPr>
        <a:xfrm>
          <a:off x="0" y="652149"/>
          <a:ext cx="11952287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48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000" kern="1200" dirty="0" err="1">
              <a:sym typeface="Wingdings" panose="05000000000000000000" pitchFamily="2" charset="2"/>
            </a:rPr>
            <a:t>Meja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kasir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ke</a:t>
          </a:r>
          <a:r>
            <a:rPr lang="en-ID" sz="2000" kern="1200" dirty="0">
              <a:sym typeface="Wingdings" panose="05000000000000000000" pitchFamily="2" charset="2"/>
            </a:rPr>
            <a:t> -1 </a:t>
          </a:r>
          <a:r>
            <a:rPr lang="en-ID" sz="2000" kern="1200" dirty="0" err="1">
              <a:sym typeface="Wingdings" panose="05000000000000000000" pitchFamily="2" charset="2"/>
            </a:rPr>
            <a:t>adalah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meja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kasir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dengan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antrian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terpanjang</a:t>
          </a:r>
          <a:r>
            <a:rPr lang="en-ID" sz="2000" kern="1200" dirty="0">
              <a:sym typeface="Wingdings" panose="05000000000000000000" pitchFamily="2" charset="2"/>
            </a:rPr>
            <a:t>. </a:t>
          </a:r>
          <a:endParaRPr lang="en-US" sz="2000" kern="1200" dirty="0"/>
        </a:p>
      </dsp:txBody>
      <dsp:txXfrm>
        <a:off x="0" y="652149"/>
        <a:ext cx="11952287" cy="496800"/>
      </dsp:txXfrm>
    </dsp:sp>
    <dsp:sp modelId="{F3967C3F-E278-417F-B6B4-99B5CF8465C4}">
      <dsp:nvSpPr>
        <dsp:cNvPr id="0" name=""/>
        <dsp:cNvSpPr/>
      </dsp:nvSpPr>
      <dsp:spPr>
        <a:xfrm>
          <a:off x="0" y="1148949"/>
          <a:ext cx="11952287" cy="649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800" kern="1200" dirty="0" err="1"/>
            <a:t>Kualitatif</a:t>
          </a:r>
          <a:endParaRPr lang="en-US" sz="2800" kern="1200" dirty="0"/>
        </a:p>
      </dsp:txBody>
      <dsp:txXfrm>
        <a:off x="31699" y="1180648"/>
        <a:ext cx="11888889" cy="585952"/>
      </dsp:txXfrm>
    </dsp:sp>
    <dsp:sp modelId="{DD9566F3-6872-4351-84E2-72C2C4479B64}">
      <dsp:nvSpPr>
        <dsp:cNvPr id="0" name=""/>
        <dsp:cNvSpPr/>
      </dsp:nvSpPr>
      <dsp:spPr>
        <a:xfrm>
          <a:off x="0" y="1798299"/>
          <a:ext cx="11952287" cy="5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48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000" kern="1200" dirty="0" err="1">
              <a:sym typeface="Wingdings" panose="05000000000000000000" pitchFamily="2" charset="2"/>
            </a:rPr>
            <a:t>Panjang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antrian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meja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kasir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ke</a:t>
          </a:r>
          <a:r>
            <a:rPr lang="en-ID" sz="2000" kern="1200" dirty="0">
              <a:sym typeface="Wingdings" panose="05000000000000000000" pitchFamily="2" charset="2"/>
            </a:rPr>
            <a:t> -1 </a:t>
          </a:r>
          <a:r>
            <a:rPr lang="en-ID" sz="2000" kern="1200" dirty="0" err="1">
              <a:sym typeface="Wingdings" panose="05000000000000000000" pitchFamily="2" charset="2"/>
            </a:rPr>
            <a:t>adalah</a:t>
          </a:r>
          <a:r>
            <a:rPr lang="en-ID" sz="2000" kern="1200" dirty="0">
              <a:sym typeface="Wingdings" panose="05000000000000000000" pitchFamily="2" charset="2"/>
            </a:rPr>
            <a:t> 17 org </a:t>
          </a:r>
          <a:r>
            <a:rPr lang="en-ID" sz="2000" kern="1200" dirty="0" err="1">
              <a:sym typeface="Wingdings" panose="05000000000000000000" pitchFamily="2" charset="2"/>
            </a:rPr>
            <a:t>sedangkan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panjang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antrian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meja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kasir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ke</a:t>
          </a:r>
          <a:r>
            <a:rPr lang="en-ID" sz="2000" kern="1200" dirty="0">
              <a:sym typeface="Wingdings" panose="05000000000000000000" pitchFamily="2" charset="2"/>
            </a:rPr>
            <a:t> -2 </a:t>
          </a:r>
          <a:r>
            <a:rPr lang="en-ID" sz="2000" kern="1200" dirty="0" err="1">
              <a:sym typeface="Wingdings" panose="05000000000000000000" pitchFamily="2" charset="2"/>
            </a:rPr>
            <a:t>dan</a:t>
          </a:r>
          <a:r>
            <a:rPr lang="en-ID" sz="2000" kern="1200" dirty="0">
              <a:sym typeface="Wingdings" panose="05000000000000000000" pitchFamily="2" charset="2"/>
            </a:rPr>
            <a:t> </a:t>
          </a:r>
          <a:r>
            <a:rPr lang="en-ID" sz="2000" kern="1200" dirty="0" err="1">
              <a:sym typeface="Wingdings" panose="05000000000000000000" pitchFamily="2" charset="2"/>
            </a:rPr>
            <a:t>ke</a:t>
          </a:r>
          <a:r>
            <a:rPr lang="en-ID" sz="2000" kern="1200" dirty="0">
              <a:sym typeface="Wingdings" panose="05000000000000000000" pitchFamily="2" charset="2"/>
            </a:rPr>
            <a:t> -3 </a:t>
          </a:r>
          <a:r>
            <a:rPr lang="en-ID" sz="2000" kern="1200" dirty="0" err="1">
              <a:sym typeface="Wingdings" panose="05000000000000000000" pitchFamily="2" charset="2"/>
            </a:rPr>
            <a:t>adalah</a:t>
          </a:r>
          <a:r>
            <a:rPr lang="en-ID" sz="2000" kern="1200" dirty="0">
              <a:sym typeface="Wingdings" panose="05000000000000000000" pitchFamily="2" charset="2"/>
            </a:rPr>
            <a:t> 15 </a:t>
          </a:r>
          <a:r>
            <a:rPr lang="en-ID" sz="2000" kern="1200" dirty="0" err="1">
              <a:sym typeface="Wingdings" panose="05000000000000000000" pitchFamily="2" charset="2"/>
            </a:rPr>
            <a:t>dan</a:t>
          </a:r>
          <a:r>
            <a:rPr lang="en-ID" sz="2000" kern="1200" dirty="0">
              <a:sym typeface="Wingdings" panose="05000000000000000000" pitchFamily="2" charset="2"/>
            </a:rPr>
            <a:t> 13 org.</a:t>
          </a:r>
          <a:endParaRPr lang="en-US" sz="2000" kern="1200" dirty="0"/>
        </a:p>
      </dsp:txBody>
      <dsp:txXfrm>
        <a:off x="0" y="1798299"/>
        <a:ext cx="11952287" cy="589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920" y="3085765"/>
            <a:ext cx="1220583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51" y="1020431"/>
            <a:ext cx="11913973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854" y="2495446"/>
            <a:ext cx="1191397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42752" y="5956138"/>
            <a:ext cx="308297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852" y="5951812"/>
            <a:ext cx="74963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283" y="5956138"/>
            <a:ext cx="11015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77149" y="614407"/>
            <a:ext cx="12256201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9852" y="702156"/>
            <a:ext cx="11953060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6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9579255" y="599725"/>
            <a:ext cx="315018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9254" y="675727"/>
            <a:ext cx="2171961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803" y="675727"/>
            <a:ext cx="8557387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46660" y="5956138"/>
            <a:ext cx="143933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9803" y="5951812"/>
            <a:ext cx="855738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1248" y="5956138"/>
            <a:ext cx="126166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77149" y="614407"/>
            <a:ext cx="12256201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2" y="702156"/>
            <a:ext cx="11953060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2180497"/>
            <a:ext cx="11953058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283" y="5956138"/>
            <a:ext cx="114062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6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85310" y="5141975"/>
            <a:ext cx="1223617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4" y="3043911"/>
            <a:ext cx="11953058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53" y="4541417"/>
            <a:ext cx="11953058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5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83322" y="606555"/>
            <a:ext cx="1224612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3" y="729658"/>
            <a:ext cx="11953060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853" y="2228004"/>
            <a:ext cx="5876374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6536" y="2228004"/>
            <a:ext cx="5876376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83322" y="606555"/>
            <a:ext cx="1224612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9853" y="729658"/>
            <a:ext cx="11953060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501" y="2250893"/>
            <a:ext cx="551298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54" y="2926053"/>
            <a:ext cx="584463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69929" y="2250893"/>
            <a:ext cx="551298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38280" y="2926053"/>
            <a:ext cx="584463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3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77579" y="606555"/>
            <a:ext cx="1224612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4110" y="729658"/>
            <a:ext cx="11953060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4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0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85310" y="5141973"/>
            <a:ext cx="1224413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2" y="5262296"/>
            <a:ext cx="5320483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09" y="601200"/>
            <a:ext cx="12238322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21468" y="5262297"/>
            <a:ext cx="6361446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5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3" y="4693389"/>
            <a:ext cx="11953060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311" y="599725"/>
            <a:ext cx="12236175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52" y="5260128"/>
            <a:ext cx="11953061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3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852" y="705124"/>
            <a:ext cx="11953060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52" y="2336003"/>
            <a:ext cx="11953060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2752" y="5956138"/>
            <a:ext cx="30829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9852" y="5951812"/>
            <a:ext cx="74963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2283" y="5956138"/>
            <a:ext cx="1140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3919" y="457200"/>
            <a:ext cx="4013377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715468" y="453643"/>
            <a:ext cx="4013377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596973" y="457200"/>
            <a:ext cx="401337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99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54" y="720887"/>
            <a:ext cx="11913973" cy="753778"/>
          </a:xfrm>
        </p:spPr>
        <p:txBody>
          <a:bodyPr>
            <a:normAutofit fontScale="90000"/>
          </a:bodyPr>
          <a:lstStyle/>
          <a:p>
            <a:r>
              <a:rPr lang="en-ID" sz="4800" dirty="0" err="1"/>
              <a:t>analisis</a:t>
            </a:r>
            <a:r>
              <a:rPr lang="en-ID" sz="4800" dirty="0"/>
              <a:t> </a:t>
            </a:r>
            <a:r>
              <a:rPr lang="en-ID" sz="4800" dirty="0" err="1"/>
              <a:t>sistem</a:t>
            </a:r>
            <a:r>
              <a:rPr lang="en-ID" sz="4800" dirty="0"/>
              <a:t> </a:t>
            </a:r>
            <a:r>
              <a:rPr lang="en-ID" sz="4800" dirty="0" err="1"/>
              <a:t>informasi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854" y="1655378"/>
            <a:ext cx="11913970" cy="1430389"/>
          </a:xfrm>
        </p:spPr>
        <p:txBody>
          <a:bodyPr>
            <a:noAutofit/>
          </a:bodyPr>
          <a:lstStyle/>
          <a:p>
            <a:r>
              <a:rPr lang="en-ID" sz="2000" dirty="0" err="1"/>
              <a:t>Pertemuan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-4</a:t>
            </a:r>
          </a:p>
        </p:txBody>
      </p:sp>
    </p:spTree>
    <p:extLst>
      <p:ext uri="{BB962C8B-B14F-4D97-AF65-F5344CB8AC3E}">
        <p14:creationId xmlns:p14="http://schemas.microsoft.com/office/powerpoint/2010/main" val="16183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b="1" spc="600" dirty="0" err="1"/>
              <a:t>informasi</a:t>
            </a:r>
            <a:endParaRPr lang="en-US" sz="40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1715957"/>
            <a:ext cx="11953058" cy="49055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Informasi</a:t>
            </a:r>
            <a:r>
              <a:rPr lang="en-ID" sz="2000" dirty="0"/>
              <a:t> </a:t>
            </a:r>
            <a:r>
              <a:rPr lang="en-ID" sz="2000" dirty="0">
                <a:sym typeface="Wingdings" panose="05000000000000000000" pitchFamily="2" charset="2"/>
              </a:rPr>
              <a:t> </a:t>
            </a:r>
            <a:r>
              <a:rPr lang="en-ID" sz="2000" dirty="0" err="1">
                <a:sym typeface="Wingdings" panose="05000000000000000000" pitchFamily="2" charset="2"/>
              </a:rPr>
              <a:t>rangkaian</a:t>
            </a:r>
            <a:r>
              <a:rPr lang="en-ID" sz="2000" dirty="0">
                <a:sym typeface="Wingdings" panose="05000000000000000000" pitchFamily="2" charset="2"/>
              </a:rPr>
              <a:t> data yang </a:t>
            </a:r>
            <a:r>
              <a:rPr lang="en-ID" sz="2000" dirty="0" err="1">
                <a:sym typeface="Wingdings" panose="05000000000000000000" pitchFamily="2" charset="2"/>
              </a:rPr>
              <a:t>bersifat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sementara</a:t>
            </a:r>
            <a:r>
              <a:rPr lang="en-ID" sz="2000" dirty="0">
                <a:sym typeface="Wingdings" panose="05000000000000000000" pitchFamily="2" charset="2"/>
              </a:rPr>
              <a:t>, </a:t>
            </a:r>
            <a:r>
              <a:rPr lang="en-ID" sz="2000" dirty="0" err="1">
                <a:sym typeface="Wingdings" panose="05000000000000000000" pitchFamily="2" charset="2"/>
              </a:rPr>
              <a:t>tergantung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dengan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waktu</a:t>
            </a:r>
            <a:r>
              <a:rPr lang="en-ID" sz="2000" dirty="0">
                <a:sym typeface="Wingdings" panose="05000000000000000000" pitchFamily="2" charset="2"/>
              </a:rPr>
              <a:t>. </a:t>
            </a:r>
            <a:r>
              <a:rPr lang="en-ID" sz="2000" dirty="0" err="1">
                <a:sym typeface="Wingdings" panose="05000000000000000000" pitchFamily="2" charset="2"/>
              </a:rPr>
              <a:t>Informasi</a:t>
            </a:r>
            <a:r>
              <a:rPr lang="en-ID" sz="2000" dirty="0">
                <a:sym typeface="Wingdings" panose="05000000000000000000" pitchFamily="2" charset="2"/>
              </a:rPr>
              <a:t> yang </a:t>
            </a:r>
            <a:r>
              <a:rPr lang="en-ID" sz="2000" dirty="0" err="1">
                <a:sym typeface="Wingdings" panose="05000000000000000000" pitchFamily="2" charset="2"/>
              </a:rPr>
              <a:t>tidak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memiliki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nilai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biasanya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karena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rangkaian</a:t>
            </a:r>
            <a:r>
              <a:rPr lang="en-ID" sz="2000" dirty="0">
                <a:sym typeface="Wingdings" panose="05000000000000000000" pitchFamily="2" charset="2"/>
              </a:rPr>
              <a:t> data yang </a:t>
            </a:r>
            <a:r>
              <a:rPr lang="en-ID" sz="2000" dirty="0" err="1">
                <a:sym typeface="Wingdings" panose="05000000000000000000" pitchFamily="2" charset="2"/>
              </a:rPr>
              <a:t>tidak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lengkap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atau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kadaluarsa</a:t>
            </a:r>
            <a:r>
              <a:rPr lang="en-ID" sz="2000" dirty="0">
                <a:sym typeface="Wingdings" panose="05000000000000000000" pitchFamily="2" charset="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D" sz="2000" dirty="0" err="1">
                <a:sym typeface="Wingdings" panose="05000000000000000000" pitchFamily="2" charset="2"/>
              </a:rPr>
              <a:t>Karakteristik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penerima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informasi</a:t>
            </a:r>
            <a:r>
              <a:rPr lang="en-ID" sz="2000" dirty="0">
                <a:sym typeface="Wingdings" panose="05000000000000000000" pitchFamily="2" charset="2"/>
              </a:rPr>
              <a:t> : </a:t>
            </a:r>
            <a:r>
              <a:rPr lang="en-ID" sz="2000" dirty="0" err="1">
                <a:sym typeface="Wingdings" panose="05000000000000000000" pitchFamily="2" charset="2"/>
              </a:rPr>
              <a:t>Penerima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Informasi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mengalami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perubahan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dari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kondisi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i="1" dirty="0" err="1">
                <a:sym typeface="Wingdings" panose="05000000000000000000" pitchFamily="2" charset="2"/>
              </a:rPr>
              <a:t>belum</a:t>
            </a:r>
            <a:r>
              <a:rPr lang="en-ID" sz="2000" i="1" dirty="0">
                <a:sym typeface="Wingdings" panose="05000000000000000000" pitchFamily="2" charset="2"/>
              </a:rPr>
              <a:t> </a:t>
            </a:r>
            <a:r>
              <a:rPr lang="en-ID" sz="2000" i="1" dirty="0" err="1">
                <a:sym typeface="Wingdings" panose="05000000000000000000" pitchFamily="2" charset="2"/>
              </a:rPr>
              <a:t>mengetahui</a:t>
            </a:r>
            <a:r>
              <a:rPr lang="en-ID" sz="2000" i="1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menjadi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kondisi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i="1" dirty="0">
                <a:sym typeface="Wingdings" panose="05000000000000000000" pitchFamily="2" charset="2"/>
              </a:rPr>
              <a:t> </a:t>
            </a:r>
            <a:r>
              <a:rPr lang="en-ID" sz="2000" i="1" dirty="0" err="1">
                <a:sym typeface="Wingdings" panose="05000000000000000000" pitchFamily="2" charset="2"/>
              </a:rPr>
              <a:t>mengetahui</a:t>
            </a:r>
            <a:r>
              <a:rPr lang="en-ID" sz="2000" i="1" dirty="0">
                <a:sym typeface="Wingdings" panose="05000000000000000000" pitchFamily="2" charset="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D" sz="2000" dirty="0" err="1">
                <a:sym typeface="Wingdings" panose="05000000000000000000" pitchFamily="2" charset="2"/>
              </a:rPr>
              <a:t>Manfaat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Informasi</a:t>
            </a:r>
            <a:r>
              <a:rPr lang="en-ID" sz="2000" dirty="0">
                <a:sym typeface="Wingdings" panose="05000000000000000000" pitchFamily="2" charset="2"/>
              </a:rPr>
              <a:t>  </a:t>
            </a:r>
            <a:r>
              <a:rPr lang="en-ID" sz="2000" dirty="0" err="1">
                <a:sym typeface="Wingdings" panose="05000000000000000000" pitchFamily="2" charset="2"/>
              </a:rPr>
              <a:t>mengurangi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ketidakpastian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berguna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untuk</a:t>
            </a:r>
            <a:r>
              <a:rPr lang="en-ID" sz="2000" dirty="0">
                <a:sym typeface="Wingdings" panose="05000000000000000000" pitchFamily="2" charset="2"/>
              </a:rPr>
              <a:t> proses </a:t>
            </a:r>
            <a:r>
              <a:rPr lang="en-ID" sz="2000" dirty="0" err="1">
                <a:sym typeface="Wingdings" panose="05000000000000000000" pitchFamily="2" charset="2"/>
              </a:rPr>
              <a:t>pengambilan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keputusan</a:t>
            </a:r>
            <a:r>
              <a:rPr lang="en-ID" sz="2000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3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spc="600" dirty="0"/>
              <a:t>INFORMASI -2</a:t>
            </a:r>
            <a:endParaRPr lang="en-US" b="1" spc="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942626"/>
              </p:ext>
            </p:extLst>
          </p:nvPr>
        </p:nvGraphicFramePr>
        <p:xfrm>
          <a:off x="629852" y="3484179"/>
          <a:ext cx="11952287" cy="239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94138" y="1815942"/>
            <a:ext cx="1236016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b="1" u="sng" dirty="0" err="1">
                <a:sym typeface="Wingdings" panose="05000000000000000000" pitchFamily="2" charset="2"/>
              </a:rPr>
              <a:t>Contoh</a:t>
            </a:r>
            <a:r>
              <a:rPr lang="en-ID" b="1" u="sng" dirty="0">
                <a:sym typeface="Wingdings" panose="05000000000000000000" pitchFamily="2" charset="2"/>
              </a:rPr>
              <a:t> </a:t>
            </a:r>
            <a:r>
              <a:rPr lang="en-ID" b="1" u="sng" dirty="0" err="1">
                <a:sym typeface="Wingdings" panose="05000000000000000000" pitchFamily="2" charset="2"/>
              </a:rPr>
              <a:t>Informasi</a:t>
            </a:r>
            <a:r>
              <a:rPr lang="en-ID" b="1" u="sng" dirty="0">
                <a:sym typeface="Wingdings" panose="05000000000000000000" pitchFamily="2" charset="2"/>
              </a:rPr>
              <a:t> di Supermarket :</a:t>
            </a:r>
          </a:p>
          <a:p>
            <a:pPr algn="just">
              <a:lnSpc>
                <a:spcPct val="150000"/>
              </a:lnSpc>
            </a:pPr>
            <a:r>
              <a:rPr lang="en-ID" dirty="0">
                <a:sym typeface="Wingdings" panose="05000000000000000000" pitchFamily="2" charset="2"/>
              </a:rPr>
              <a:t>Supermarket </a:t>
            </a:r>
            <a:r>
              <a:rPr lang="en-ID" dirty="0" err="1">
                <a:sym typeface="Wingdings" panose="05000000000000000000" pitchFamily="2" charset="2"/>
              </a:rPr>
              <a:t>memiliki</a:t>
            </a:r>
            <a:r>
              <a:rPr lang="en-ID" dirty="0">
                <a:sym typeface="Wingdings" panose="05000000000000000000" pitchFamily="2" charset="2"/>
              </a:rPr>
              <a:t> 3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.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-1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dengan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antrian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terpanjang</a:t>
            </a:r>
            <a:r>
              <a:rPr lang="en-ID" dirty="0">
                <a:sym typeface="Wingdings" panose="05000000000000000000" pitchFamily="2" charset="2"/>
              </a:rPr>
              <a:t>. </a:t>
            </a:r>
            <a:r>
              <a:rPr lang="en-ID" dirty="0" err="1">
                <a:sym typeface="Wingdings" panose="05000000000000000000" pitchFamily="2" charset="2"/>
              </a:rPr>
              <a:t>Panjang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antrian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-1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17 org </a:t>
            </a:r>
            <a:r>
              <a:rPr lang="en-ID" dirty="0" err="1">
                <a:sym typeface="Wingdings" panose="05000000000000000000" pitchFamily="2" charset="2"/>
              </a:rPr>
              <a:t>sedangkan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panjang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antrian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-2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ke</a:t>
            </a:r>
            <a:r>
              <a:rPr lang="en-ID" dirty="0">
                <a:sym typeface="Wingdings" panose="05000000000000000000" pitchFamily="2" charset="2"/>
              </a:rPr>
              <a:t> -3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15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13 org. 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bertugas</a:t>
            </a:r>
            <a:r>
              <a:rPr lang="en-ID" dirty="0">
                <a:sym typeface="Wingdings" panose="05000000000000000000" pitchFamily="2" charset="2"/>
              </a:rPr>
              <a:t> di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-1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-2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Ani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Nina </a:t>
            </a:r>
            <a:r>
              <a:rPr lang="en-ID" dirty="0" err="1">
                <a:sym typeface="Wingdings" panose="05000000000000000000" pitchFamily="2" charset="2"/>
              </a:rPr>
              <a:t>sedangkan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bertugas</a:t>
            </a:r>
            <a:r>
              <a:rPr lang="en-ID" dirty="0">
                <a:sym typeface="Wingdings" panose="05000000000000000000" pitchFamily="2" charset="2"/>
              </a:rPr>
              <a:t> di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-3 </a:t>
            </a:r>
            <a:r>
              <a:rPr lang="en-ID" dirty="0" err="1">
                <a:sym typeface="Wingdings" panose="05000000000000000000" pitchFamily="2" charset="2"/>
              </a:rPr>
              <a:t>adalah</a:t>
            </a:r>
            <a:r>
              <a:rPr lang="en-ID" dirty="0">
                <a:sym typeface="Wingdings" panose="05000000000000000000" pitchFamily="2" charset="2"/>
              </a:rPr>
              <a:t> Budi.</a:t>
            </a:r>
          </a:p>
          <a:p>
            <a:pPr algn="just">
              <a:lnSpc>
                <a:spcPct val="150000"/>
              </a:lnSpc>
            </a:pPr>
            <a:endParaRPr lang="en-ID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735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spc="600" dirty="0" err="1"/>
              <a:t>pengetahuan</a:t>
            </a:r>
            <a:endParaRPr lang="en-US" sz="36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1986455"/>
            <a:ext cx="11953058" cy="4729655"/>
          </a:xfrm>
        </p:spPr>
        <p:txBody>
          <a:bodyPr>
            <a:normAutofit/>
          </a:bodyPr>
          <a:lstStyle/>
          <a:p>
            <a:r>
              <a:rPr lang="en-ID" dirty="0" err="1"/>
              <a:t>Pengetahuan</a:t>
            </a:r>
            <a:r>
              <a:rPr lang="en-ID" dirty="0"/>
              <a:t> = </a:t>
            </a:r>
            <a:r>
              <a:rPr lang="en-ID" dirty="0" err="1"/>
              <a:t>Rangkaian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+ Data yang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semantik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ingatan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.</a:t>
            </a:r>
          </a:p>
          <a:p>
            <a:r>
              <a:rPr lang="en-ID" dirty="0" err="1"/>
              <a:t>Pengetahuan</a:t>
            </a:r>
            <a:r>
              <a:rPr lang="en-ID" dirty="0"/>
              <a:t> = </a:t>
            </a:r>
            <a:r>
              <a:rPr lang="en-ID" dirty="0" err="1"/>
              <a:t>sekumpulan</a:t>
            </a:r>
            <a:r>
              <a:rPr lang="en-ID" dirty="0"/>
              <a:t> data </a:t>
            </a:r>
            <a:r>
              <a:rPr lang="en-ID" dirty="0" err="1"/>
              <a:t>tentang</a:t>
            </a:r>
            <a:r>
              <a:rPr lang="en-ID" dirty="0"/>
              <a:t> “</a:t>
            </a:r>
            <a:r>
              <a:rPr lang="en-ID" dirty="0" err="1"/>
              <a:t>fakta</a:t>
            </a:r>
            <a:r>
              <a:rPr lang="en-ID" dirty="0"/>
              <a:t>” </a:t>
            </a:r>
            <a:r>
              <a:rPr lang="en-ID" dirty="0" err="1"/>
              <a:t>dan</a:t>
            </a:r>
            <a:r>
              <a:rPr lang="en-ID" dirty="0"/>
              <a:t> “</a:t>
            </a:r>
            <a:r>
              <a:rPr lang="en-ID" dirty="0" err="1"/>
              <a:t>aturan</a:t>
            </a:r>
            <a:r>
              <a:rPr lang="en-ID" dirty="0"/>
              <a:t>”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subyek</a:t>
            </a:r>
            <a:r>
              <a:rPr lang="en-ID" dirty="0"/>
              <a:t> </a:t>
            </a:r>
            <a:r>
              <a:rPr lang="en-ID" dirty="0" err="1"/>
              <a:t>tertentu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 ‘</a:t>
            </a:r>
            <a:r>
              <a:rPr lang="en-ID" dirty="0" err="1"/>
              <a:t>fakta</a:t>
            </a:r>
            <a:r>
              <a:rPr lang="en-ID" dirty="0"/>
              <a:t>’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:</a:t>
            </a:r>
          </a:p>
          <a:p>
            <a:pPr marL="0" indent="0" algn="ctr">
              <a:buNone/>
            </a:pPr>
            <a:r>
              <a:rPr lang="en-ID" b="1" dirty="0"/>
              <a:t>Mira </a:t>
            </a:r>
            <a:r>
              <a:rPr lang="en-ID" b="1" dirty="0" err="1"/>
              <a:t>adalah</a:t>
            </a:r>
            <a:r>
              <a:rPr lang="en-ID" b="1" dirty="0"/>
              <a:t> </a:t>
            </a:r>
            <a:r>
              <a:rPr lang="en-ID" b="1" dirty="0" err="1"/>
              <a:t>anak</a:t>
            </a:r>
            <a:r>
              <a:rPr lang="en-ID" b="1" dirty="0"/>
              <a:t> </a:t>
            </a:r>
            <a:r>
              <a:rPr lang="en-ID" b="1" dirty="0" err="1"/>
              <a:t>dari</a:t>
            </a:r>
            <a:r>
              <a:rPr lang="en-ID" b="1" dirty="0"/>
              <a:t> Amir, Irma </a:t>
            </a:r>
            <a:r>
              <a:rPr lang="en-ID" b="1" dirty="0" err="1"/>
              <a:t>dan</a:t>
            </a:r>
            <a:r>
              <a:rPr lang="en-ID" b="1" dirty="0"/>
              <a:t> Rima </a:t>
            </a:r>
            <a:r>
              <a:rPr lang="en-ID" b="1" dirty="0" err="1"/>
              <a:t>merupakan</a:t>
            </a:r>
            <a:r>
              <a:rPr lang="en-ID" b="1" dirty="0"/>
              <a:t>  </a:t>
            </a:r>
            <a:r>
              <a:rPr lang="en-ID" b="1" dirty="0" err="1"/>
              <a:t>anak</a:t>
            </a:r>
            <a:r>
              <a:rPr lang="en-ID" b="1" dirty="0"/>
              <a:t> </a:t>
            </a:r>
            <a:r>
              <a:rPr lang="en-ID" b="1" dirty="0" err="1"/>
              <a:t>dari</a:t>
            </a:r>
            <a:r>
              <a:rPr lang="en-ID" b="1" dirty="0"/>
              <a:t> Mira</a:t>
            </a:r>
          </a:p>
          <a:p>
            <a:pPr marL="0" indent="0" algn="ctr">
              <a:buNone/>
            </a:pPr>
            <a:r>
              <a:rPr lang="en-ID" b="1" dirty="0"/>
              <a:t>Amir</a:t>
            </a:r>
          </a:p>
          <a:p>
            <a:pPr marL="0" indent="0" algn="ctr">
              <a:buNone/>
            </a:pPr>
            <a:endParaRPr lang="en-ID" b="1" dirty="0"/>
          </a:p>
          <a:p>
            <a:pPr marL="0" indent="0" algn="ctr">
              <a:buNone/>
            </a:pPr>
            <a:r>
              <a:rPr lang="en-ID" b="1" dirty="0"/>
              <a:t>Mira</a:t>
            </a:r>
          </a:p>
          <a:p>
            <a:pPr marL="0" indent="0" algn="ctr">
              <a:buNone/>
            </a:pPr>
            <a:endParaRPr lang="en-ID" b="1" dirty="0"/>
          </a:p>
          <a:p>
            <a:pPr marL="0" indent="0" algn="just">
              <a:buNone/>
            </a:pPr>
            <a:r>
              <a:rPr lang="en-ID" b="1" dirty="0"/>
              <a:t>								     Irma							Rima</a:t>
            </a:r>
          </a:p>
          <a:p>
            <a:pPr marL="0" indent="0" algn="just">
              <a:buNone/>
            </a:pPr>
            <a:r>
              <a:rPr lang="en-ID" dirty="0" err="1"/>
              <a:t>Kesimpulan</a:t>
            </a:r>
            <a:r>
              <a:rPr lang="en-ID" dirty="0"/>
              <a:t> : </a:t>
            </a:r>
          </a:p>
          <a:p>
            <a:pPr marL="0" indent="0" algn="just">
              <a:buNone/>
            </a:pPr>
            <a:r>
              <a:rPr lang="en-ID" dirty="0" err="1"/>
              <a:t>Didapatkan</a:t>
            </a:r>
            <a:r>
              <a:rPr lang="en-ID" dirty="0"/>
              <a:t> </a:t>
            </a:r>
            <a:r>
              <a:rPr lang="en-ID" dirty="0" err="1"/>
              <a:t>fakta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b="1" dirty="0">
                <a:sym typeface="Wingdings" panose="05000000000000000000" pitchFamily="2" charset="2"/>
              </a:rPr>
              <a:t>Irma </a:t>
            </a:r>
            <a:r>
              <a:rPr lang="en-ID" b="1" dirty="0" err="1">
                <a:sym typeface="Wingdings" panose="05000000000000000000" pitchFamily="2" charset="2"/>
              </a:rPr>
              <a:t>adalah</a:t>
            </a:r>
            <a:r>
              <a:rPr lang="en-ID" b="1" dirty="0">
                <a:sym typeface="Wingdings" panose="05000000000000000000" pitchFamily="2" charset="2"/>
              </a:rPr>
              <a:t> </a:t>
            </a:r>
            <a:r>
              <a:rPr lang="en-ID" b="1" dirty="0" err="1">
                <a:sym typeface="Wingdings" panose="05000000000000000000" pitchFamily="2" charset="2"/>
              </a:rPr>
              <a:t>Cucu</a:t>
            </a:r>
            <a:r>
              <a:rPr lang="en-ID" b="1" dirty="0">
                <a:sym typeface="Wingdings" panose="05000000000000000000" pitchFamily="2" charset="2"/>
              </a:rPr>
              <a:t> </a:t>
            </a:r>
            <a:r>
              <a:rPr lang="en-ID" b="1" dirty="0" err="1">
                <a:sym typeface="Wingdings" panose="05000000000000000000" pitchFamily="2" charset="2"/>
              </a:rPr>
              <a:t>dari</a:t>
            </a:r>
            <a:r>
              <a:rPr lang="en-ID" b="1" dirty="0">
                <a:sym typeface="Wingdings" panose="05000000000000000000" pitchFamily="2" charset="2"/>
              </a:rPr>
              <a:t> Amir</a:t>
            </a:r>
            <a:endParaRPr lang="en-ID" dirty="0"/>
          </a:p>
          <a:p>
            <a:pPr marL="0" indent="0" algn="just">
              <a:buNone/>
            </a:pPr>
            <a:endParaRPr lang="en-ID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621517" y="3846787"/>
            <a:ext cx="0" cy="599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092262" y="4745421"/>
            <a:ext cx="1529255" cy="53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1517" y="4732141"/>
            <a:ext cx="1355835" cy="517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28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spc="600" dirty="0" err="1"/>
              <a:t>Pengetahuan</a:t>
            </a:r>
            <a:r>
              <a:rPr lang="en-ID" sz="3600" b="1" spc="600" dirty="0"/>
              <a:t> -2</a:t>
            </a:r>
            <a:endParaRPr lang="en-US" sz="36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D" sz="2000" b="1" dirty="0" err="1"/>
              <a:t>Pengetahuan</a:t>
            </a:r>
            <a:r>
              <a:rPr lang="en-ID" sz="2000" b="1" dirty="0"/>
              <a:t> yang </a:t>
            </a:r>
            <a:r>
              <a:rPr lang="en-ID" sz="2000" b="1" dirty="0" err="1"/>
              <a:t>berbentuk</a:t>
            </a:r>
            <a:r>
              <a:rPr lang="en-ID" sz="2000" b="1" dirty="0"/>
              <a:t> </a:t>
            </a:r>
            <a:r>
              <a:rPr lang="en-ID" sz="2000" b="1" dirty="0" err="1"/>
              <a:t>Rangkaian</a:t>
            </a:r>
            <a:r>
              <a:rPr lang="en-ID" sz="2000" b="1" dirty="0"/>
              <a:t> </a:t>
            </a:r>
            <a:r>
              <a:rPr lang="en-ID" sz="2000" b="1" dirty="0" err="1"/>
              <a:t>Informasi</a:t>
            </a:r>
            <a:r>
              <a:rPr lang="en-ID" sz="2000" b="1" dirty="0"/>
              <a:t>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000" i="1" dirty="0"/>
              <a:t>Nina </a:t>
            </a:r>
            <a:r>
              <a:rPr lang="en-ID" sz="2000" i="1" dirty="0" err="1"/>
              <a:t>merupakan</a:t>
            </a:r>
            <a:r>
              <a:rPr lang="en-ID" sz="2000" i="1" dirty="0"/>
              <a:t> </a:t>
            </a:r>
            <a:r>
              <a:rPr lang="en-ID" sz="2000" i="1" dirty="0" err="1"/>
              <a:t>Kasir</a:t>
            </a:r>
            <a:r>
              <a:rPr lang="en-ID" sz="2000" i="1" dirty="0"/>
              <a:t> di Supermarket “AAA”. </a:t>
            </a:r>
            <a:r>
              <a:rPr lang="en-ID" sz="2000" i="1" dirty="0" err="1"/>
              <a:t>Dia</a:t>
            </a:r>
            <a:r>
              <a:rPr lang="en-ID" sz="2000" i="1" dirty="0"/>
              <a:t> </a:t>
            </a:r>
            <a:r>
              <a:rPr lang="en-ID" sz="2000" i="1" dirty="0" err="1"/>
              <a:t>selama</a:t>
            </a:r>
            <a:r>
              <a:rPr lang="en-ID" sz="2000" i="1" dirty="0"/>
              <a:t> 6 jam </a:t>
            </a:r>
            <a:r>
              <a:rPr lang="en-ID" sz="2000" i="1" dirty="0" err="1"/>
              <a:t>sehari</a:t>
            </a:r>
            <a:r>
              <a:rPr lang="en-ID" sz="2000" i="1" dirty="0"/>
              <a:t> </a:t>
            </a:r>
            <a:r>
              <a:rPr lang="en-ID" sz="2000" i="1" dirty="0" err="1"/>
              <a:t>memperoleh</a:t>
            </a:r>
            <a:r>
              <a:rPr lang="en-ID" sz="2000" i="1" dirty="0"/>
              <a:t> </a:t>
            </a:r>
            <a:r>
              <a:rPr lang="en-ID" sz="2000" i="1" dirty="0" err="1"/>
              <a:t>wewenang</a:t>
            </a:r>
            <a:r>
              <a:rPr lang="en-ID" sz="2000" i="1" dirty="0"/>
              <a:t> </a:t>
            </a:r>
            <a:r>
              <a:rPr lang="en-ID" sz="2000" i="1" dirty="0" err="1"/>
              <a:t>dari</a:t>
            </a:r>
            <a:r>
              <a:rPr lang="en-ID" sz="2000" i="1" dirty="0"/>
              <a:t> Supervisor Yeti, </a:t>
            </a:r>
            <a:r>
              <a:rPr lang="en-ID" sz="2000" i="1" dirty="0" err="1"/>
              <a:t>untuk</a:t>
            </a:r>
            <a:r>
              <a:rPr lang="en-ID" sz="2000" i="1" dirty="0"/>
              <a:t> </a:t>
            </a:r>
            <a:r>
              <a:rPr lang="en-ID" sz="2000" i="1" dirty="0" err="1"/>
              <a:t>menerima</a:t>
            </a:r>
            <a:r>
              <a:rPr lang="en-ID" sz="2000" i="1" dirty="0"/>
              <a:t> </a:t>
            </a:r>
            <a:r>
              <a:rPr lang="en-ID" sz="2000" i="1" dirty="0" err="1"/>
              <a:t>pembayaran</a:t>
            </a:r>
            <a:r>
              <a:rPr lang="en-ID" sz="2000" i="1" dirty="0"/>
              <a:t> </a:t>
            </a:r>
            <a:r>
              <a:rPr lang="en-ID" sz="2000" i="1" dirty="0" err="1"/>
              <a:t>dari</a:t>
            </a:r>
            <a:r>
              <a:rPr lang="en-ID" sz="2000" i="1" dirty="0"/>
              <a:t> </a:t>
            </a:r>
            <a:r>
              <a:rPr lang="en-ID" sz="2000" i="1" dirty="0" err="1"/>
              <a:t>konsumen</a:t>
            </a:r>
            <a:r>
              <a:rPr lang="en-ID" sz="2000" i="1" dirty="0"/>
              <a:t>. Manager Joni </a:t>
            </a:r>
            <a:r>
              <a:rPr lang="en-ID" sz="2000" i="1" dirty="0" err="1"/>
              <a:t>bertugas</a:t>
            </a:r>
            <a:r>
              <a:rPr lang="en-ID" sz="2000" i="1" dirty="0"/>
              <a:t> </a:t>
            </a:r>
            <a:r>
              <a:rPr lang="en-ID" sz="2000" i="1" dirty="0" err="1"/>
              <a:t>mengkoordinasi</a:t>
            </a:r>
            <a:r>
              <a:rPr lang="en-ID" sz="2000" i="1" dirty="0"/>
              <a:t> </a:t>
            </a:r>
            <a:r>
              <a:rPr lang="en-ID" sz="2000" i="1" dirty="0" err="1"/>
              <a:t>bagian</a:t>
            </a:r>
            <a:r>
              <a:rPr lang="en-ID" sz="2000" i="1" dirty="0"/>
              <a:t> </a:t>
            </a:r>
            <a:r>
              <a:rPr lang="en-ID" sz="2000" i="1" dirty="0" err="1"/>
              <a:t>Penjualan</a:t>
            </a:r>
            <a:r>
              <a:rPr lang="en-ID" sz="2000" i="1" dirty="0"/>
              <a:t> yang </a:t>
            </a:r>
            <a:r>
              <a:rPr lang="en-ID" sz="2000" i="1" dirty="0" err="1"/>
              <a:t>membagikan</a:t>
            </a:r>
            <a:r>
              <a:rPr lang="en-ID" sz="2000" i="1" dirty="0"/>
              <a:t> </a:t>
            </a:r>
            <a:r>
              <a:rPr lang="en-ID" sz="2000" i="1" dirty="0" err="1"/>
              <a:t>wewenang</a:t>
            </a:r>
            <a:r>
              <a:rPr lang="en-ID" sz="2000" i="1" dirty="0"/>
              <a:t> </a:t>
            </a:r>
            <a:r>
              <a:rPr lang="en-ID" sz="2000" i="1" dirty="0" err="1"/>
              <a:t>supervisinya</a:t>
            </a:r>
            <a:r>
              <a:rPr lang="en-ID" sz="2000" i="1" dirty="0"/>
              <a:t> </a:t>
            </a:r>
            <a:r>
              <a:rPr lang="en-ID" sz="2000" i="1" dirty="0" err="1"/>
              <a:t>kepada</a:t>
            </a:r>
            <a:r>
              <a:rPr lang="en-ID" sz="2000" i="1" dirty="0"/>
              <a:t> Supervisor Yeti.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000" i="1" dirty="0"/>
              <a:t>Manager Joni </a:t>
            </a:r>
            <a:r>
              <a:rPr lang="en-ID" sz="2000" i="1" dirty="0" err="1"/>
              <a:t>sendiri</a:t>
            </a:r>
            <a:r>
              <a:rPr lang="en-ID" sz="2000" i="1" dirty="0"/>
              <a:t> </a:t>
            </a:r>
            <a:r>
              <a:rPr lang="en-ID" sz="2000" i="1" dirty="0" err="1"/>
              <a:t>menerima</a:t>
            </a:r>
            <a:r>
              <a:rPr lang="en-ID" sz="2000" i="1" dirty="0"/>
              <a:t> </a:t>
            </a:r>
            <a:r>
              <a:rPr lang="en-ID" sz="2000" i="1" dirty="0" err="1"/>
              <a:t>tugas</a:t>
            </a:r>
            <a:r>
              <a:rPr lang="en-ID" sz="2000" i="1" dirty="0"/>
              <a:t> </a:t>
            </a:r>
            <a:r>
              <a:rPr lang="en-ID" sz="2000" i="1" dirty="0" err="1"/>
              <a:t>tersebut</a:t>
            </a:r>
            <a:r>
              <a:rPr lang="en-ID" sz="2000" i="1" dirty="0"/>
              <a:t> </a:t>
            </a:r>
            <a:r>
              <a:rPr lang="en-ID" sz="2000" i="1" dirty="0" err="1"/>
              <a:t>dari</a:t>
            </a:r>
            <a:r>
              <a:rPr lang="en-ID" sz="2000" i="1" dirty="0"/>
              <a:t> </a:t>
            </a:r>
            <a:r>
              <a:rPr lang="en-ID" sz="2000" i="1" dirty="0" err="1"/>
              <a:t>Direktur</a:t>
            </a:r>
            <a:r>
              <a:rPr lang="en-ID" sz="2000" i="1" dirty="0"/>
              <a:t> Supermarket. </a:t>
            </a:r>
            <a:r>
              <a:rPr lang="en-ID" sz="2000" i="1" dirty="0" err="1"/>
              <a:t>Disini</a:t>
            </a:r>
            <a:r>
              <a:rPr lang="en-ID" sz="2000" i="1" dirty="0"/>
              <a:t> </a:t>
            </a:r>
            <a:r>
              <a:rPr lang="en-ID" sz="2000" i="1" dirty="0" err="1"/>
              <a:t>terlihat</a:t>
            </a:r>
            <a:r>
              <a:rPr lang="en-ID" sz="2000" i="1" dirty="0"/>
              <a:t> </a:t>
            </a:r>
            <a:r>
              <a:rPr lang="en-ID" sz="2000" i="1" dirty="0" err="1"/>
              <a:t>bahwa</a:t>
            </a:r>
            <a:r>
              <a:rPr lang="en-ID" sz="2000" i="1" dirty="0"/>
              <a:t> </a:t>
            </a:r>
            <a:r>
              <a:rPr lang="en-ID" sz="2000" i="1" dirty="0" err="1"/>
              <a:t>sebagai</a:t>
            </a:r>
            <a:r>
              <a:rPr lang="en-ID" sz="2000" i="1" dirty="0"/>
              <a:t> </a:t>
            </a:r>
            <a:r>
              <a:rPr lang="en-ID" sz="2000" i="1" dirty="0" err="1"/>
              <a:t>seorang</a:t>
            </a:r>
            <a:r>
              <a:rPr lang="en-ID" sz="2000" i="1" dirty="0"/>
              <a:t> </a:t>
            </a:r>
            <a:r>
              <a:rPr lang="en-ID" sz="2000" i="1" dirty="0" err="1"/>
              <a:t>karyawati</a:t>
            </a:r>
            <a:r>
              <a:rPr lang="en-ID" sz="2000" i="1" dirty="0"/>
              <a:t>, Nina </a:t>
            </a:r>
            <a:r>
              <a:rPr lang="en-ID" sz="2000" i="1" dirty="0" err="1"/>
              <a:t>menjadi</a:t>
            </a:r>
            <a:r>
              <a:rPr lang="en-ID" sz="2000" i="1" dirty="0"/>
              <a:t> </a:t>
            </a:r>
            <a:r>
              <a:rPr lang="en-ID" sz="2000" i="1" dirty="0" err="1"/>
              <a:t>rekresentatif</a:t>
            </a:r>
            <a:r>
              <a:rPr lang="en-ID" sz="2000" i="1" dirty="0"/>
              <a:t> </a:t>
            </a:r>
            <a:r>
              <a:rPr lang="en-ID" sz="2000" i="1" dirty="0" err="1"/>
              <a:t>atau</a:t>
            </a:r>
            <a:r>
              <a:rPr lang="en-ID" sz="2000" i="1" dirty="0"/>
              <a:t> </a:t>
            </a:r>
            <a:r>
              <a:rPr lang="en-ID" sz="2000" i="1" dirty="0" err="1"/>
              <a:t>mewakili</a:t>
            </a:r>
            <a:r>
              <a:rPr lang="en-ID" sz="2000" i="1" dirty="0"/>
              <a:t> </a:t>
            </a:r>
            <a:r>
              <a:rPr lang="en-ID" sz="2000" i="1" dirty="0" err="1"/>
              <a:t>perusahaannya</a:t>
            </a:r>
            <a:r>
              <a:rPr lang="en-ID" sz="2000" i="1" dirty="0"/>
              <a:t> </a:t>
            </a:r>
            <a:r>
              <a:rPr lang="en-ID" sz="2000" i="1" dirty="0" err="1"/>
              <a:t>ketia</a:t>
            </a:r>
            <a:r>
              <a:rPr lang="en-ID" sz="2000" i="1" dirty="0"/>
              <a:t> </a:t>
            </a:r>
            <a:r>
              <a:rPr lang="en-ID" sz="2000" i="1" dirty="0" err="1"/>
              <a:t>sedang</a:t>
            </a:r>
            <a:r>
              <a:rPr lang="en-ID" sz="2000" i="1" dirty="0"/>
              <a:t> </a:t>
            </a:r>
            <a:r>
              <a:rPr lang="en-ID" sz="2000" i="1" dirty="0" err="1"/>
              <a:t>melayani</a:t>
            </a:r>
            <a:r>
              <a:rPr lang="en-ID" sz="2000" i="1" dirty="0"/>
              <a:t> </a:t>
            </a:r>
            <a:r>
              <a:rPr lang="en-ID" sz="2000" i="1" dirty="0" err="1"/>
              <a:t>penerimaan</a:t>
            </a:r>
            <a:r>
              <a:rPr lang="en-ID" sz="2000" i="1" dirty="0"/>
              <a:t> </a:t>
            </a:r>
            <a:r>
              <a:rPr lang="en-ID" sz="2000" i="1" dirty="0" err="1"/>
              <a:t>pembayaran</a:t>
            </a:r>
            <a:r>
              <a:rPr lang="en-ID" sz="2000" i="1" dirty="0"/>
              <a:t> </a:t>
            </a:r>
            <a:r>
              <a:rPr lang="en-ID" sz="2000" i="1" dirty="0" err="1"/>
              <a:t>daru</a:t>
            </a:r>
            <a:r>
              <a:rPr lang="en-ID" sz="2000" i="1" dirty="0"/>
              <a:t> </a:t>
            </a:r>
            <a:r>
              <a:rPr lang="en-ID" sz="2000" i="1" dirty="0" err="1"/>
              <a:t>konsumen</a:t>
            </a:r>
            <a:r>
              <a:rPr lang="en-ID" sz="2000" i="1" dirty="0"/>
              <a:t> yang </a:t>
            </a:r>
            <a:r>
              <a:rPr lang="en-ID" sz="2000" i="1" dirty="0" err="1"/>
              <a:t>berbelanja</a:t>
            </a:r>
            <a:r>
              <a:rPr lang="en-ID" sz="2000" i="1" dirty="0"/>
              <a:t> di supermarket </a:t>
            </a:r>
            <a:r>
              <a:rPr lang="en-ID" sz="2000" i="1" dirty="0" err="1"/>
              <a:t>tersebut</a:t>
            </a:r>
            <a:r>
              <a:rPr lang="en-ID" sz="2000" i="1" dirty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63194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D" sz="4000" b="1" spc="600" dirty="0" err="1"/>
              <a:t>Kebijaksanaan</a:t>
            </a:r>
            <a:r>
              <a:rPr lang="en-ID" sz="4000" b="1" spc="600" dirty="0"/>
              <a:t> (wisdom)</a:t>
            </a:r>
            <a:endParaRPr lang="en-US" sz="40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Kebijksanaan</a:t>
            </a:r>
            <a:r>
              <a:rPr lang="en-ID" sz="2000" dirty="0"/>
              <a:t> : </a:t>
            </a:r>
            <a:r>
              <a:rPr lang="en-ID" sz="2000" dirty="0" err="1"/>
              <a:t>Sifat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kemampuan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pengetahuan</a:t>
            </a:r>
            <a:r>
              <a:rPr lang="en-ID" sz="2000" dirty="0"/>
              <a:t>, </a:t>
            </a:r>
            <a:r>
              <a:rPr lang="en-ID" sz="2000" dirty="0" err="1"/>
              <a:t>pemahaman</a:t>
            </a:r>
            <a:r>
              <a:rPr lang="en-ID" sz="2000" dirty="0"/>
              <a:t>, </a:t>
            </a:r>
            <a:r>
              <a:rPr lang="en-ID" sz="2000" dirty="0" err="1"/>
              <a:t>pengalaman</a:t>
            </a:r>
            <a:r>
              <a:rPr lang="en-ID" sz="2000" dirty="0"/>
              <a:t>, </a:t>
            </a:r>
            <a:r>
              <a:rPr lang="en-ID" sz="2000" dirty="0" err="1"/>
              <a:t>akal</a:t>
            </a:r>
            <a:r>
              <a:rPr lang="en-ID" sz="2000" dirty="0"/>
              <a:t> </a:t>
            </a:r>
            <a:r>
              <a:rPr lang="en-ID" sz="2000" dirty="0" err="1"/>
              <a:t>sehat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wawasan</a:t>
            </a:r>
            <a:r>
              <a:rPr lang="en-ID" sz="20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000" b="1" dirty="0" err="1"/>
              <a:t>Contoh</a:t>
            </a:r>
            <a:r>
              <a:rPr lang="en-ID" sz="2000" b="1" dirty="0"/>
              <a:t> </a:t>
            </a:r>
            <a:r>
              <a:rPr lang="en-ID" sz="2000" b="1" dirty="0" err="1"/>
              <a:t>Kebijaksanaan</a:t>
            </a:r>
            <a:endParaRPr lang="en-ID" sz="2000" b="1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2000" dirty="0" err="1"/>
              <a:t>Bahan</a:t>
            </a:r>
            <a:r>
              <a:rPr lang="en-ID" sz="2000" dirty="0"/>
              <a:t> yang </a:t>
            </a:r>
            <a:r>
              <a:rPr lang="en-ID" sz="2000" dirty="0" err="1"/>
              <a:t>baik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memperoleh</a:t>
            </a:r>
            <a:r>
              <a:rPr lang="en-ID" sz="2000" dirty="0"/>
              <a:t> </a:t>
            </a:r>
            <a:r>
              <a:rPr lang="en-ID" sz="2000" dirty="0" err="1"/>
              <a:t>hasil</a:t>
            </a:r>
            <a:r>
              <a:rPr lang="en-ID" sz="2000" dirty="0"/>
              <a:t> yang </a:t>
            </a:r>
            <a:r>
              <a:rPr lang="en-ID" sz="2000" dirty="0" err="1"/>
              <a:t>baik</a:t>
            </a:r>
            <a:endParaRPr lang="en-ID" sz="2000" dirty="0"/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ID" sz="2000" dirty="0"/>
              <a:t>Supervisor supermarket yang </a:t>
            </a:r>
            <a:r>
              <a:rPr lang="en-ID" sz="2000" dirty="0" err="1"/>
              <a:t>bijaksana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segera</a:t>
            </a:r>
            <a:r>
              <a:rPr lang="en-ID" sz="2000" dirty="0"/>
              <a:t> </a:t>
            </a:r>
            <a:r>
              <a:rPr lang="en-ID" sz="2000" dirty="0" err="1"/>
              <a:t>mengaktifkan</a:t>
            </a:r>
            <a:r>
              <a:rPr lang="en-ID" sz="2000" dirty="0"/>
              <a:t> </a:t>
            </a:r>
            <a:r>
              <a:rPr lang="en-ID" sz="2000" dirty="0" err="1"/>
              <a:t>meja</a:t>
            </a:r>
            <a:r>
              <a:rPr lang="en-ID" sz="2000" dirty="0"/>
              <a:t> </a:t>
            </a:r>
            <a:r>
              <a:rPr lang="en-ID" sz="2000" dirty="0" err="1"/>
              <a:t>kasir</a:t>
            </a:r>
            <a:r>
              <a:rPr lang="en-ID" sz="2000" dirty="0"/>
              <a:t> yang </a:t>
            </a:r>
            <a:r>
              <a:rPr lang="en-ID" sz="2000" dirty="0" err="1"/>
              <a:t>kosong</a:t>
            </a:r>
            <a:r>
              <a:rPr lang="en-ID" sz="2000" dirty="0"/>
              <a:t> </a:t>
            </a:r>
            <a:r>
              <a:rPr lang="en-ID" sz="2000" dirty="0" err="1"/>
              <a:t>ketika</a:t>
            </a:r>
            <a:r>
              <a:rPr lang="en-ID" sz="2000" dirty="0"/>
              <a:t> </a:t>
            </a:r>
            <a:r>
              <a:rPr lang="en-ID" sz="2000" dirty="0" err="1"/>
              <a:t>dia</a:t>
            </a:r>
            <a:r>
              <a:rPr lang="en-ID" sz="2000" dirty="0"/>
              <a:t> </a:t>
            </a:r>
            <a:r>
              <a:rPr lang="en-ID" sz="2000" dirty="0" err="1"/>
              <a:t>mengetahui</a:t>
            </a:r>
            <a:r>
              <a:rPr lang="en-ID" sz="2000" dirty="0"/>
              <a:t> rata – rata </a:t>
            </a:r>
            <a:r>
              <a:rPr lang="en-ID" sz="2000" dirty="0" err="1"/>
              <a:t>antrian</a:t>
            </a:r>
            <a:r>
              <a:rPr lang="en-ID" sz="2000" dirty="0"/>
              <a:t> </a:t>
            </a:r>
            <a:r>
              <a:rPr lang="en-ID" sz="2000" dirty="0" err="1"/>
              <a:t>mencapai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10 orang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melihat</a:t>
            </a:r>
            <a:r>
              <a:rPr lang="en-ID" sz="2000" dirty="0"/>
              <a:t> </a:t>
            </a:r>
            <a:r>
              <a:rPr lang="en-ID" sz="2000" dirty="0" err="1"/>
              <a:t>konsumen</a:t>
            </a:r>
            <a:r>
              <a:rPr lang="en-ID" sz="2000" dirty="0"/>
              <a:t> yang </a:t>
            </a:r>
            <a:r>
              <a:rPr lang="en-ID" sz="2000" dirty="0" err="1"/>
              <a:t>sedang</a:t>
            </a:r>
            <a:r>
              <a:rPr lang="en-ID" sz="2000" dirty="0"/>
              <a:t> </a:t>
            </a:r>
            <a:r>
              <a:rPr lang="en-ID" sz="2000" dirty="0" err="1"/>
              <a:t>berada</a:t>
            </a:r>
            <a:r>
              <a:rPr lang="en-ID" sz="2000" dirty="0"/>
              <a:t> di </a:t>
            </a:r>
            <a:r>
              <a:rPr lang="en-ID" sz="2000" dirty="0" err="1"/>
              <a:t>ruang</a:t>
            </a:r>
            <a:r>
              <a:rPr lang="en-ID" sz="2000" dirty="0"/>
              <a:t> </a:t>
            </a:r>
            <a:r>
              <a:rPr lang="en-ID" sz="2000" dirty="0" err="1"/>
              <a:t>penjualan</a:t>
            </a:r>
            <a:r>
              <a:rPr lang="en-ID" sz="2000" dirty="0"/>
              <a:t> </a:t>
            </a:r>
            <a:r>
              <a:rPr lang="en-ID" sz="2000" dirty="0" err="1"/>
              <a:t>masih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.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sikap</a:t>
            </a:r>
            <a:r>
              <a:rPr lang="en-ID" sz="2000" dirty="0"/>
              <a:t> yang </a:t>
            </a:r>
            <a:r>
              <a:rPr lang="en-ID" sz="2000" dirty="0" err="1"/>
              <a:t>bijak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jika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konsumen</a:t>
            </a:r>
            <a:r>
              <a:rPr lang="en-ID" sz="2000" dirty="0"/>
              <a:t> </a:t>
            </a:r>
            <a:r>
              <a:rPr lang="en-ID" sz="2000" dirty="0" err="1"/>
              <a:t>yan</a:t>
            </a:r>
            <a:r>
              <a:rPr lang="en-ID" sz="2000" dirty="0"/>
              <a:t> </a:t>
            </a:r>
            <a:r>
              <a:rPr lang="en-ID" sz="2000" dirty="0" err="1"/>
              <a:t>antri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waktu</a:t>
            </a:r>
            <a:r>
              <a:rPr lang="en-ID" sz="2000" dirty="0"/>
              <a:t> yang lama </a:t>
            </a:r>
            <a:r>
              <a:rPr lang="en-ID" sz="2000" dirty="0" err="1"/>
              <a:t>maka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konsumen</a:t>
            </a:r>
            <a:r>
              <a:rPr lang="en-ID" sz="2000" dirty="0"/>
              <a:t> yang </a:t>
            </a:r>
            <a:r>
              <a:rPr lang="en-ID" sz="2000" dirty="0" err="1"/>
              <a:t>mengeluh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mereka</a:t>
            </a:r>
            <a:r>
              <a:rPr lang="en-ID" sz="2000" dirty="0"/>
              <a:t> </a:t>
            </a:r>
            <a:r>
              <a:rPr lang="en-ID" sz="2000" dirty="0" err="1"/>
              <a:t>cenderung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berpindah</a:t>
            </a:r>
            <a:r>
              <a:rPr lang="en-ID" sz="2000" dirty="0"/>
              <a:t> </a:t>
            </a:r>
            <a:r>
              <a:rPr lang="en-ID" sz="2000" dirty="0" err="1"/>
              <a:t>belanja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tempat</a:t>
            </a:r>
            <a:r>
              <a:rPr lang="en-ID" sz="2000" dirty="0"/>
              <a:t> yang lain.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6878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Rangkuman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entitas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28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r>
              <a:rPr lang="en-ID" sz="4000" b="1" spc="600" dirty="0"/>
              <a:t> (d – I – p – k)</a:t>
            </a:r>
            <a:endParaRPr lang="en-US" sz="4000" b="1" spc="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9853" y="2554017"/>
            <a:ext cx="5534464" cy="42409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D" b="1" dirty="0"/>
              <a:t>DATA</a:t>
            </a:r>
          </a:p>
          <a:p>
            <a:pPr lvl="1" algn="just">
              <a:lnSpc>
                <a:spcPct val="150000"/>
              </a:lnSpc>
            </a:pPr>
            <a:r>
              <a:rPr lang="en-ID" dirty="0"/>
              <a:t>17, 15, 13</a:t>
            </a:r>
          </a:p>
          <a:p>
            <a:pPr lvl="1" algn="just">
              <a:lnSpc>
                <a:spcPct val="150000"/>
              </a:lnSpc>
            </a:pPr>
            <a:r>
              <a:rPr lang="en-ID" dirty="0"/>
              <a:t>Ani, Nina, Budi</a:t>
            </a:r>
          </a:p>
          <a:p>
            <a:pPr algn="just">
              <a:lnSpc>
                <a:spcPct val="150000"/>
              </a:lnSpc>
            </a:pPr>
            <a:r>
              <a:rPr lang="en-ID" b="1" dirty="0"/>
              <a:t>INFORMASI</a:t>
            </a:r>
          </a:p>
          <a:p>
            <a:pPr lvl="1" algn="just">
              <a:lnSpc>
                <a:spcPct val="150000"/>
              </a:lnSpc>
            </a:pP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Antrian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 </a:t>
            </a:r>
            <a:r>
              <a:rPr lang="en-ID" dirty="0" err="1"/>
              <a:t>Kasir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-1 </a:t>
            </a:r>
            <a:r>
              <a:rPr lang="en-ID" dirty="0" err="1"/>
              <a:t>yaitu</a:t>
            </a:r>
            <a:r>
              <a:rPr lang="en-ID" dirty="0"/>
              <a:t> 17 orang</a:t>
            </a:r>
          </a:p>
          <a:p>
            <a:pPr lvl="1" algn="just">
              <a:lnSpc>
                <a:spcPct val="150000"/>
              </a:lnSpc>
            </a:pP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Antrian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 </a:t>
            </a:r>
            <a:r>
              <a:rPr lang="en-ID" dirty="0" err="1"/>
              <a:t>Kasir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-2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-3 </a:t>
            </a:r>
            <a:r>
              <a:rPr lang="en-ID" dirty="0" err="1"/>
              <a:t>adalah</a:t>
            </a:r>
            <a:r>
              <a:rPr lang="en-ID" dirty="0"/>
              <a:t> 15 </a:t>
            </a:r>
            <a:r>
              <a:rPr lang="en-ID" dirty="0" err="1"/>
              <a:t>dan</a:t>
            </a:r>
            <a:r>
              <a:rPr lang="en-ID" dirty="0"/>
              <a:t> 13 orang</a:t>
            </a:r>
          </a:p>
          <a:p>
            <a:pPr lvl="1" algn="just">
              <a:lnSpc>
                <a:spcPct val="150000"/>
              </a:lnSpc>
            </a:pPr>
            <a:r>
              <a:rPr lang="en-ID" dirty="0" err="1"/>
              <a:t>Kasir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-1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 -2 </a:t>
            </a:r>
            <a:r>
              <a:rPr lang="en-ID" dirty="0" err="1"/>
              <a:t>adalah</a:t>
            </a:r>
            <a:r>
              <a:rPr lang="en-ID" dirty="0"/>
              <a:t> Ani </a:t>
            </a:r>
            <a:r>
              <a:rPr lang="en-ID" dirty="0" err="1"/>
              <a:t>dan</a:t>
            </a:r>
            <a:r>
              <a:rPr lang="en-ID" dirty="0"/>
              <a:t> Nina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kasir</a:t>
            </a:r>
            <a:r>
              <a:rPr lang="en-ID" dirty="0"/>
              <a:t> </a:t>
            </a:r>
            <a:r>
              <a:rPr lang="en-ID" dirty="0" err="1"/>
              <a:t>meja</a:t>
            </a:r>
            <a:r>
              <a:rPr lang="en-ID" dirty="0"/>
              <a:t> -3 </a:t>
            </a:r>
            <a:r>
              <a:rPr lang="en-ID" dirty="0" err="1"/>
              <a:t>adalah</a:t>
            </a:r>
            <a:r>
              <a:rPr lang="en-ID" dirty="0"/>
              <a:t> Budi</a:t>
            </a:r>
          </a:p>
          <a:p>
            <a:pPr lvl="1" algn="just"/>
            <a:endParaRPr lang="en-ID" dirty="0"/>
          </a:p>
          <a:p>
            <a:pPr algn="just"/>
            <a:endParaRPr lang="en-ID" dirty="0"/>
          </a:p>
          <a:p>
            <a:pPr lvl="1" algn="just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64316" y="1870149"/>
            <a:ext cx="641859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b="1" dirty="0"/>
              <a:t>PENGETAHUAN</a:t>
            </a:r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/>
              <a:t>Nina </a:t>
            </a:r>
            <a:r>
              <a:rPr lang="en-ID" sz="1600" dirty="0" err="1"/>
              <a:t>menjadi</a:t>
            </a:r>
            <a:r>
              <a:rPr lang="en-ID" sz="1600" dirty="0"/>
              <a:t> wakil supermarket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melayani</a:t>
            </a:r>
            <a:r>
              <a:rPr lang="en-ID" sz="1600" dirty="0"/>
              <a:t> </a:t>
            </a:r>
            <a:r>
              <a:rPr lang="en-ID" sz="1600" dirty="0" err="1"/>
              <a:t>konsumen</a:t>
            </a:r>
            <a:endParaRPr lang="en-ID" sz="1600" dirty="0"/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Panjang</a:t>
            </a:r>
            <a:r>
              <a:rPr lang="en-ID" sz="1600" dirty="0"/>
              <a:t> </a:t>
            </a:r>
            <a:r>
              <a:rPr lang="en-ID" sz="1600" dirty="0" err="1"/>
              <a:t>antrian</a:t>
            </a:r>
            <a:r>
              <a:rPr lang="en-ID" sz="1600" dirty="0"/>
              <a:t> minimum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penambahan</a:t>
            </a:r>
            <a:r>
              <a:rPr lang="en-ID" sz="1600" dirty="0"/>
              <a:t> </a:t>
            </a:r>
            <a:r>
              <a:rPr lang="en-ID" sz="1600" dirty="0" err="1"/>
              <a:t>meja</a:t>
            </a:r>
            <a:r>
              <a:rPr lang="en-ID" sz="1600" dirty="0"/>
              <a:t> </a:t>
            </a:r>
            <a:r>
              <a:rPr lang="en-ID" sz="1600" dirty="0" err="1"/>
              <a:t>kasir</a:t>
            </a:r>
            <a:r>
              <a:rPr lang="en-ID" sz="1600" dirty="0"/>
              <a:t> </a:t>
            </a:r>
            <a:r>
              <a:rPr lang="en-ID" sz="1600" dirty="0" err="1"/>
              <a:t>baru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10 orang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b="1" dirty="0"/>
              <a:t>KEBIJAKSANAAN</a:t>
            </a:r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Sikap</a:t>
            </a:r>
            <a:r>
              <a:rPr lang="en-ID" sz="1600" dirty="0"/>
              <a:t> </a:t>
            </a:r>
            <a:r>
              <a:rPr lang="en-ID" sz="1600" dirty="0" err="1"/>
              <a:t>ramah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professional </a:t>
            </a:r>
            <a:r>
              <a:rPr lang="en-ID" sz="1600" dirty="0" err="1"/>
              <a:t>diharapkan</a:t>
            </a:r>
            <a:r>
              <a:rPr lang="en-ID" sz="1600" dirty="0"/>
              <a:t> </a:t>
            </a:r>
            <a:r>
              <a:rPr lang="en-ID" sz="1600" dirty="0" err="1"/>
              <a:t>memuaskan</a:t>
            </a:r>
            <a:r>
              <a:rPr lang="en-ID" sz="1600" dirty="0"/>
              <a:t> </a:t>
            </a:r>
            <a:r>
              <a:rPr lang="en-ID" sz="1600" dirty="0" err="1"/>
              <a:t>pelanggan</a:t>
            </a:r>
            <a:endParaRPr lang="en-ID" sz="1600" dirty="0"/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Jangan</a:t>
            </a:r>
            <a:r>
              <a:rPr lang="en-ID" sz="1600" dirty="0"/>
              <a:t> </a:t>
            </a:r>
            <a:r>
              <a:rPr lang="en-ID" sz="1600" dirty="0" err="1"/>
              <a:t>sampai</a:t>
            </a:r>
            <a:r>
              <a:rPr lang="en-ID" sz="1600" dirty="0"/>
              <a:t> </a:t>
            </a:r>
            <a:r>
              <a:rPr lang="en-ID" sz="1600" dirty="0" err="1"/>
              <a:t>konsumen</a:t>
            </a:r>
            <a:r>
              <a:rPr lang="en-ID" sz="1600" dirty="0"/>
              <a:t> </a:t>
            </a:r>
            <a:r>
              <a:rPr lang="en-ID" sz="1600" dirty="0" err="1"/>
              <a:t>menunggu</a:t>
            </a:r>
            <a:r>
              <a:rPr lang="en-ID" sz="1600" dirty="0"/>
              <a:t> lama di </a:t>
            </a:r>
            <a:r>
              <a:rPr lang="en-ID" sz="1600" dirty="0" err="1"/>
              <a:t>antrian</a:t>
            </a:r>
            <a:r>
              <a:rPr lang="en-ID" sz="1600" dirty="0"/>
              <a:t> </a:t>
            </a:r>
            <a:r>
              <a:rPr lang="en-ID" sz="1600" dirty="0" err="1"/>
              <a:t>meja</a:t>
            </a:r>
            <a:r>
              <a:rPr lang="en-ID" sz="1600" dirty="0"/>
              <a:t> </a:t>
            </a:r>
            <a:r>
              <a:rPr lang="en-ID" sz="1600" dirty="0" err="1"/>
              <a:t>kasir</a:t>
            </a:r>
            <a:endParaRPr lang="en-ID" sz="1600" dirty="0"/>
          </a:p>
          <a:p>
            <a:pPr marL="628650" lvl="1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Usahakan</a:t>
            </a:r>
            <a:r>
              <a:rPr lang="en-ID" sz="1600" dirty="0"/>
              <a:t> label </a:t>
            </a:r>
            <a:r>
              <a:rPr lang="en-ID" sz="1600" dirty="0" err="1"/>
              <a:t>harga</a:t>
            </a:r>
            <a:r>
              <a:rPr lang="en-ID" sz="1600" dirty="0"/>
              <a:t> </a:t>
            </a:r>
            <a:r>
              <a:rPr lang="en-ID" sz="1600" dirty="0" err="1"/>
              <a:t>selalu</a:t>
            </a:r>
            <a:r>
              <a:rPr lang="en-ID" sz="1600" dirty="0"/>
              <a:t> </a:t>
            </a:r>
            <a:r>
              <a:rPr lang="en-ID" sz="1600" dirty="0" err="1"/>
              <a:t>sama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yang </a:t>
            </a:r>
            <a:r>
              <a:rPr lang="en-ID" sz="1600" dirty="0" err="1"/>
              <a:t>digunakan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perhitungan</a:t>
            </a:r>
            <a:r>
              <a:rPr lang="en-ID" sz="1600" dirty="0"/>
              <a:t> di </a:t>
            </a:r>
            <a:r>
              <a:rPr lang="en-ID" sz="1600" dirty="0" err="1"/>
              <a:t>mesin</a:t>
            </a:r>
            <a:r>
              <a:rPr lang="en-ID" sz="1600" dirty="0"/>
              <a:t> </a:t>
            </a:r>
            <a:r>
              <a:rPr lang="en-ID" sz="1600" dirty="0" err="1"/>
              <a:t>kasir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3490283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aktifitas</a:t>
            </a:r>
            <a:endParaRPr lang="en-US" sz="4000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58247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72688" y="4080681"/>
            <a:ext cx="1970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200" b="1" spc="600" dirty="0"/>
              <a:t>CATAT</a:t>
            </a:r>
            <a:endParaRPr lang="en-US" sz="32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86150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322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17411" y="4080681"/>
            <a:ext cx="33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spc="600" dirty="0"/>
              <a:t>OLAH</a:t>
            </a:r>
            <a:endParaRPr lang="en-US" sz="36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141489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36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2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45682" y="4080681"/>
            <a:ext cx="446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spc="600" dirty="0"/>
              <a:t>REKAM</a:t>
            </a:r>
            <a:endParaRPr lang="en-US" sz="36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173790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669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C – O – R – L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27592" y="4080681"/>
            <a:ext cx="432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spc="600" dirty="0"/>
              <a:t>LAPOR</a:t>
            </a:r>
            <a:endParaRPr lang="en-US" sz="3600" b="1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098548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943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cap="none" dirty="0" err="1"/>
              <a:t>Pen</a:t>
            </a:r>
            <a:r>
              <a:rPr lang="en-ID" sz="3600" b="1" u="sng" cap="none" dirty="0" err="1"/>
              <a:t>C</a:t>
            </a:r>
            <a:r>
              <a:rPr lang="en-ID" sz="3600" b="1" cap="none" dirty="0" err="1"/>
              <a:t>atatan</a:t>
            </a:r>
            <a:r>
              <a:rPr lang="en-ID" sz="3600" b="1" cap="none" dirty="0"/>
              <a:t> Data</a:t>
            </a:r>
            <a:endParaRPr lang="en-US" sz="36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ID" sz="2000" dirty="0" err="1"/>
              <a:t>Pencatatan</a:t>
            </a:r>
            <a:r>
              <a:rPr lang="en-ID" sz="2000" dirty="0"/>
              <a:t> Data </a:t>
            </a:r>
            <a:r>
              <a:rPr lang="en-ID" sz="2000" dirty="0">
                <a:sym typeface="Wingdings" panose="05000000000000000000" pitchFamily="2" charset="2"/>
              </a:rPr>
              <a:t> Proses </a:t>
            </a:r>
            <a:r>
              <a:rPr lang="en-ID" sz="2000" dirty="0" err="1">
                <a:sym typeface="Wingdings" panose="05000000000000000000" pitchFamily="2" charset="2"/>
              </a:rPr>
              <a:t>untuk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memasukkan</a:t>
            </a:r>
            <a:r>
              <a:rPr lang="en-ID" sz="2000" dirty="0">
                <a:sym typeface="Wingdings" panose="05000000000000000000" pitchFamily="2" charset="2"/>
              </a:rPr>
              <a:t> data </a:t>
            </a:r>
            <a:r>
              <a:rPr lang="en-ID" sz="2000" dirty="0" err="1">
                <a:sym typeface="Wingdings" panose="05000000000000000000" pitchFamily="2" charset="2"/>
              </a:rPr>
              <a:t>ke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Media </a:t>
            </a:r>
            <a:r>
              <a:rPr lang="en-ID" sz="2000" dirty="0" err="1">
                <a:sym typeface="Wingdings" panose="05000000000000000000" pitchFamily="2" charset="2"/>
              </a:rPr>
              <a:t>Sistem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Pengolahan</a:t>
            </a:r>
            <a:r>
              <a:rPr lang="en-ID" sz="2000" dirty="0">
                <a:sym typeface="Wingdings" panose="05000000000000000000" pitchFamily="2" charset="2"/>
              </a:rPr>
              <a:t> Data (SPD)</a:t>
            </a:r>
          </a:p>
          <a:p>
            <a:pPr algn="just">
              <a:lnSpc>
                <a:spcPct val="200000"/>
              </a:lnSpc>
            </a:pPr>
            <a:r>
              <a:rPr lang="en-ID" sz="2000" dirty="0">
                <a:sym typeface="Wingdings" panose="05000000000000000000" pitchFamily="2" charset="2"/>
              </a:rPr>
              <a:t>Yang </a:t>
            </a:r>
            <a:r>
              <a:rPr lang="en-ID" sz="2000" dirty="0" err="1">
                <a:sym typeface="Wingdings" panose="05000000000000000000" pitchFamily="2" charset="2"/>
              </a:rPr>
              <a:t>termasuk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aktifitas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Pencatatan</a:t>
            </a:r>
            <a:r>
              <a:rPr lang="en-ID" sz="2000" dirty="0">
                <a:sym typeface="Wingdings" panose="05000000000000000000" pitchFamily="2" charset="2"/>
              </a:rPr>
              <a:t> Data :</a:t>
            </a:r>
          </a:p>
          <a:p>
            <a:pPr lvl="1" algn="just">
              <a:lnSpc>
                <a:spcPct val="20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Penulisan</a:t>
            </a:r>
            <a:r>
              <a:rPr lang="en-ID" sz="1800" dirty="0">
                <a:sym typeface="Wingdings" panose="05000000000000000000" pitchFamily="2" charset="2"/>
              </a:rPr>
              <a:t> [</a:t>
            </a:r>
            <a:r>
              <a:rPr lang="en-ID" sz="1800" dirty="0" err="1">
                <a:sym typeface="Wingdings" panose="05000000000000000000" pitchFamily="2" charset="2"/>
              </a:rPr>
              <a:t>jika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ke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buku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atau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kertas</a:t>
            </a:r>
            <a:r>
              <a:rPr lang="en-ID" sz="1800" dirty="0">
                <a:sym typeface="Wingdings" panose="05000000000000000000" pitchFamily="2" charset="2"/>
              </a:rPr>
              <a:t>]</a:t>
            </a:r>
          </a:p>
          <a:p>
            <a:pPr lvl="1" algn="just">
              <a:lnSpc>
                <a:spcPct val="20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Pemasukan</a:t>
            </a:r>
            <a:r>
              <a:rPr lang="en-ID" sz="1800" dirty="0">
                <a:sym typeface="Wingdings" panose="05000000000000000000" pitchFamily="2" charset="2"/>
              </a:rPr>
              <a:t> Data [add </a:t>
            </a:r>
            <a:r>
              <a:rPr lang="en-ID" sz="1800" dirty="0" err="1">
                <a:sym typeface="Wingdings" panose="05000000000000000000" pitchFamily="2" charset="2"/>
              </a:rPr>
              <a:t>atau</a:t>
            </a:r>
            <a:r>
              <a:rPr lang="en-ID" sz="1800" dirty="0">
                <a:sym typeface="Wingdings" panose="05000000000000000000" pitchFamily="2" charset="2"/>
              </a:rPr>
              <a:t> entry] </a:t>
            </a:r>
            <a:r>
              <a:rPr lang="en-ID" sz="1800" dirty="0" err="1">
                <a:sym typeface="Wingdings" panose="05000000000000000000" pitchFamily="2" charset="2"/>
              </a:rPr>
              <a:t>jika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ke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dalam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komputer</a:t>
            </a:r>
            <a:endParaRPr lang="en-ID" sz="1800" dirty="0">
              <a:sym typeface="Wingdings" panose="05000000000000000000" pitchFamily="2" charset="2"/>
            </a:endParaRPr>
          </a:p>
          <a:p>
            <a:pPr lvl="1" algn="just">
              <a:lnSpc>
                <a:spcPct val="20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Pemantauan</a:t>
            </a:r>
            <a:r>
              <a:rPr lang="en-ID" sz="1800" dirty="0">
                <a:sym typeface="Wingdings" panose="05000000000000000000" pitchFamily="2" charset="2"/>
              </a:rPr>
              <a:t> [</a:t>
            </a:r>
            <a:r>
              <a:rPr lang="en-ID" sz="1800" dirty="0" err="1">
                <a:sym typeface="Wingdings" panose="05000000000000000000" pitchFamily="2" charset="2"/>
              </a:rPr>
              <a:t>melalui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mata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ke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dalam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otak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atau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memori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manusia</a:t>
            </a:r>
            <a:r>
              <a:rPr lang="en-ID" sz="1800" dirty="0">
                <a:sym typeface="Wingdings" panose="05000000000000000000" pitchFamily="2" charset="2"/>
              </a:rPr>
              <a:t>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2309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cap="none" dirty="0" err="1"/>
              <a:t>Pen</a:t>
            </a:r>
            <a:r>
              <a:rPr lang="en-ID" b="1" u="sng" cap="none" dirty="0" err="1"/>
              <a:t>gO</a:t>
            </a:r>
            <a:r>
              <a:rPr lang="en-ID" b="1" cap="none" dirty="0" err="1"/>
              <a:t>lahan</a:t>
            </a:r>
            <a:r>
              <a:rPr lang="en-ID" b="1" cap="none" dirty="0"/>
              <a:t>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4" y="2290856"/>
            <a:ext cx="11953058" cy="36783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Pengolahan</a:t>
            </a:r>
            <a:r>
              <a:rPr lang="en-ID" sz="2000" dirty="0"/>
              <a:t> Data </a:t>
            </a:r>
            <a:r>
              <a:rPr lang="en-ID" sz="2000" dirty="0">
                <a:sym typeface="Wingdings" panose="05000000000000000000" pitchFamily="2" charset="2"/>
              </a:rPr>
              <a:t> Proses </a:t>
            </a:r>
            <a:r>
              <a:rPr lang="en-ID" sz="2000" dirty="0" err="1">
                <a:sym typeface="Wingdings" panose="05000000000000000000" pitchFamily="2" charset="2"/>
              </a:rPr>
              <a:t>sistematis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terhadap</a:t>
            </a:r>
            <a:r>
              <a:rPr lang="en-ID" sz="2000" dirty="0">
                <a:sym typeface="Wingdings" panose="05000000000000000000" pitchFamily="2" charset="2"/>
              </a:rPr>
              <a:t> data. </a:t>
            </a:r>
            <a:r>
              <a:rPr lang="en-ID" sz="2000" dirty="0" err="1">
                <a:sym typeface="Wingdings" panose="05000000000000000000" pitchFamily="2" charset="2"/>
              </a:rPr>
              <a:t>Selama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operasi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berlangsung</a:t>
            </a:r>
            <a:r>
              <a:rPr lang="en-ID" sz="2000" dirty="0">
                <a:sym typeface="Wingdings" panose="05000000000000000000" pitchFamily="2" charset="2"/>
              </a:rPr>
              <a:t>, data </a:t>
            </a:r>
            <a:r>
              <a:rPr lang="en-ID" sz="2000" dirty="0" err="1">
                <a:sym typeface="Wingdings" panose="05000000000000000000" pitchFamily="2" charset="2"/>
              </a:rPr>
              <a:t>disimpan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sementara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prosesor</a:t>
            </a:r>
            <a:endParaRPr lang="en-ID" sz="2000" dirty="0"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en-ID" sz="2000" dirty="0">
                <a:sym typeface="Wingdings" panose="05000000000000000000" pitchFamily="2" charset="2"/>
              </a:rPr>
              <a:t>Yang </a:t>
            </a:r>
            <a:r>
              <a:rPr lang="en-ID" sz="2000" dirty="0" err="1">
                <a:sym typeface="Wingdings" panose="05000000000000000000" pitchFamily="2" charset="2"/>
              </a:rPr>
              <a:t>termasuk</a:t>
            </a:r>
            <a:r>
              <a:rPr lang="en-ID" sz="2000" dirty="0">
                <a:sym typeface="Wingdings" panose="05000000000000000000" pitchFamily="2" charset="2"/>
              </a:rPr>
              <a:t> proses </a:t>
            </a:r>
            <a:r>
              <a:rPr lang="en-ID" sz="2000" dirty="0" err="1">
                <a:sym typeface="Wingdings" panose="05000000000000000000" pitchFamily="2" charset="2"/>
              </a:rPr>
              <a:t>pengolahan</a:t>
            </a:r>
            <a:r>
              <a:rPr lang="en-ID" sz="2000" dirty="0">
                <a:sym typeface="Wingdings" panose="05000000000000000000" pitchFamily="2" charset="2"/>
              </a:rPr>
              <a:t> data :</a:t>
            </a:r>
          </a:p>
          <a:p>
            <a:pPr lvl="1" algn="just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Verifikasi</a:t>
            </a:r>
            <a:endParaRPr lang="en-ID" sz="1800" dirty="0">
              <a:sym typeface="Wingdings" panose="05000000000000000000" pitchFamily="2" charset="2"/>
            </a:endParaRPr>
          </a:p>
          <a:p>
            <a:pPr lvl="1" algn="just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Pengorganisasian</a:t>
            </a:r>
            <a:r>
              <a:rPr lang="en-ID" sz="1800" dirty="0">
                <a:sym typeface="Wingdings" panose="05000000000000000000" pitchFamily="2" charset="2"/>
              </a:rPr>
              <a:t> data</a:t>
            </a:r>
          </a:p>
          <a:p>
            <a:pPr lvl="1" algn="just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Pencarian</a:t>
            </a:r>
            <a:endParaRPr lang="en-ID" sz="1800" dirty="0">
              <a:sym typeface="Wingdings" panose="05000000000000000000" pitchFamily="2" charset="2"/>
            </a:endParaRPr>
          </a:p>
          <a:p>
            <a:pPr lvl="1" algn="just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Pengurutan</a:t>
            </a:r>
            <a:endParaRPr lang="en-ID" sz="1800" dirty="0">
              <a:sym typeface="Wingdings" panose="05000000000000000000" pitchFamily="2" charset="2"/>
            </a:endParaRPr>
          </a:p>
          <a:p>
            <a:pPr lvl="1" algn="just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Perhitungan</a:t>
            </a:r>
            <a:endParaRPr lang="en-ID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52225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cap="none" dirty="0" err="1"/>
              <a:t>Pe</a:t>
            </a:r>
            <a:r>
              <a:rPr lang="en-ID" b="1" u="sng" cap="none" dirty="0" err="1"/>
              <a:t>R</a:t>
            </a:r>
            <a:r>
              <a:rPr lang="en-ID" b="1" cap="none" dirty="0" err="1"/>
              <a:t>ekaman</a:t>
            </a:r>
            <a:r>
              <a:rPr lang="en-ID" b="1" cap="none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D" sz="2000" dirty="0" err="1"/>
              <a:t>Perekaman</a:t>
            </a:r>
            <a:r>
              <a:rPr lang="en-ID" sz="2000" dirty="0"/>
              <a:t> Data </a:t>
            </a:r>
            <a:r>
              <a:rPr lang="en-ID" sz="2000" dirty="0">
                <a:sym typeface="Wingdings" panose="05000000000000000000" pitchFamily="2" charset="2"/>
              </a:rPr>
              <a:t> proses </a:t>
            </a:r>
            <a:r>
              <a:rPr lang="en-ID" sz="2000" dirty="0" err="1">
                <a:sym typeface="Wingdings" panose="05000000000000000000" pitchFamily="2" charset="2"/>
              </a:rPr>
              <a:t>penyimpanan</a:t>
            </a:r>
            <a:r>
              <a:rPr lang="en-ID" sz="2000" dirty="0">
                <a:sym typeface="Wingdings" panose="05000000000000000000" pitchFamily="2" charset="2"/>
              </a:rPr>
              <a:t> data </a:t>
            </a:r>
            <a:r>
              <a:rPr lang="en-ID" sz="2000" dirty="0" err="1">
                <a:sym typeface="Wingdings" panose="05000000000000000000" pitchFamily="2" charset="2"/>
              </a:rPr>
              <a:t>ke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memori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jangka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panjang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Sistem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Pengolahan</a:t>
            </a:r>
            <a:r>
              <a:rPr lang="en-ID" sz="2000" dirty="0">
                <a:sym typeface="Wingdings" panose="05000000000000000000" pitchFamily="2" charset="2"/>
              </a:rPr>
              <a:t> Data (SPD)</a:t>
            </a:r>
          </a:p>
          <a:p>
            <a:pPr>
              <a:lnSpc>
                <a:spcPct val="150000"/>
              </a:lnSpc>
            </a:pPr>
            <a:r>
              <a:rPr lang="en-ID" sz="2000" dirty="0">
                <a:sym typeface="Wingdings" panose="05000000000000000000" pitchFamily="2" charset="2"/>
              </a:rPr>
              <a:t>Yang </a:t>
            </a:r>
            <a:r>
              <a:rPr lang="en-ID" sz="2000" dirty="0" err="1">
                <a:sym typeface="Wingdings" panose="05000000000000000000" pitchFamily="2" charset="2"/>
              </a:rPr>
              <a:t>termasuk</a:t>
            </a:r>
            <a:r>
              <a:rPr lang="en-ID" sz="2000" dirty="0">
                <a:sym typeface="Wingdings" panose="05000000000000000000" pitchFamily="2" charset="2"/>
              </a:rPr>
              <a:t> proses </a:t>
            </a:r>
            <a:r>
              <a:rPr lang="en-ID" sz="2000" dirty="0" err="1">
                <a:sym typeface="Wingdings" panose="05000000000000000000" pitchFamily="2" charset="2"/>
              </a:rPr>
              <a:t>perekaman</a:t>
            </a:r>
            <a:r>
              <a:rPr lang="en-ID" sz="2000" dirty="0">
                <a:sym typeface="Wingdings" panose="05000000000000000000" pitchFamily="2" charset="2"/>
              </a:rPr>
              <a:t> data :</a:t>
            </a:r>
          </a:p>
          <a:p>
            <a:pPr lvl="1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Penambahan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Rekaman</a:t>
            </a:r>
            <a:endParaRPr lang="en-ID" sz="1800" dirty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Perbaikan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Rekaman</a:t>
            </a:r>
            <a:endParaRPr lang="en-ID" sz="1800" dirty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Penghapusan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Rekaman</a:t>
            </a:r>
            <a:endParaRPr lang="en-ID" sz="1800" dirty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en-ID" sz="1800" dirty="0" err="1">
                <a:sym typeface="Wingdings" panose="05000000000000000000" pitchFamily="2" charset="2"/>
              </a:rPr>
              <a:t>Pembacaan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kembali</a:t>
            </a:r>
            <a:r>
              <a:rPr lang="en-ID" sz="1800" dirty="0">
                <a:sym typeface="Wingdings" panose="05000000000000000000" pitchFamily="2" charset="2"/>
              </a:rPr>
              <a:t> </a:t>
            </a:r>
            <a:r>
              <a:rPr lang="en-ID" sz="1800" dirty="0" err="1">
                <a:sym typeface="Wingdings" panose="05000000000000000000" pitchFamily="2" charset="2"/>
              </a:rPr>
              <a:t>Rekaman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3736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cap="none" dirty="0" err="1"/>
              <a:t>Pe</a:t>
            </a:r>
            <a:r>
              <a:rPr lang="en-ID" b="1" u="sng" cap="none" dirty="0" err="1"/>
              <a:t>L</a:t>
            </a:r>
            <a:r>
              <a:rPr lang="en-ID" b="1" cap="none" dirty="0" err="1"/>
              <a:t>aporan</a:t>
            </a:r>
            <a:r>
              <a:rPr lang="en-ID" b="1" cap="none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1896710"/>
            <a:ext cx="11953058" cy="783420"/>
          </a:xfrm>
        </p:spPr>
        <p:txBody>
          <a:bodyPr/>
          <a:lstStyle/>
          <a:p>
            <a:r>
              <a:rPr lang="en-ID" dirty="0" err="1"/>
              <a:t>Pelaporan</a:t>
            </a:r>
            <a:r>
              <a:rPr lang="en-ID" dirty="0"/>
              <a:t> Data </a:t>
            </a:r>
            <a:r>
              <a:rPr lang="en-ID" dirty="0">
                <a:sym typeface="Wingdings" panose="05000000000000000000" pitchFamily="2" charset="2"/>
              </a:rPr>
              <a:t> proses </a:t>
            </a:r>
            <a:r>
              <a:rPr lang="en-ID" dirty="0" err="1">
                <a:sym typeface="Wingdings" panose="05000000000000000000" pitchFamily="2" charset="2"/>
              </a:rPr>
              <a:t>ekstraksi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informasi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rekaman</a:t>
            </a:r>
            <a:r>
              <a:rPr lang="en-ID" dirty="0">
                <a:sym typeface="Wingdings" panose="05000000000000000000" pitchFamily="2" charset="2"/>
              </a:rPr>
              <a:t> data yang </a:t>
            </a:r>
            <a:r>
              <a:rPr lang="en-ID" dirty="0" err="1">
                <a:sym typeface="Wingdings" panose="05000000000000000000" pitchFamily="2" charset="2"/>
              </a:rPr>
              <a:t>tersimpan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dalam</a:t>
            </a:r>
            <a:r>
              <a:rPr lang="en-ID" dirty="0">
                <a:sym typeface="Wingdings" panose="05000000000000000000" pitchFamily="2" charset="2"/>
              </a:rPr>
              <a:t> SPD</a:t>
            </a:r>
          </a:p>
          <a:p>
            <a:r>
              <a:rPr lang="en-ID" dirty="0" err="1">
                <a:sym typeface="Wingdings" panose="05000000000000000000" pitchFamily="2" charset="2"/>
              </a:rPr>
              <a:t>Contoh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Pelaporan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Aktifitas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pada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Meja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Kasir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6818" y="2711654"/>
            <a:ext cx="10310648" cy="39433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: 1 April 2018</a:t>
            </a:r>
          </a:p>
          <a:p>
            <a:pPr>
              <a:lnSpc>
                <a:spcPct val="150000"/>
              </a:lnSpc>
            </a:pP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Lokasi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: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Arcamanik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Bandung</a:t>
            </a:r>
          </a:p>
          <a:p>
            <a:pPr>
              <a:lnSpc>
                <a:spcPct val="150000"/>
              </a:lnSpc>
            </a:pP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Penganggung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Jawab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: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Sule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Shift 1	: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1x4+2x3+2x2+1x1	= 15 jam/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Jumlah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pembayaran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	= 180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Total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= Rp14.500.000,-</a:t>
            </a: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Shift 2	: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2x4+1x3+2x2+1x1	= 16 jam/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Jumlah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pembayaran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	= 210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  Total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	= Rp11.500.000,-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Jumlah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aktifitas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: 31 jam/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kasir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dan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390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transaksi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pembayaran</a:t>
            </a:r>
            <a:endParaRPr lang="en-ID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ID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Pendapatan</a:t>
            </a:r>
            <a:r>
              <a:rPr lang="en-ID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 April 2018 : Rp26.000.000,-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158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mengenali</a:t>
            </a:r>
            <a:r>
              <a:rPr lang="en-ID" dirty="0"/>
              <a:t> system </a:t>
            </a:r>
            <a:r>
              <a:rPr lang="en-ID" dirty="0" err="1"/>
              <a:t>informasi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20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dirty="0" err="1"/>
              <a:t>Metode</a:t>
            </a:r>
            <a:r>
              <a:rPr lang="en-ID" sz="3600" b="1" dirty="0"/>
              <a:t> : e – I – a – I – j 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D" sz="2400" dirty="0" err="1"/>
              <a:t>Mengenali</a:t>
            </a:r>
            <a:r>
              <a:rPr lang="en-ID" sz="2400" dirty="0"/>
              <a:t> </a:t>
            </a:r>
            <a:r>
              <a:rPr lang="en-ID" sz="2400" dirty="0" err="1"/>
              <a:t>kehadiran</a:t>
            </a:r>
            <a:r>
              <a:rPr lang="en-ID" sz="2400" dirty="0"/>
              <a:t> </a:t>
            </a:r>
            <a:r>
              <a:rPr lang="en-ID" sz="2400" b="1" u="sng" dirty="0" err="1"/>
              <a:t>E</a:t>
            </a:r>
            <a:r>
              <a:rPr lang="en-ID" sz="2400" dirty="0" err="1"/>
              <a:t>lemen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</a:t>
            </a:r>
            <a:r>
              <a:rPr lang="en-ID" sz="2400" dirty="0" err="1"/>
              <a:t>pengolahan</a:t>
            </a:r>
            <a:r>
              <a:rPr lang="en-ID" sz="2400" dirty="0"/>
              <a:t> Data</a:t>
            </a:r>
          </a:p>
          <a:p>
            <a:pPr>
              <a:lnSpc>
                <a:spcPct val="150000"/>
              </a:lnSpc>
            </a:pPr>
            <a:r>
              <a:rPr lang="en-ID" sz="2400" dirty="0" err="1"/>
              <a:t>Melihat</a:t>
            </a:r>
            <a:r>
              <a:rPr lang="en-ID" sz="2400" dirty="0"/>
              <a:t> </a:t>
            </a:r>
            <a:r>
              <a:rPr lang="en-ID" sz="2400" b="1" u="sng" dirty="0" err="1"/>
              <a:t>I</a:t>
            </a:r>
            <a:r>
              <a:rPr lang="en-ID" sz="2400" dirty="0" err="1"/>
              <a:t>nteraksi</a:t>
            </a:r>
            <a:r>
              <a:rPr lang="en-ID" sz="2400" dirty="0"/>
              <a:t> </a:t>
            </a:r>
            <a:r>
              <a:rPr lang="en-ID" sz="2400" dirty="0" err="1"/>
              <a:t>antar</a:t>
            </a:r>
            <a:r>
              <a:rPr lang="en-ID" sz="2400" dirty="0"/>
              <a:t> orang di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endParaRPr lang="en-ID" sz="2400" dirty="0"/>
          </a:p>
          <a:p>
            <a:pPr>
              <a:lnSpc>
                <a:spcPct val="150000"/>
              </a:lnSpc>
            </a:pPr>
            <a:r>
              <a:rPr lang="en-ID" sz="2400" dirty="0" err="1"/>
              <a:t>Melihat</a:t>
            </a:r>
            <a:r>
              <a:rPr lang="en-ID" sz="2400" dirty="0"/>
              <a:t> </a:t>
            </a:r>
            <a:r>
              <a:rPr lang="en-ID" sz="2400" b="1" u="sng" dirty="0" err="1"/>
              <a:t>A</a:t>
            </a:r>
            <a:r>
              <a:rPr lang="en-ID" sz="2400" dirty="0" err="1"/>
              <a:t>liran</a:t>
            </a:r>
            <a:r>
              <a:rPr lang="en-ID" sz="2400" dirty="0"/>
              <a:t> </a:t>
            </a:r>
            <a:r>
              <a:rPr lang="en-ID" sz="2400" dirty="0" err="1"/>
              <a:t>Dokumen</a:t>
            </a:r>
            <a:endParaRPr lang="en-ID" sz="2400" dirty="0"/>
          </a:p>
          <a:p>
            <a:pPr>
              <a:lnSpc>
                <a:spcPct val="150000"/>
              </a:lnSpc>
            </a:pPr>
            <a:r>
              <a:rPr lang="en-ID" sz="2400" dirty="0" err="1"/>
              <a:t>Melihat</a:t>
            </a:r>
            <a:r>
              <a:rPr lang="en-ID" sz="2400" dirty="0"/>
              <a:t> </a:t>
            </a:r>
            <a:r>
              <a:rPr lang="en-ID" sz="2400" b="1" u="sng" dirty="0" err="1"/>
              <a:t>I</a:t>
            </a:r>
            <a:r>
              <a:rPr lang="en-ID" sz="2400" dirty="0" err="1"/>
              <a:t>nteraksi</a:t>
            </a:r>
            <a:r>
              <a:rPr lang="en-ID" sz="2400" dirty="0"/>
              <a:t> orang </a:t>
            </a:r>
            <a:r>
              <a:rPr lang="en-ID" sz="2400" dirty="0" err="1"/>
              <a:t>dengan</a:t>
            </a:r>
            <a:r>
              <a:rPr lang="en-ID" sz="2400" dirty="0"/>
              <a:t> media </a:t>
            </a:r>
            <a:r>
              <a:rPr lang="en-ID" sz="2400" dirty="0" err="1"/>
              <a:t>pelaksana</a:t>
            </a:r>
            <a:r>
              <a:rPr lang="en-ID" sz="2400" dirty="0"/>
              <a:t> </a:t>
            </a:r>
            <a:r>
              <a:rPr lang="en-ID" sz="2400" dirty="0" err="1"/>
              <a:t>pengolahan</a:t>
            </a:r>
            <a:r>
              <a:rPr lang="en-ID" sz="2400" dirty="0"/>
              <a:t> data</a:t>
            </a:r>
          </a:p>
          <a:p>
            <a:pPr>
              <a:lnSpc>
                <a:spcPct val="150000"/>
              </a:lnSpc>
            </a:pPr>
            <a:r>
              <a:rPr lang="en-ID" sz="2400" dirty="0" err="1"/>
              <a:t>Menganalisis</a:t>
            </a:r>
            <a:r>
              <a:rPr lang="en-ID" sz="2400" dirty="0"/>
              <a:t> </a:t>
            </a:r>
            <a:r>
              <a:rPr lang="en-ID" sz="2400" dirty="0" err="1"/>
              <a:t>dokumen</a:t>
            </a:r>
            <a:r>
              <a:rPr lang="en-ID" sz="2400" dirty="0"/>
              <a:t> </a:t>
            </a:r>
            <a:r>
              <a:rPr lang="en-ID" sz="2400" b="1" u="sng" dirty="0"/>
              <a:t>J</a:t>
            </a:r>
            <a:r>
              <a:rPr lang="en-ID" sz="2400" dirty="0"/>
              <a:t>ob description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5981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kehadiran</a:t>
            </a:r>
            <a:r>
              <a:rPr lang="en-ID" dirty="0"/>
              <a:t> </a:t>
            </a:r>
            <a:r>
              <a:rPr lang="en-ID" b="1" u="sng" dirty="0" err="1"/>
              <a:t>E</a:t>
            </a:r>
            <a:r>
              <a:rPr lang="en-ID" dirty="0" err="1"/>
              <a:t>lemen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system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, </a:t>
            </a:r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pelaporan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Contoh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: cash register, credit card reader, ATM,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: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yang </a:t>
            </a:r>
            <a:r>
              <a:rPr lang="en-US" dirty="0" err="1"/>
              <a:t>dicetak</a:t>
            </a:r>
            <a:r>
              <a:rPr lang="en-US" dirty="0"/>
              <a:t> cash register, label </a:t>
            </a:r>
            <a:r>
              <a:rPr lang="en-US" dirty="0" err="1"/>
              <a:t>harga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16622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u="sng" dirty="0" err="1"/>
              <a:t>I</a:t>
            </a:r>
            <a:r>
              <a:rPr lang="en-ID" dirty="0" err="1"/>
              <a:t>nteraksi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orang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menugasi</a:t>
            </a:r>
            <a:r>
              <a:rPr lang="en-US" dirty="0"/>
              <a:t> </a:t>
            </a:r>
            <a:r>
              <a:rPr lang="en-US" dirty="0" err="1"/>
              <a:t>bawahan</a:t>
            </a:r>
            <a:endParaRPr lang="en-US" dirty="0"/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melapor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atasan</a:t>
            </a:r>
            <a:endParaRPr lang="en-US" dirty="0"/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endParaRPr lang="en-US" dirty="0"/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SPD </a:t>
            </a:r>
            <a:r>
              <a:rPr lang="en-US" dirty="0" err="1"/>
              <a:t>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6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sz="6000" dirty="0" err="1"/>
              <a:t>Elemen</a:t>
            </a:r>
            <a:r>
              <a:rPr lang="en-ID" sz="6000" dirty="0"/>
              <a:t> </a:t>
            </a:r>
            <a:r>
              <a:rPr lang="en-ID" sz="6000" dirty="0" err="1"/>
              <a:t>sistem</a:t>
            </a:r>
            <a:r>
              <a:rPr lang="en-ID" sz="6000" dirty="0"/>
              <a:t> </a:t>
            </a:r>
            <a:r>
              <a:rPr lang="en-ID" sz="6000" dirty="0" err="1"/>
              <a:t>informasi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9853" y="2978635"/>
            <a:ext cx="5876374" cy="3203802"/>
          </a:xfr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ID" sz="4400" dirty="0" err="1"/>
              <a:t>Elemen</a:t>
            </a:r>
            <a:r>
              <a:rPr lang="en-ID" sz="4400" dirty="0"/>
              <a:t> </a:t>
            </a:r>
            <a:r>
              <a:rPr lang="en-ID" sz="4400" dirty="0" err="1"/>
              <a:t>Entitas</a:t>
            </a:r>
            <a:endParaRPr lang="en-ID" sz="44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706536" y="2992278"/>
            <a:ext cx="5876376" cy="319015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dirty="0" err="1"/>
              <a:t>Elemen</a:t>
            </a:r>
            <a:r>
              <a:rPr lang="en-ID" sz="4400" dirty="0"/>
              <a:t> </a:t>
            </a:r>
            <a:r>
              <a:rPr lang="en-ID" sz="4400" dirty="0" err="1"/>
              <a:t>Aktifitas</a:t>
            </a:r>
            <a:endParaRPr lang="en-ID" sz="4400" dirty="0"/>
          </a:p>
          <a:p>
            <a:endParaRPr lang="en-US" sz="4400" dirty="0"/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 flipH="1">
            <a:off x="3568040" y="1856096"/>
            <a:ext cx="3138496" cy="1122539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6706536" y="1842448"/>
            <a:ext cx="2938188" cy="1149830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806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u="sng" dirty="0" err="1"/>
              <a:t>A</a:t>
            </a:r>
            <a:r>
              <a:rPr lang="en-ID" dirty="0" err="1"/>
              <a:t>liran</a:t>
            </a:r>
            <a:r>
              <a:rPr lang="en-ID" dirty="0"/>
              <a:t> </a:t>
            </a:r>
            <a:r>
              <a:rPr lang="en-ID" dirty="0" err="1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dokkumen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model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i="1" dirty="0" err="1"/>
              <a:t>flowmap</a:t>
            </a:r>
            <a:r>
              <a:rPr lang="en-US" dirty="0"/>
              <a:t>,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44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u="sng" dirty="0" err="1"/>
              <a:t>I</a:t>
            </a:r>
            <a:r>
              <a:rPr lang="en-ID" dirty="0" err="1"/>
              <a:t>nteraksi</a:t>
            </a:r>
            <a:r>
              <a:rPr lang="en-ID" dirty="0"/>
              <a:t> orang </a:t>
            </a:r>
            <a:r>
              <a:rPr lang="en-ID" dirty="0" err="1"/>
              <a:t>dengan</a:t>
            </a:r>
            <a:r>
              <a:rPr lang="en-ID" dirty="0"/>
              <a:t> media </a:t>
            </a:r>
            <a:r>
              <a:rPr lang="en-ID" dirty="0" err="1"/>
              <a:t>pelaksana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lingkungan</a:t>
            </a:r>
            <a:r>
              <a:rPr lang="en-US" dirty="0"/>
              <a:t> supermarket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cash register,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kalkulator</a:t>
            </a:r>
            <a:r>
              <a:rPr lang="en-US" dirty="0"/>
              <a:t>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i="1" dirty="0"/>
              <a:t>human interaction.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kasir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cash register,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1.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2.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garis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3. </a:t>
            </a:r>
            <a:r>
              <a:rPr lang="en-US" dirty="0" err="1"/>
              <a:t>perhitungan</a:t>
            </a:r>
            <a:r>
              <a:rPr lang="en-US" dirty="0"/>
              <a:t> total </a:t>
            </a:r>
            <a:r>
              <a:rPr lang="en-US" dirty="0" err="1"/>
              <a:t>pembelian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4. </a:t>
            </a:r>
            <a:r>
              <a:rPr lang="en-US" dirty="0" err="1"/>
              <a:t>pencetakan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pembayaran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84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Menganalisis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sz="3200" b="1" u="sng" dirty="0"/>
              <a:t>J</a:t>
            </a:r>
            <a:r>
              <a:rPr lang="en-ID" dirty="0"/>
              <a:t>ob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Analisis</a:t>
            </a:r>
            <a:r>
              <a:rPr lang="en-US" dirty="0"/>
              <a:t> job description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proses-proses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</a:t>
            </a:r>
          </a:p>
          <a:p>
            <a:r>
              <a:rPr lang="en-US" dirty="0" err="1"/>
              <a:t>Contoh</a:t>
            </a:r>
            <a:r>
              <a:rPr lang="en-US" dirty="0"/>
              <a:t>:     -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barang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-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80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apotek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02642"/>
              </p:ext>
            </p:extLst>
          </p:nvPr>
        </p:nvGraphicFramePr>
        <p:xfrm>
          <a:off x="503954" y="2737267"/>
          <a:ext cx="12273894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Sasaran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survei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Hasil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survei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Entitas</a:t>
                      </a:r>
                      <a:r>
                        <a:rPr lang="en-US" dirty="0"/>
                        <a:t> : D – I - 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Catatan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persediaan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Daftar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Klasifikasi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Informasi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Laporan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persediaan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bulanan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Laporan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obat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bulanan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Laporan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pembelian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obat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bulanan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Pengetahuan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Prosedur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pengelolaan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persediaan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Tata </a:t>
                      </a:r>
                      <a:r>
                        <a:rPr lang="en-US" dirty="0" err="1"/>
                        <a:t>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bebas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Prosedur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resep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8124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46954"/>
              </p:ext>
            </p:extLst>
          </p:nvPr>
        </p:nvGraphicFramePr>
        <p:xfrm>
          <a:off x="480203" y="2286004"/>
          <a:ext cx="12273894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Sasaran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survei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Hasil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survei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E – I – A- J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Elemen</a:t>
                      </a:r>
                      <a:r>
                        <a:rPr lang="en-US" baseline="0" dirty="0"/>
                        <a:t> SPD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Cash register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Buku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pencatatan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resep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dokter</a:t>
                      </a:r>
                      <a:r>
                        <a:rPr lang="en-US" baseline="0" dirty="0"/>
                        <a:t> yang </a:t>
                      </a:r>
                      <a:r>
                        <a:rPr lang="en-US" baseline="0" dirty="0" err="1"/>
                        <a:t>dilayani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Interaksi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antar</a:t>
                      </a:r>
                      <a:r>
                        <a:rPr lang="en-US" dirty="0"/>
                        <a:t> orang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Pemberitahuan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kepada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apoteker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adanya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resep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dokter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diverifikasi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Aliran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Dokumen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Perjalanan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resep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dokter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pembeli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petugas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kasir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apoteker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sampai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pemberian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obat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Interaksi</a:t>
                      </a:r>
                      <a:r>
                        <a:rPr lang="en-US" dirty="0"/>
                        <a:t> orang – SPD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Penulisan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catatan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resep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buku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Kasir</a:t>
                      </a:r>
                      <a:r>
                        <a:rPr lang="en-US" dirty="0"/>
                        <a:t> – cash register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Pembaharuan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catatan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akibat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Job</a:t>
                      </a:r>
                      <a:r>
                        <a:rPr lang="en-US" baseline="0" dirty="0"/>
                        <a:t>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Dokumen</a:t>
                      </a:r>
                      <a:r>
                        <a:rPr lang="en-US" dirty="0"/>
                        <a:t> / diagram </a:t>
                      </a:r>
                      <a:r>
                        <a:rPr lang="en-US" dirty="0" err="1"/>
                        <a:t>prosedur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pengelolaan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persediaan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Dokumen</a:t>
                      </a:r>
                      <a:r>
                        <a:rPr lang="en-US" dirty="0"/>
                        <a:t> / diagram </a:t>
                      </a:r>
                      <a:r>
                        <a:rPr lang="en-US" dirty="0" err="1"/>
                        <a:t>prosedur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bebas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Dokumen</a:t>
                      </a:r>
                      <a:r>
                        <a:rPr lang="en-US" dirty="0"/>
                        <a:t> / diagram </a:t>
                      </a:r>
                      <a:r>
                        <a:rPr lang="en-US" dirty="0" err="1"/>
                        <a:t>prosedur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penjualan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obat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dengan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resep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Struktur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organisasi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apotek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384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53" y="2180497"/>
            <a:ext cx="5402812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Aktivitas</a:t>
            </a:r>
            <a:endParaRPr lang="en-US" dirty="0"/>
          </a:p>
          <a:p>
            <a:r>
              <a:rPr lang="en-US" dirty="0" err="1"/>
              <a:t>Pen</a:t>
            </a:r>
            <a:r>
              <a:rPr lang="en-US" sz="2000" b="1" dirty="0" err="1"/>
              <a:t>C</a:t>
            </a:r>
            <a:r>
              <a:rPr lang="en-US" dirty="0" err="1"/>
              <a:t>atatan</a:t>
            </a:r>
            <a:endParaRPr lang="en-US" dirty="0"/>
          </a:p>
          <a:p>
            <a:pPr lvl="1"/>
            <a:r>
              <a:rPr lang="en-US" dirty="0" err="1"/>
              <a:t>Pencatatan</a:t>
            </a:r>
            <a:r>
              <a:rPr lang="en-US" dirty="0"/>
              <a:t> data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dibeli</a:t>
            </a:r>
            <a:endParaRPr lang="en-US" dirty="0"/>
          </a:p>
          <a:p>
            <a:pPr lvl="1"/>
            <a:r>
              <a:rPr lang="en-US" dirty="0" err="1"/>
              <a:t>Pencatatan</a:t>
            </a:r>
            <a:r>
              <a:rPr lang="en-US" dirty="0"/>
              <a:t> data </a:t>
            </a:r>
            <a:r>
              <a:rPr lang="en-US" dirty="0" err="1"/>
              <a:t>obat</a:t>
            </a:r>
            <a:r>
              <a:rPr lang="en-US" dirty="0"/>
              <a:t> yang di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cash register</a:t>
            </a:r>
          </a:p>
          <a:p>
            <a:r>
              <a:rPr lang="en-US" dirty="0" err="1"/>
              <a:t>Peng</a:t>
            </a:r>
            <a:r>
              <a:rPr lang="en-US" b="1" dirty="0" err="1"/>
              <a:t>O</a:t>
            </a:r>
            <a:r>
              <a:rPr lang="en-US" dirty="0" err="1"/>
              <a:t>lahan</a:t>
            </a:r>
            <a:endParaRPr lang="en-US" dirty="0"/>
          </a:p>
          <a:p>
            <a:pPr lvl="1"/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pPr lvl="1"/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data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kadaluarsa</a:t>
            </a:r>
            <a:endParaRPr lang="en-US" dirty="0"/>
          </a:p>
          <a:p>
            <a:pPr lvl="1"/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stok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9292" y="2180497"/>
            <a:ext cx="5402812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R</a:t>
            </a:r>
            <a:r>
              <a:rPr lang="en-US" dirty="0" err="1"/>
              <a:t>ekaman</a:t>
            </a:r>
            <a:endParaRPr lang="en-US" dirty="0"/>
          </a:p>
          <a:p>
            <a:pPr lvl="1"/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pPr lvl="1"/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pPr lvl="1"/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cash register</a:t>
            </a:r>
          </a:p>
          <a:p>
            <a:pPr lvl="1"/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praktek</a:t>
            </a:r>
            <a:endParaRPr lang="en-US" dirty="0"/>
          </a:p>
          <a:p>
            <a:r>
              <a:rPr lang="en-US" dirty="0" err="1"/>
              <a:t>Pe</a:t>
            </a:r>
            <a:r>
              <a:rPr lang="en-US" b="1" dirty="0" err="1"/>
              <a:t>L</a:t>
            </a:r>
            <a:r>
              <a:rPr lang="en-US" dirty="0" err="1"/>
              <a:t>aporan</a:t>
            </a:r>
            <a:endParaRPr lang="en-US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pengadaaan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endParaRPr lang="en-US" dirty="0"/>
          </a:p>
          <a:p>
            <a:pPr lvl="1"/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pPr marL="0" indent="0">
              <a:buFont typeface="Wingdings 2" panose="05020102010507070707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84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hotel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makan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perpustakaan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bandara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movie </a:t>
            </a:r>
            <a:r>
              <a:rPr lang="en-US" dirty="0" err="1"/>
              <a:t>theather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klinik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bengkel</a:t>
            </a:r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106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7478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367282" y="4080681"/>
            <a:ext cx="173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/>
              <a:t>DATA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86150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98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17411" y="4080681"/>
            <a:ext cx="33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/>
              <a:t>INFORMASI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141489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27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35774" y="4080681"/>
            <a:ext cx="446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/>
              <a:t>PENGETAHUAN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905773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b="1" spc="600" dirty="0" err="1"/>
              <a:t>Elemen</a:t>
            </a:r>
            <a:r>
              <a:rPr lang="en-ID" sz="4000" b="1" spc="600" dirty="0"/>
              <a:t> </a:t>
            </a:r>
            <a:r>
              <a:rPr lang="en-ID" sz="4000" b="1" spc="600" dirty="0" err="1"/>
              <a:t>entitas</a:t>
            </a:r>
            <a:endParaRPr lang="en-US" sz="4000" b="1" spc="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400" b="1" dirty="0"/>
              <a:t>D – I – P – K</a:t>
            </a:r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endParaRPr lang="en-ID" sz="4400" b="1" dirty="0"/>
          </a:p>
          <a:p>
            <a:pPr marL="0" indent="0" algn="ctr">
              <a:buNone/>
            </a:pPr>
            <a:r>
              <a:rPr lang="en-ID" sz="4400" b="1" dirty="0"/>
              <a:t> 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27592" y="4080681"/>
            <a:ext cx="432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spc="600" dirty="0"/>
              <a:t>KEBIJAKAN</a:t>
            </a:r>
            <a:endParaRPr lang="en-US" sz="3600" spc="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956654" y="3016155"/>
            <a:ext cx="13648" cy="1064526"/>
          </a:xfrm>
          <a:prstGeom prst="straightConnector1">
            <a:avLst/>
          </a:prstGeom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654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600" b="1" spc="600" dirty="0"/>
              <a:t>DATA</a:t>
            </a:r>
            <a:endParaRPr lang="en-US" sz="3600" b="1" spc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400" dirty="0"/>
              <a:t>Data </a:t>
            </a:r>
            <a:r>
              <a:rPr lang="en-ID" sz="2400" dirty="0">
                <a:sym typeface="Wingdings" panose="05000000000000000000" pitchFamily="2" charset="2"/>
              </a:rPr>
              <a:t> </a:t>
            </a:r>
            <a:r>
              <a:rPr lang="en-ID" sz="2400" dirty="0" err="1">
                <a:sym typeface="Wingdings" panose="05000000000000000000" pitchFamily="2" charset="2"/>
              </a:rPr>
              <a:t>Representasi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dari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suatu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Fakta</a:t>
            </a:r>
            <a:endParaRPr lang="en-ID" sz="2400" dirty="0">
              <a:sym typeface="Wingdings" panose="05000000000000000000" pitchFamily="2" charset="2"/>
            </a:endParaRPr>
          </a:p>
          <a:p>
            <a:r>
              <a:rPr lang="en-ID" sz="2400" dirty="0" err="1">
                <a:sym typeface="Wingdings" panose="05000000000000000000" pitchFamily="2" charset="2"/>
              </a:rPr>
              <a:t>Manfaat</a:t>
            </a:r>
            <a:r>
              <a:rPr lang="en-ID" sz="2400" dirty="0">
                <a:sym typeface="Wingdings" panose="05000000000000000000" pitchFamily="2" charset="2"/>
              </a:rPr>
              <a:t>  </a:t>
            </a:r>
            <a:r>
              <a:rPr lang="en-ID" sz="2400" dirty="0" err="1">
                <a:sym typeface="Wingdings" panose="05000000000000000000" pitchFamily="2" charset="2"/>
              </a:rPr>
              <a:t>representasi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dari</a:t>
            </a:r>
            <a:r>
              <a:rPr lang="en-ID" sz="2400" dirty="0">
                <a:sym typeface="Wingdings" panose="05000000000000000000" pitchFamily="2" charset="2"/>
              </a:rPr>
              <a:t> yang </a:t>
            </a:r>
            <a:r>
              <a:rPr lang="en-ID" sz="2400" dirty="0" err="1">
                <a:sym typeface="Wingdings" panose="05000000000000000000" pitchFamily="2" charset="2"/>
              </a:rPr>
              <a:t>bisa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diingat</a:t>
            </a:r>
            <a:r>
              <a:rPr lang="en-ID" sz="2400" dirty="0">
                <a:sym typeface="Wingdings" panose="05000000000000000000" pitchFamily="2" charset="2"/>
              </a:rPr>
              <a:t>, </a:t>
            </a:r>
            <a:r>
              <a:rPr lang="en-ID" sz="2400" dirty="0" err="1">
                <a:sym typeface="Wingdings" panose="05000000000000000000" pitchFamily="2" charset="2"/>
              </a:rPr>
              <a:t>direkam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dan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diolah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menjadi</a:t>
            </a:r>
            <a:r>
              <a:rPr lang="en-ID" sz="2400" dirty="0">
                <a:sym typeface="Wingdings" panose="05000000000000000000" pitchFamily="2" charset="2"/>
              </a:rPr>
              <a:t> </a:t>
            </a:r>
            <a:r>
              <a:rPr lang="en-ID" sz="2400" dirty="0" err="1">
                <a:sym typeface="Wingdings" panose="05000000000000000000" pitchFamily="2" charset="2"/>
              </a:rPr>
              <a:t>informasi</a:t>
            </a:r>
            <a:endParaRPr lang="en-ID" sz="2400" dirty="0">
              <a:sym typeface="Wingdings" panose="05000000000000000000" pitchFamily="2" charset="2"/>
            </a:endParaRPr>
          </a:p>
          <a:p>
            <a:endParaRPr lang="en-ID" sz="2400" dirty="0">
              <a:sym typeface="Wingdings" panose="05000000000000000000" pitchFamily="2" charset="2"/>
            </a:endParaRPr>
          </a:p>
          <a:p>
            <a:endParaRPr lang="en-ID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ID" sz="2400" b="1" u="sng" dirty="0" err="1">
                <a:sym typeface="Wingdings" panose="05000000000000000000" pitchFamily="2" charset="2"/>
              </a:rPr>
              <a:t>Contoh</a:t>
            </a:r>
            <a:r>
              <a:rPr lang="en-ID" sz="2400" b="1" u="sng" dirty="0">
                <a:sym typeface="Wingdings" panose="05000000000000000000" pitchFamily="2" charset="2"/>
              </a:rPr>
              <a:t> Data di Supermarket</a:t>
            </a:r>
          </a:p>
          <a:p>
            <a:pPr marL="0" indent="0">
              <a:buNone/>
            </a:pPr>
            <a:r>
              <a:rPr lang="en-ID" sz="2400" dirty="0" err="1">
                <a:sym typeface="Wingdings" panose="05000000000000000000" pitchFamily="2" charset="2"/>
              </a:rPr>
              <a:t>Kasir</a:t>
            </a:r>
            <a:r>
              <a:rPr lang="en-ID" sz="2400" dirty="0">
                <a:sym typeface="Wingdings" panose="05000000000000000000" pitchFamily="2" charset="2"/>
              </a:rPr>
              <a:t>  Ani, Nina, Budi</a:t>
            </a:r>
          </a:p>
          <a:p>
            <a:pPr marL="0" indent="0">
              <a:buNone/>
            </a:pPr>
            <a:r>
              <a:rPr lang="en-ID" sz="2400" dirty="0" err="1">
                <a:sym typeface="Wingdings" panose="05000000000000000000" pitchFamily="2" charset="2"/>
              </a:rPr>
              <a:t>Antrian</a:t>
            </a:r>
            <a:r>
              <a:rPr lang="en-ID" sz="2400" dirty="0">
                <a:sym typeface="Wingdings" panose="05000000000000000000" pitchFamily="2" charset="2"/>
              </a:rPr>
              <a:t>  17, 15, 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2952" y="4382827"/>
            <a:ext cx="536027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2400" dirty="0">
                <a:latin typeface="+mj-lt"/>
              </a:rPr>
              <a:t>Data </a:t>
            </a:r>
            <a:r>
              <a:rPr lang="en-ID" sz="2400" dirty="0" err="1">
                <a:latin typeface="+mj-lt"/>
              </a:rPr>
              <a:t>Harus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Akurat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Mutakhir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karena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selalu</a:t>
            </a:r>
            <a:r>
              <a:rPr lang="en-ID" sz="2400" dirty="0">
                <a:latin typeface="+mj-lt"/>
              </a:rPr>
              <a:t> di </a:t>
            </a:r>
            <a:r>
              <a:rPr lang="en-ID" sz="2400" dirty="0" err="1">
                <a:latin typeface="+mj-lt"/>
              </a:rPr>
              <a:t>verifikasi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diperbaharui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sesuai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dengan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perkembangan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Fakta</a:t>
            </a:r>
            <a:endParaRPr lang="en-ID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702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565</TotalTime>
  <Words>1337</Words>
  <Application>Microsoft Office PowerPoint</Application>
  <PresentationFormat>Custom</PresentationFormat>
  <Paragraphs>271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Courier New</vt:lpstr>
      <vt:lpstr>Gill Sans MT</vt:lpstr>
      <vt:lpstr>Wingdings</vt:lpstr>
      <vt:lpstr>Wingdings 2</vt:lpstr>
      <vt:lpstr>Dividend</vt:lpstr>
      <vt:lpstr>analisis sistem informasi</vt:lpstr>
      <vt:lpstr>Elemen sistem informasi</vt:lpstr>
      <vt:lpstr>Elemen sistem informasi</vt:lpstr>
      <vt:lpstr>Elemen entitas</vt:lpstr>
      <vt:lpstr>Elemen entitas</vt:lpstr>
      <vt:lpstr>Elemen entitas</vt:lpstr>
      <vt:lpstr>Elemen entitas</vt:lpstr>
      <vt:lpstr>Elemen entitas</vt:lpstr>
      <vt:lpstr>DATA</vt:lpstr>
      <vt:lpstr>informasi</vt:lpstr>
      <vt:lpstr>INFORMASI -2</vt:lpstr>
      <vt:lpstr>pengetahuan</vt:lpstr>
      <vt:lpstr>Pengetahuan -2</vt:lpstr>
      <vt:lpstr>Kebijaksanaan (wisdom)</vt:lpstr>
      <vt:lpstr>Rangkuman elemen entitas</vt:lpstr>
      <vt:lpstr>Elemen entitas (d – I – p – k)</vt:lpstr>
      <vt:lpstr>Elemen aktifitas</vt:lpstr>
      <vt:lpstr>Elemen entitas</vt:lpstr>
      <vt:lpstr>Elemen entitas</vt:lpstr>
      <vt:lpstr>Elemen entitas</vt:lpstr>
      <vt:lpstr>Elemen entitas</vt:lpstr>
      <vt:lpstr>PenCatatan Data</vt:lpstr>
      <vt:lpstr>PengOlahan Data</vt:lpstr>
      <vt:lpstr>PeRekaman Data</vt:lpstr>
      <vt:lpstr>PeLaporan Data</vt:lpstr>
      <vt:lpstr>Metode untuk mengenali system informasi</vt:lpstr>
      <vt:lpstr>Metode : e – I – a – I – j </vt:lpstr>
      <vt:lpstr>kehadiran Elemen Sistem pengolahan Data</vt:lpstr>
      <vt:lpstr>Interaksi antar orang di dalam organisasi</vt:lpstr>
      <vt:lpstr>Aliran Dokumen</vt:lpstr>
      <vt:lpstr>Interaksi orang dengan media pelaksana pengolahan data</vt:lpstr>
      <vt:lpstr>Menganalisis dokumen Job description</vt:lpstr>
      <vt:lpstr>Contoh system informasi pada organisasi </vt:lpstr>
      <vt:lpstr>PowerPoint Presentation</vt:lpstr>
      <vt:lpstr>PowerPoint Presentation</vt:lpstr>
      <vt:lpstr>TUGAS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Mengenali sistem informasi</dc:title>
  <dc:creator>Windows User</dc:creator>
  <cp:lastModifiedBy>Windows User</cp:lastModifiedBy>
  <cp:revision>80</cp:revision>
  <dcterms:created xsi:type="dcterms:W3CDTF">2018-04-02T13:07:56Z</dcterms:created>
  <dcterms:modified xsi:type="dcterms:W3CDTF">2019-03-24T12:52:57Z</dcterms:modified>
</cp:coreProperties>
</file>