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8" r:id="rId5"/>
    <p:sldId id="260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83" r:id="rId14"/>
    <p:sldId id="284" r:id="rId15"/>
    <p:sldId id="285" r:id="rId16"/>
    <p:sldId id="268" r:id="rId17"/>
    <p:sldId id="269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016DFE6-A804-4B97-86F4-29B550CD1156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8D88C6C-2FED-4F56-9F99-826BBD0804D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48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III</a:t>
            </a:r>
            <a:endParaRPr lang="id-ID" sz="4800" b="1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Organisasi dan Lingkungannya</a:t>
            </a:r>
            <a:endParaRPr lang="id-ID" sz="38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Lingkungan umum </a:t>
            </a:r>
            <a:br>
              <a:rPr lang="en-US" smtClean="0"/>
            </a:br>
            <a:r>
              <a:rPr lang="en-US" smtClean="0"/>
              <a:t>( General Environment)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mtClean="0"/>
              <a:t>Lingkungan umum meliputi semua kondisi dasar yang ada di luar organisasi.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mtClean="0"/>
              <a:t>Variabel Ekonomi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mtClean="0"/>
              <a:t>Kondisi sosial-budaya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mtClean="0"/>
              <a:t>Variabel Teknologi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mtClean="0"/>
              <a:t>Politik dan Hukum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mtClean="0"/>
              <a:t>Dimensi Internasional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Budaya Organisasi</a:t>
            </a:r>
            <a:br>
              <a:rPr lang="en-US" smtClean="0"/>
            </a:br>
            <a:r>
              <a:rPr lang="en-US" smtClean="0"/>
              <a:t>(Organizational Culture)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13" indent="-155575" algn="just"/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panutan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265113" indent="-155575" algn="just"/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:</a:t>
            </a:r>
          </a:p>
          <a:p>
            <a:pPr marL="633413" indent="-368300" algn="just">
              <a:buFont typeface="+mj-lt"/>
              <a:buAutoNum type="alphaLcPeriod"/>
            </a:pPr>
            <a:r>
              <a:rPr lang="en-US" dirty="0" smtClean="0"/>
              <a:t>Observable culture,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.</a:t>
            </a:r>
            <a:endParaRPr lang="id-ID" dirty="0" smtClean="0"/>
          </a:p>
          <a:p>
            <a:pPr marL="633413" indent="-368300" algn="just">
              <a:buFont typeface="+mj-lt"/>
              <a:buAutoNum type="alphaLcPeriod"/>
            </a:pPr>
            <a:r>
              <a:rPr lang="en-US" dirty="0"/>
              <a:t>Core Culture,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id-ID" dirty="0" smtClean="0"/>
          </a:p>
          <a:p>
            <a:pPr marL="633413" indent="-368300" algn="just">
              <a:buFont typeface="+mj-lt"/>
              <a:buAutoNum type="alphaLcPeriod"/>
            </a:pPr>
            <a:endParaRPr lang="en-US" dirty="0" smtClean="0"/>
          </a:p>
          <a:p>
            <a:pPr marL="633413" indent="-368300" algn="just">
              <a:buNone/>
            </a:pPr>
            <a:endParaRPr lang="en-US" dirty="0" smtClean="0"/>
          </a:p>
          <a:p>
            <a:pPr marL="265113" indent="-155575" algn="just">
              <a:buNone/>
            </a:pPr>
            <a:endParaRPr lang="en-US" dirty="0" smtClean="0"/>
          </a:p>
          <a:p>
            <a:pPr marL="88900" indent="20638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 marL="624078" indent="-514350">
              <a:buNone/>
            </a:pPr>
            <a:r>
              <a:rPr lang="en-US" dirty="0" smtClean="0"/>
              <a:t>	Core Culture,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smtClean="0"/>
              <a:t>Struktur Organisasi</a:t>
            </a:r>
            <a:endParaRPr lang="id-ID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indent="-288925" algn="just">
              <a:buFont typeface="Arial" pitchFamily="34" charset="0"/>
              <a:buChar char="•"/>
            </a:pPr>
            <a:r>
              <a:rPr lang="id-ID" smtClean="0"/>
              <a:t>Struktur organisasi adalah susunan dan hubungan antarbagian komponen dan posisi dalam suatu perkumpulan (Stoner dan Wankell,1986:243)</a:t>
            </a:r>
          </a:p>
          <a:p>
            <a:pPr marL="398463" indent="-288925" algn="just">
              <a:buFont typeface="Arial" pitchFamily="34" charset="0"/>
              <a:buChar char="•"/>
            </a:pPr>
            <a:r>
              <a:rPr lang="id-ID" smtClean="0"/>
              <a:t>Struktur organisasi menspesifikasikan pembagian aktivitas kerja &amp; menunjukkan bagaimana fungsi atau aktivitas yang beraneka macam dihubungkan sampai batas tertentu.</a:t>
            </a:r>
          </a:p>
          <a:p>
            <a:pPr marL="398463" indent="-288925" algn="just">
              <a:buFont typeface="Arial" pitchFamily="34" charset="0"/>
              <a:buChar char="•"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smtClean="0"/>
              <a:t>Prinsip Organisasi</a:t>
            </a:r>
            <a:endParaRPr lang="id-ID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smtClean="0"/>
              <a:t>Organisasi dan Tujuan</a:t>
            </a:r>
          </a:p>
          <a:p>
            <a:pPr>
              <a:lnSpc>
                <a:spcPct val="150000"/>
              </a:lnSpc>
            </a:pPr>
            <a:r>
              <a:rPr lang="id-ID" smtClean="0"/>
              <a:t>Esensi Organisasi (tanggung jawab individu/ menjadi sebuah kewajiban)</a:t>
            </a:r>
          </a:p>
          <a:p>
            <a:pPr>
              <a:lnSpc>
                <a:spcPct val="150000"/>
              </a:lnSpc>
            </a:pPr>
            <a:r>
              <a:rPr lang="id-ID" smtClean="0"/>
              <a:t>Tanggung jawab dan otoritas</a:t>
            </a:r>
          </a:p>
          <a:p>
            <a:pPr>
              <a:lnSpc>
                <a:spcPct val="150000"/>
              </a:lnSpc>
            </a:pPr>
            <a:r>
              <a:rPr lang="id-ID" smtClean="0"/>
              <a:t>Spesialisasi untuk efisiensi</a:t>
            </a:r>
          </a:p>
          <a:p>
            <a:pPr>
              <a:lnSpc>
                <a:spcPct val="150000"/>
              </a:lnSpc>
            </a:pPr>
            <a:r>
              <a:rPr lang="id-ID" smtClean="0"/>
              <a:t>Rentang kendali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Proses Organisasi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smtClean="0"/>
              <a:t>Proses Komunikasi</a:t>
            </a:r>
          </a:p>
          <a:p>
            <a:pPr>
              <a:lnSpc>
                <a:spcPct val="150000"/>
              </a:lnSpc>
            </a:pPr>
            <a:r>
              <a:rPr lang="id-ID" smtClean="0"/>
              <a:t>Proses Pengambilan Keputusan</a:t>
            </a:r>
          </a:p>
          <a:p>
            <a:pPr>
              <a:lnSpc>
                <a:spcPct val="150000"/>
              </a:lnSpc>
            </a:pPr>
            <a:r>
              <a:rPr lang="id-ID" smtClean="0"/>
              <a:t>Proses Evaluasi Hasil Karya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Customer Driven Organization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err="1" smtClean="0"/>
              <a:t>Konsumen</a:t>
            </a:r>
            <a:r>
              <a:rPr lang="en-US" smtClean="0"/>
              <a:t> </a:t>
            </a:r>
            <a:r>
              <a:rPr lang="en-US" err="1" smtClean="0"/>
              <a:t>terdiri</a:t>
            </a:r>
            <a:r>
              <a:rPr lang="en-US" smtClean="0"/>
              <a:t> </a:t>
            </a:r>
            <a:r>
              <a:rPr lang="en-US" err="1" smtClean="0"/>
              <a:t>dari</a:t>
            </a:r>
            <a:r>
              <a:rPr lang="en-US" smtClean="0"/>
              <a:t> </a:t>
            </a:r>
            <a:r>
              <a:rPr lang="en-US" err="1" smtClean="0"/>
              <a:t>dua</a:t>
            </a:r>
            <a:r>
              <a:rPr lang="en-US" smtClean="0"/>
              <a:t> </a:t>
            </a:r>
            <a:r>
              <a:rPr lang="en-US" err="1" smtClean="0"/>
              <a:t>bagian</a:t>
            </a:r>
            <a:r>
              <a:rPr lang="en-US" smtClean="0"/>
              <a:t> :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err="1" smtClean="0"/>
              <a:t>Exsternal</a:t>
            </a:r>
            <a:r>
              <a:rPr lang="en-US" smtClean="0"/>
              <a:t> customer, </a:t>
            </a:r>
            <a:r>
              <a:rPr lang="en-US" err="1" smtClean="0"/>
              <a:t>yaitu</a:t>
            </a:r>
            <a:r>
              <a:rPr lang="en-US" smtClean="0"/>
              <a:t> </a:t>
            </a:r>
            <a:r>
              <a:rPr lang="en-US" err="1" smtClean="0"/>
              <a:t>pihak-pihak</a:t>
            </a:r>
            <a:r>
              <a:rPr lang="en-US" smtClean="0"/>
              <a:t> yang </a:t>
            </a:r>
            <a:r>
              <a:rPr lang="en-US" err="1" smtClean="0"/>
              <a:t>membeli</a:t>
            </a:r>
            <a:r>
              <a:rPr lang="en-US" smtClean="0"/>
              <a:t> </a:t>
            </a:r>
            <a:r>
              <a:rPr lang="en-US" err="1" smtClean="0"/>
              <a:t>barang</a:t>
            </a:r>
            <a:r>
              <a:rPr lang="en-US" smtClean="0"/>
              <a:t> </a:t>
            </a:r>
            <a:r>
              <a:rPr lang="en-US" err="1" smtClean="0"/>
              <a:t>atau</a:t>
            </a:r>
            <a:r>
              <a:rPr lang="en-US" smtClean="0"/>
              <a:t> </a:t>
            </a:r>
            <a:r>
              <a:rPr lang="en-US" err="1" smtClean="0"/>
              <a:t>jasa</a:t>
            </a:r>
            <a:r>
              <a:rPr lang="en-US" smtClean="0"/>
              <a:t> </a:t>
            </a:r>
            <a:r>
              <a:rPr lang="en-US" err="1" smtClean="0"/>
              <a:t>organisasi</a:t>
            </a:r>
            <a:r>
              <a:rPr lang="en-US" smtClean="0"/>
              <a:t> (</a:t>
            </a:r>
            <a:r>
              <a:rPr lang="en-US" err="1" smtClean="0"/>
              <a:t>Industri</a:t>
            </a:r>
            <a:r>
              <a:rPr lang="en-US" smtClean="0"/>
              <a:t>/</a:t>
            </a:r>
            <a:r>
              <a:rPr lang="en-US" err="1" smtClean="0"/>
              <a:t>ritel</a:t>
            </a:r>
            <a:r>
              <a:rPr lang="en-US" smtClean="0"/>
              <a:t>)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mtClean="0"/>
              <a:t>Internal customer, </a:t>
            </a:r>
            <a:r>
              <a:rPr lang="en-US" err="1" smtClean="0"/>
              <a:t>yaitu</a:t>
            </a:r>
            <a:r>
              <a:rPr lang="en-US" smtClean="0"/>
              <a:t> yang </a:t>
            </a:r>
            <a:r>
              <a:rPr lang="en-US" err="1" smtClean="0"/>
              <a:t>ada</a:t>
            </a:r>
            <a:r>
              <a:rPr lang="en-US" smtClean="0"/>
              <a:t> </a:t>
            </a:r>
            <a:r>
              <a:rPr lang="en-US" err="1" smtClean="0"/>
              <a:t>dalam</a:t>
            </a:r>
            <a:r>
              <a:rPr lang="en-US" smtClean="0"/>
              <a:t> </a:t>
            </a:r>
            <a:r>
              <a:rPr lang="en-US" err="1" smtClean="0"/>
              <a:t>organisasi</a:t>
            </a:r>
            <a:r>
              <a:rPr lang="en-US" smtClean="0"/>
              <a:t> , </a:t>
            </a:r>
            <a:r>
              <a:rPr lang="en-US" err="1" smtClean="0"/>
              <a:t>yaitu</a:t>
            </a:r>
            <a:r>
              <a:rPr lang="en-US" smtClean="0"/>
              <a:t> </a:t>
            </a:r>
            <a:r>
              <a:rPr lang="en-US" err="1" smtClean="0"/>
              <a:t>individu</a:t>
            </a:r>
            <a:r>
              <a:rPr lang="en-US" smtClean="0"/>
              <a:t> </a:t>
            </a:r>
            <a:r>
              <a:rPr lang="en-US" err="1" smtClean="0"/>
              <a:t>atau</a:t>
            </a:r>
            <a:r>
              <a:rPr lang="en-US" smtClean="0"/>
              <a:t> </a:t>
            </a:r>
            <a:r>
              <a:rPr lang="en-US" err="1" smtClean="0"/>
              <a:t>kelompok</a:t>
            </a:r>
            <a:r>
              <a:rPr lang="en-US" smtClean="0"/>
              <a:t> yang </a:t>
            </a:r>
            <a:r>
              <a:rPr lang="en-US" err="1" smtClean="0"/>
              <a:t>tergantung</a:t>
            </a:r>
            <a:r>
              <a:rPr lang="en-US" smtClean="0"/>
              <a:t> </a:t>
            </a:r>
            <a:r>
              <a:rPr lang="en-US" err="1" smtClean="0"/>
              <a:t>atau</a:t>
            </a:r>
            <a:r>
              <a:rPr lang="en-US" smtClean="0"/>
              <a:t> </a:t>
            </a:r>
            <a:r>
              <a:rPr lang="en-US" err="1" smtClean="0"/>
              <a:t>menggunakan</a:t>
            </a:r>
            <a:r>
              <a:rPr lang="en-US" smtClean="0"/>
              <a:t> </a:t>
            </a:r>
            <a:r>
              <a:rPr lang="en-US" err="1" smtClean="0"/>
              <a:t>hasil</a:t>
            </a:r>
            <a:r>
              <a:rPr lang="en-US" smtClean="0"/>
              <a:t> </a:t>
            </a:r>
            <a:r>
              <a:rPr lang="en-US" err="1" smtClean="0"/>
              <a:t>dari</a:t>
            </a:r>
            <a:r>
              <a:rPr lang="en-US" smtClean="0"/>
              <a:t> </a:t>
            </a:r>
            <a:r>
              <a:rPr lang="en-US" err="1" smtClean="0"/>
              <a:t>pekerjaan</a:t>
            </a:r>
            <a:r>
              <a:rPr lang="en-US" smtClean="0"/>
              <a:t> </a:t>
            </a:r>
            <a:r>
              <a:rPr lang="en-US" err="1" smtClean="0"/>
              <a:t>orang</a:t>
            </a:r>
            <a:r>
              <a:rPr lang="en-US" smtClean="0"/>
              <a:t>/</a:t>
            </a:r>
            <a:r>
              <a:rPr lang="en-US" err="1" smtClean="0"/>
              <a:t>proses</a:t>
            </a:r>
            <a:r>
              <a:rPr lang="en-US" smtClean="0"/>
              <a:t> </a:t>
            </a:r>
            <a:r>
              <a:rPr lang="en-US" err="1" smtClean="0"/>
              <a:t>lainnya</a:t>
            </a:r>
            <a:r>
              <a:rPr lang="en-US" smtClean="0"/>
              <a:t> </a:t>
            </a:r>
            <a:r>
              <a:rPr lang="en-US" err="1" smtClean="0"/>
              <a:t>untuk</a:t>
            </a:r>
            <a:r>
              <a:rPr lang="en-US" smtClean="0"/>
              <a:t> </a:t>
            </a:r>
            <a:r>
              <a:rPr lang="en-US" err="1" smtClean="0"/>
              <a:t>dapat</a:t>
            </a:r>
            <a:r>
              <a:rPr lang="en-US" smtClean="0"/>
              <a:t> </a:t>
            </a:r>
            <a:r>
              <a:rPr lang="en-US" err="1" smtClean="0"/>
              <a:t>melakukan</a:t>
            </a:r>
            <a:r>
              <a:rPr lang="en-US" smtClean="0"/>
              <a:t> </a:t>
            </a:r>
            <a:r>
              <a:rPr lang="en-US" err="1" smtClean="0"/>
              <a:t>pekerjaannya</a:t>
            </a:r>
            <a:r>
              <a:rPr lang="en-US" smtClean="0"/>
              <a:t> </a:t>
            </a:r>
            <a:r>
              <a:rPr lang="en-US" err="1" smtClean="0"/>
              <a:t>dengan</a:t>
            </a:r>
            <a:r>
              <a:rPr lang="en-US" smtClean="0"/>
              <a:t> </a:t>
            </a:r>
            <a:r>
              <a:rPr lang="en-US" err="1" smtClean="0"/>
              <a:t>baik</a:t>
            </a:r>
            <a:r>
              <a:rPr lang="en-US" smtClean="0"/>
              <a:t> (supplier 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Driven Organization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smtClean="0"/>
              <a:t>ISO certificate</a:t>
            </a:r>
            <a:r>
              <a:rPr lang="en-US" smtClean="0"/>
              <a:t>, </a:t>
            </a:r>
            <a:r>
              <a:rPr lang="en-US" err="1" smtClean="0"/>
              <a:t>sertifikat</a:t>
            </a:r>
            <a:r>
              <a:rPr lang="en-US" smtClean="0"/>
              <a:t> yang </a:t>
            </a:r>
            <a:r>
              <a:rPr lang="en-US" err="1" smtClean="0"/>
              <a:t>memberikan</a:t>
            </a:r>
            <a:r>
              <a:rPr lang="en-US" smtClean="0"/>
              <a:t> </a:t>
            </a:r>
            <a:r>
              <a:rPr lang="en-US" err="1" smtClean="0"/>
              <a:t>jaminan</a:t>
            </a:r>
            <a:r>
              <a:rPr lang="en-US" smtClean="0"/>
              <a:t> </a:t>
            </a:r>
            <a:r>
              <a:rPr lang="en-US" err="1" smtClean="0"/>
              <a:t>bahwa</a:t>
            </a:r>
            <a:r>
              <a:rPr lang="en-US" smtClean="0"/>
              <a:t> </a:t>
            </a:r>
            <a:r>
              <a:rPr lang="en-US" err="1" smtClean="0"/>
              <a:t>organisasi</a:t>
            </a:r>
            <a:r>
              <a:rPr lang="en-US" smtClean="0"/>
              <a:t> </a:t>
            </a:r>
            <a:r>
              <a:rPr lang="en-US" err="1" smtClean="0"/>
              <a:t>tersebut</a:t>
            </a:r>
            <a:r>
              <a:rPr lang="en-US" smtClean="0"/>
              <a:t> </a:t>
            </a:r>
            <a:r>
              <a:rPr lang="en-US" err="1" smtClean="0"/>
              <a:t>telah</a:t>
            </a:r>
            <a:r>
              <a:rPr lang="id-ID" smtClean="0"/>
              <a:t> </a:t>
            </a:r>
            <a:r>
              <a:rPr lang="en-US" err="1" smtClean="0"/>
              <a:t>menjalankan</a:t>
            </a:r>
            <a:r>
              <a:rPr lang="en-US" smtClean="0"/>
              <a:t> </a:t>
            </a:r>
            <a:r>
              <a:rPr lang="en-US" err="1" smtClean="0"/>
              <a:t>sistem</a:t>
            </a:r>
            <a:r>
              <a:rPr lang="en-US" smtClean="0"/>
              <a:t> </a:t>
            </a:r>
            <a:r>
              <a:rPr lang="en-US" err="1" smtClean="0"/>
              <a:t>mutu</a:t>
            </a:r>
            <a:r>
              <a:rPr lang="en-US" smtClean="0"/>
              <a:t> yang </a:t>
            </a:r>
            <a:r>
              <a:rPr lang="en-US" err="1" smtClean="0"/>
              <a:t>baik</a:t>
            </a:r>
            <a:r>
              <a:rPr lang="en-US" smtClean="0"/>
              <a:t> </a:t>
            </a:r>
            <a:r>
              <a:rPr lang="en-US" err="1" smtClean="0"/>
              <a:t>dalam</a:t>
            </a:r>
            <a:r>
              <a:rPr lang="en-US" smtClean="0"/>
              <a:t> </a:t>
            </a:r>
            <a:r>
              <a:rPr lang="en-US" err="1" smtClean="0"/>
              <a:t>prosesnya</a:t>
            </a:r>
            <a:r>
              <a:rPr lang="en-US" smtClean="0"/>
              <a:t>.</a:t>
            </a:r>
          </a:p>
          <a:p>
            <a:pPr algn="just"/>
            <a:r>
              <a:rPr lang="en-US" b="1" smtClean="0"/>
              <a:t>Total Quality Management (TQM), </a:t>
            </a:r>
            <a:r>
              <a:rPr lang="en-US" err="1" smtClean="0"/>
              <a:t>harus</a:t>
            </a:r>
            <a:r>
              <a:rPr lang="en-US" smtClean="0"/>
              <a:t> </a:t>
            </a:r>
            <a:r>
              <a:rPr lang="en-US" err="1" smtClean="0"/>
              <a:t>ada</a:t>
            </a:r>
            <a:r>
              <a:rPr lang="en-US" smtClean="0"/>
              <a:t> </a:t>
            </a:r>
            <a:r>
              <a:rPr lang="en-US" err="1" smtClean="0"/>
              <a:t>komitmen</a:t>
            </a:r>
            <a:r>
              <a:rPr lang="en-US" smtClean="0"/>
              <a:t> </a:t>
            </a:r>
            <a:r>
              <a:rPr lang="en-US" err="1" smtClean="0"/>
              <a:t>organisasi</a:t>
            </a:r>
            <a:r>
              <a:rPr lang="en-US" smtClean="0"/>
              <a:t> </a:t>
            </a:r>
            <a:r>
              <a:rPr lang="en-US" err="1" smtClean="0"/>
              <a:t>untuk</a:t>
            </a:r>
            <a:r>
              <a:rPr lang="en-US" smtClean="0"/>
              <a:t> </a:t>
            </a:r>
            <a:r>
              <a:rPr lang="en-US" err="1" smtClean="0"/>
              <a:t>melakukan</a:t>
            </a:r>
            <a:r>
              <a:rPr lang="en-US" smtClean="0"/>
              <a:t> continuous improvement, </a:t>
            </a:r>
            <a:r>
              <a:rPr lang="en-US" err="1" smtClean="0"/>
              <a:t>meningkatkan</a:t>
            </a:r>
            <a:r>
              <a:rPr lang="en-US" smtClean="0"/>
              <a:t> </a:t>
            </a:r>
            <a:r>
              <a:rPr lang="en-US" err="1" smtClean="0"/>
              <a:t>kualitas</a:t>
            </a:r>
            <a:r>
              <a:rPr lang="en-US" smtClean="0"/>
              <a:t> </a:t>
            </a:r>
            <a:r>
              <a:rPr lang="en-US" err="1" smtClean="0"/>
              <a:t>produk</a:t>
            </a:r>
            <a:r>
              <a:rPr lang="en-US" smtClean="0"/>
              <a:t>,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memperhatikan</a:t>
            </a:r>
            <a:r>
              <a:rPr lang="en-US" smtClean="0"/>
              <a:t> </a:t>
            </a:r>
            <a:r>
              <a:rPr lang="en-US" err="1" smtClean="0"/>
              <a:t>kebutuhan</a:t>
            </a:r>
            <a:r>
              <a:rPr lang="en-US" smtClean="0"/>
              <a:t> </a:t>
            </a:r>
            <a:r>
              <a:rPr lang="en-US" err="1" smtClean="0"/>
              <a:t>konsumen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b="1" smtClean="0"/>
              <a:t>Teamwork</a:t>
            </a:r>
            <a:endParaRPr lang="id-ID" sz="4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d-ID" smtClean="0"/>
              <a:t>Demonstrasi yang nyata tentang sinergi (kerjasama) diperlihatkan dalam kontes kuda penghela di sebuah kota di Amerika. Kuda juara pertama sanggup menarik 2.250 kilogram, juara kedua sanggup menarik 2.000 kilogram. </a:t>
            </a:r>
          </a:p>
          <a:p>
            <a:pPr marL="0" indent="0" algn="just">
              <a:buNone/>
            </a:pPr>
            <a:endParaRPr lang="id-ID" smtClean="0"/>
          </a:p>
          <a:p>
            <a:pPr marL="0" indent="0" algn="just">
              <a:buNone/>
            </a:pPr>
            <a:r>
              <a:rPr lang="id-ID" smtClean="0"/>
              <a:t>Teorinya, kedua kuda tersebut secara bersama-sama harus mampu menarik beban maksimum 4.250 kilogram. Untuk mengujinya, kedua kuda disatukan untuk menarik gerobak yang diberi beban.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 marL="117475" indent="-7938" algn="just">
              <a:buNone/>
            </a:pPr>
            <a:endParaRPr lang="id-ID" smtClean="0"/>
          </a:p>
          <a:p>
            <a:pPr marL="117475" indent="-7938" algn="just">
              <a:buNone/>
            </a:pPr>
            <a:endParaRPr lang="id-ID" smtClean="0"/>
          </a:p>
          <a:p>
            <a:pPr marL="117475" indent="-7938" algn="just">
              <a:lnSpc>
                <a:spcPct val="150000"/>
              </a:lnSpc>
              <a:buNone/>
            </a:pPr>
            <a:r>
              <a:rPr lang="id-ID" smtClean="0"/>
              <a:t>Semua orang yang melihat terperangah. Kedua kuda tersebut mampu menarik beban seberat 6.000 kilogram, 1.750 kilogram lebih berat dibanding jumlah yang mampu mereka lakukan sendiri-sendiri.</a:t>
            </a:r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5170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 result</a:t>
            </a:r>
            <a:endParaRPr lang="en-US" sz="54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b="1" smtClean="0"/>
              <a:t>Organisasi</a:t>
            </a:r>
            <a:endParaRPr lang="id-ID" sz="4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mtClean="0"/>
              <a:t>Organisasi adalah  merupakan alat atau wadah dari sekelompok orang yang bekerja sama dengan terkoordinasi dengan cara yang terstruktur, untuk mencapai tujuan tertentu.</a:t>
            </a:r>
          </a:p>
          <a:p>
            <a:pPr algn="just"/>
            <a:r>
              <a:rPr lang="id-ID" smtClean="0"/>
              <a:t>Organisasi sebagai alat yaitu sebagai alat untuk merealisasikan tujuan bersama diantara orang yang berinteraksi dan bekerja sama tersebut .</a:t>
            </a:r>
          </a:p>
          <a:p>
            <a:pPr>
              <a:buNone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Kumpulan individu atau tim ??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id-ID" smtClean="0"/>
              <a:t>Apakah setiap berkumpulnya individu dapat dikatakan sebuah tim...????</a:t>
            </a:r>
          </a:p>
          <a:p>
            <a:pPr>
              <a:lnSpc>
                <a:spcPct val="150000"/>
              </a:lnSpc>
              <a:buNone/>
            </a:pPr>
            <a:endParaRPr lang="id-ID" smtClean="0"/>
          </a:p>
          <a:p>
            <a:pPr>
              <a:lnSpc>
                <a:spcPct val="150000"/>
              </a:lnSpc>
              <a:buNone/>
            </a:pPr>
            <a:r>
              <a:rPr lang="id-ID" smtClean="0"/>
              <a:t>Bagaimana dengan kumpulan artis, tukang bakso, pelajar, dan lain-lain...???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pPr algn="ctr">
              <a:buNone/>
            </a:pPr>
            <a:endParaRPr lang="id-ID" smtClean="0"/>
          </a:p>
          <a:p>
            <a:pPr algn="ctr">
              <a:buNone/>
            </a:pPr>
            <a:endParaRPr lang="id-ID" smtClean="0"/>
          </a:p>
          <a:p>
            <a:pPr algn="ctr">
              <a:buNone/>
            </a:pPr>
            <a:endParaRPr lang="id-ID" smtClean="0"/>
          </a:p>
          <a:p>
            <a:pPr algn="ctr">
              <a:buNone/>
            </a:pPr>
            <a:r>
              <a:rPr lang="id-ID" sz="3200" b="1" smtClean="0">
                <a:solidFill>
                  <a:schemeClr val="accent2">
                    <a:lumMod val="50000"/>
                  </a:schemeClr>
                </a:solidFill>
              </a:rPr>
              <a:t>Sekelompok orang yang bekerja bersama, tapi tidak memiliki </a:t>
            </a:r>
            <a:r>
              <a:rPr lang="id-ID" sz="3200" b="1" i="1" smtClean="0">
                <a:solidFill>
                  <a:schemeClr val="accent2">
                    <a:lumMod val="50000"/>
                  </a:schemeClr>
                </a:solidFill>
              </a:rPr>
              <a:t>goal</a:t>
            </a:r>
            <a:r>
              <a:rPr lang="id-ID" sz="3200" b="1" smtClean="0">
                <a:solidFill>
                  <a:schemeClr val="accent2">
                    <a:lumMod val="50000"/>
                  </a:schemeClr>
                </a:solidFill>
              </a:rPr>
              <a:t> (tujuan) yang sama bukanlah tim yang sesungguhnya</a:t>
            </a:r>
            <a:endParaRPr lang="id-ID" sz="3200" b="1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CARA MEMBANGUN KERJASAMA TIM</a:t>
            </a:r>
            <a:br>
              <a:rPr lang="id-ID" smtClean="0"/>
            </a:br>
            <a:r>
              <a:rPr lang="id-ID" sz="3100" b="1" smtClean="0"/>
              <a:t>Mengenali Diri Sendiri&amp;Memahami Orang Lain</a:t>
            </a:r>
            <a:endParaRPr lang="id-ID" sz="31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-7938" algn="just">
              <a:lnSpc>
                <a:spcPct val="150000"/>
              </a:lnSpc>
              <a:buNone/>
            </a:pPr>
            <a:r>
              <a:rPr lang="id-ID" smtClean="0"/>
              <a:t>Menurut Palgunadi T.Setyawan dalam bukunya </a:t>
            </a:r>
            <a:r>
              <a:rPr lang="id-ID" i="1" smtClean="0"/>
              <a:t>Daun yang Berserakan</a:t>
            </a:r>
            <a:r>
              <a:rPr lang="id-ID" smtClean="0"/>
              <a:t>, ada empat hal :</a:t>
            </a:r>
          </a:p>
          <a:p>
            <a:pPr marL="117475" indent="-79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mtClean="0"/>
              <a:t> Peka/Simpati</a:t>
            </a:r>
          </a:p>
          <a:p>
            <a:pPr marL="117475" indent="-79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mtClean="0"/>
              <a:t> Peduli/Perhatian</a:t>
            </a:r>
          </a:p>
          <a:p>
            <a:pPr marL="117475" indent="-79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mtClean="0"/>
              <a:t>Positif/Berpikir Positif</a:t>
            </a:r>
          </a:p>
          <a:p>
            <a:pPr marL="117475" indent="-79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mtClean="0"/>
              <a:t> Partisipasif/Proaktif</a:t>
            </a:r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smtClean="0"/>
              <a:t>Membangun Sikap Saling Percaya</a:t>
            </a:r>
            <a:endParaRPr lang="id-ID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-7938" algn="just">
              <a:lnSpc>
                <a:spcPct val="150000"/>
              </a:lnSpc>
              <a:buNone/>
            </a:pPr>
            <a:r>
              <a:rPr lang="id-ID" smtClean="0"/>
              <a:t>Suatu penelitian menunjukkan bahwa kepercayaan mempunyai pengaruh yang nyata pada efektivitas kelompok, memungkinkan tiap anggota kelompok mengungkapkan perasaan dan perbedaan secara terbuka</a:t>
            </a:r>
            <a:endParaRPr lang="id-ID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/>
          <a:lstStyle/>
          <a:p>
            <a:pPr marL="339725" indent="-230188" algn="just">
              <a:buFont typeface="Arial" pitchFamily="34" charset="0"/>
              <a:buChar char="•"/>
            </a:pPr>
            <a:r>
              <a:rPr lang="id-ID" smtClean="0"/>
              <a:t>Tidak Merendahkan Kemampuan Orang Lain</a:t>
            </a:r>
          </a:p>
          <a:p>
            <a:pPr marL="339725" indent="-230188" algn="just">
              <a:buFont typeface="Arial" pitchFamily="34" charset="0"/>
              <a:buChar char="•"/>
            </a:pPr>
            <a:r>
              <a:rPr lang="id-ID" smtClean="0"/>
              <a:t>Memiliki pemimpin yang bertanggung jawab</a:t>
            </a:r>
          </a:p>
          <a:p>
            <a:pPr marL="339725" indent="-230188" algn="just">
              <a:buFont typeface="Arial" pitchFamily="34" charset="0"/>
              <a:buChar char="•"/>
            </a:pPr>
            <a:r>
              <a:rPr lang="id-ID" smtClean="0"/>
              <a:t>Membentuk sistem komunikasi yang efektif</a:t>
            </a:r>
          </a:p>
          <a:p>
            <a:pPr marL="339725" indent="-230188" algn="just">
              <a:buFont typeface="Arial" pitchFamily="34" charset="0"/>
              <a:buChar char="•"/>
            </a:pPr>
            <a:r>
              <a:rPr lang="id-ID" smtClean="0"/>
              <a:t>Menentukan peran dan tugas yang tepat bagi individu</a:t>
            </a:r>
          </a:p>
          <a:p>
            <a:pPr marL="339725" indent="-230188" algn="just">
              <a:buFont typeface="Arial" pitchFamily="34" charset="0"/>
              <a:buChar char="•"/>
            </a:pPr>
            <a:r>
              <a:rPr lang="id-ID" smtClean="0"/>
              <a:t>Membuat aturan main yang disepakati</a:t>
            </a:r>
          </a:p>
          <a:p>
            <a:pPr marL="339725" indent="-230188" algn="just">
              <a:buFont typeface="Arial" pitchFamily="34" charset="0"/>
              <a:buChar char="•"/>
            </a:pPr>
            <a:r>
              <a:rPr lang="id-ID" smtClean="0"/>
              <a:t>Mengatasi konflik yang terjadi</a:t>
            </a:r>
          </a:p>
          <a:p>
            <a:pPr marL="339725" indent="-230188" algn="just">
              <a:buFont typeface="Arial" pitchFamily="34" charset="0"/>
              <a:buChar char="•"/>
            </a:pPr>
            <a:r>
              <a:rPr lang="id-ID" smtClean="0"/>
              <a:t>Mengidentifikasikan masalah dan mengambil keputusan yang tepat</a:t>
            </a:r>
          </a:p>
          <a:p>
            <a:pPr marL="339725" indent="-230188" algn="just">
              <a:buFont typeface="Arial" pitchFamily="34" charset="0"/>
              <a:buChar char="•"/>
            </a:pPr>
            <a:r>
              <a:rPr lang="id-ID" smtClean="0"/>
              <a:t>Memiliki komitmen terhadap tim</a:t>
            </a:r>
          </a:p>
          <a:p>
            <a:pPr marL="339725" indent="-230188" algn="just">
              <a:buFont typeface="Arial" pitchFamily="34" charset="0"/>
              <a:buChar char="•"/>
            </a:pPr>
            <a:endParaRPr lang="id-ID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Kesalahan-Kesalahan Teamwork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Tidak memiliki visi dan misi dan jelas</a:t>
            </a:r>
          </a:p>
          <a:p>
            <a:r>
              <a:rPr lang="id-ID" smtClean="0"/>
              <a:t>Tidak memiliki pemimpin yang efektif</a:t>
            </a:r>
          </a:p>
          <a:p>
            <a:r>
              <a:rPr lang="id-ID" smtClean="0"/>
              <a:t>Saling menyalahkan jika menghadapi permasalahan</a:t>
            </a:r>
          </a:p>
          <a:p>
            <a:r>
              <a:rPr lang="id-ID" smtClean="0"/>
              <a:t>Tidak adanya pembagian peran dan  tugas</a:t>
            </a:r>
          </a:p>
          <a:p>
            <a:r>
              <a:rPr lang="id-ID" smtClean="0"/>
              <a:t>Ingin menang sendiri (individualistis)</a:t>
            </a:r>
          </a:p>
          <a:p>
            <a:r>
              <a:rPr lang="id-ID" smtClean="0"/>
              <a:t>Tidak melaksanakan hasil kesepakatan bersama</a:t>
            </a:r>
          </a:p>
          <a:p>
            <a:r>
              <a:rPr lang="id-ID" smtClean="0"/>
              <a:t>Tidak mau menerima kekurangan anggota yang lain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r>
              <a:rPr lang="id-ID" smtClean="0"/>
              <a:t>Tidak saling mendukung</a:t>
            </a:r>
          </a:p>
          <a:p>
            <a:r>
              <a:rPr lang="id-ID" smtClean="0"/>
              <a:t>Adanya anggota  yang ingin menonjolkan diri sendiri</a:t>
            </a:r>
          </a:p>
          <a:p>
            <a:r>
              <a:rPr lang="id-ID" smtClean="0"/>
              <a:t>Tidak adanya evaluasi yang efektif</a:t>
            </a:r>
          </a:p>
          <a:p>
            <a:r>
              <a:rPr lang="id-ID" smtClean="0"/>
              <a:t>Penyelesaian konflik internal yang berlarut-larut</a:t>
            </a:r>
          </a:p>
          <a:p>
            <a:r>
              <a:rPr lang="id-ID" smtClean="0"/>
              <a:t>Tidak adanya motivasi dalam tim</a:t>
            </a:r>
          </a:p>
          <a:p>
            <a:r>
              <a:rPr lang="id-ID" smtClean="0"/>
              <a:t>Tidak adanya penghargaan (reward)</a:t>
            </a:r>
          </a:p>
          <a:p>
            <a:r>
              <a:rPr lang="id-ID" smtClean="0"/>
              <a:t>Pekerjaan menumpuk pada satu-dua orang saja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The Teamwork.jpg"/>
          <p:cNvPicPr>
            <a:picLocks noGrp="1" noChangeAspect="1"/>
          </p:cNvPicPr>
          <p:nvPr>
            <p:ph idx="1"/>
          </p:nvPr>
        </p:nvPicPr>
        <p:blipFill>
          <a:blip r:embed="rId2"/>
          <a:srcRect l="7071" t="2806" r="7071" b="18620"/>
          <a:stretch>
            <a:fillRect/>
          </a:stretch>
        </p:blipFill>
        <p:spPr>
          <a:xfrm>
            <a:off x="762000" y="914400"/>
            <a:ext cx="7543800" cy="5257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/>
            <a:r>
              <a:rPr lang="id-ID" smtClean="0"/>
              <a:t>Organisasi sebagai wadah berarti suatu tempat orang berinteraksi dan bekerja sama.</a:t>
            </a:r>
          </a:p>
          <a:p>
            <a:pPr algn="just"/>
            <a:r>
              <a:rPr lang="id-ID" smtClean="0"/>
              <a:t>Elemen organisasi : sekelompok orang, interaksi dan kerja sama, serta tujuan bersama.</a:t>
            </a:r>
          </a:p>
          <a:p>
            <a:pPr algn="just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Ciri-Ciri Organisasi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/>
            <a:r>
              <a:rPr lang="id-ID" smtClean="0"/>
              <a:t>Adanya sekelompok orang yang menggabungkan diri dengan suatu ikatan norma, peraturan, ketentuan, dan kebijakan yang telah dirumuskan dan masing-masing pihak siap untuk menjalankannya dengan penuh tanggung jawab.</a:t>
            </a:r>
          </a:p>
          <a:p>
            <a:pPr marL="514350" indent="-514350" algn="just"/>
            <a:r>
              <a:rPr lang="id-ID" smtClean="0"/>
              <a:t>Dalam suatu organisasi yang terdiri atas sekelompok orang tersebut saling mengadakan hubungan timbal balik, saling memberi&amp;menerima, dan juga saling bekerja sama untuk melahirkan maksud, sasaran, dan tujuan.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id-ID" smtClean="0"/>
              <a:t>Dalam suatu organisasi yang terdiri atas sekelompok orang yang berinteraksi dan bekerja sama tersebut diarahkan pada suatu titik tertentu, yaitu tujuan bersama dan ingin direalisasikan.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dalam pengorganisasian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err="1" smtClean="0"/>
              <a:t>Mengetahui</a:t>
            </a:r>
            <a:r>
              <a:rPr lang="en-US" smtClean="0"/>
              <a:t> </a:t>
            </a:r>
            <a:r>
              <a:rPr lang="en-US" err="1" smtClean="0"/>
              <a:t>dengan</a:t>
            </a:r>
            <a:r>
              <a:rPr lang="en-US" smtClean="0"/>
              <a:t> </a:t>
            </a:r>
            <a:r>
              <a:rPr lang="en-US" err="1" smtClean="0"/>
              <a:t>jelas</a:t>
            </a:r>
            <a:r>
              <a:rPr lang="en-US" smtClean="0"/>
              <a:t> </a:t>
            </a:r>
            <a:r>
              <a:rPr lang="en-US" err="1" smtClean="0"/>
              <a:t>tujuan</a:t>
            </a:r>
            <a:r>
              <a:rPr lang="en-US" smtClean="0"/>
              <a:t> yang </a:t>
            </a:r>
            <a:r>
              <a:rPr lang="en-US" err="1" smtClean="0"/>
              <a:t>hendak</a:t>
            </a:r>
            <a:r>
              <a:rPr lang="en-US" smtClean="0"/>
              <a:t> </a:t>
            </a:r>
            <a:r>
              <a:rPr lang="en-US" err="1" smtClean="0"/>
              <a:t>dicapai</a:t>
            </a:r>
            <a:endParaRPr lang="en-US" smtClean="0"/>
          </a:p>
          <a:p>
            <a:pPr algn="just"/>
            <a:r>
              <a:rPr lang="en-US" err="1" smtClean="0"/>
              <a:t>Deskripsi</a:t>
            </a:r>
            <a:r>
              <a:rPr lang="en-US" smtClean="0"/>
              <a:t> </a:t>
            </a:r>
            <a:r>
              <a:rPr lang="en-US" err="1" smtClean="0"/>
              <a:t>pekerjaan</a:t>
            </a:r>
            <a:r>
              <a:rPr lang="en-US" smtClean="0"/>
              <a:t> yang </a:t>
            </a:r>
            <a:r>
              <a:rPr lang="en-US" err="1" smtClean="0"/>
              <a:t>harus</a:t>
            </a:r>
            <a:r>
              <a:rPr lang="en-US" smtClean="0"/>
              <a:t> </a:t>
            </a:r>
            <a:r>
              <a:rPr lang="en-US" err="1" smtClean="0"/>
              <a:t>dioperasikan</a:t>
            </a:r>
            <a:r>
              <a:rPr lang="en-US" smtClean="0"/>
              <a:t> </a:t>
            </a:r>
            <a:r>
              <a:rPr lang="en-US" err="1" smtClean="0"/>
              <a:t>dalam</a:t>
            </a:r>
            <a:r>
              <a:rPr lang="en-US" smtClean="0"/>
              <a:t> </a:t>
            </a:r>
            <a:r>
              <a:rPr lang="en-US" err="1" smtClean="0"/>
              <a:t>aktivitas</a:t>
            </a:r>
            <a:r>
              <a:rPr lang="en-US" smtClean="0"/>
              <a:t> </a:t>
            </a:r>
            <a:r>
              <a:rPr lang="en-US" err="1" smtClean="0"/>
              <a:t>tertentu</a:t>
            </a:r>
            <a:endParaRPr lang="en-US" smtClean="0"/>
          </a:p>
          <a:p>
            <a:pPr algn="just"/>
            <a:r>
              <a:rPr lang="en-US" err="1" smtClean="0"/>
              <a:t>Klasifikasi</a:t>
            </a:r>
            <a:r>
              <a:rPr lang="en-US" smtClean="0"/>
              <a:t> </a:t>
            </a:r>
            <a:r>
              <a:rPr lang="en-US" err="1" smtClean="0"/>
              <a:t>aktivitas</a:t>
            </a:r>
            <a:r>
              <a:rPr lang="en-US" smtClean="0"/>
              <a:t> </a:t>
            </a:r>
            <a:r>
              <a:rPr lang="en-US" err="1" smtClean="0"/>
              <a:t>dalam</a:t>
            </a:r>
            <a:r>
              <a:rPr lang="en-US" smtClean="0"/>
              <a:t> </a:t>
            </a:r>
            <a:r>
              <a:rPr lang="en-US" err="1" smtClean="0"/>
              <a:t>kesatuan</a:t>
            </a:r>
            <a:r>
              <a:rPr lang="en-US" smtClean="0"/>
              <a:t> yang </a:t>
            </a:r>
            <a:r>
              <a:rPr lang="en-US" err="1" smtClean="0"/>
              <a:t>praktis</a:t>
            </a:r>
            <a:endParaRPr lang="en-US" smtClean="0"/>
          </a:p>
          <a:p>
            <a:pPr algn="just"/>
            <a:r>
              <a:rPr lang="en-US" err="1" smtClean="0"/>
              <a:t>Memberikan</a:t>
            </a:r>
            <a:r>
              <a:rPr lang="en-US" smtClean="0"/>
              <a:t> </a:t>
            </a:r>
            <a:r>
              <a:rPr lang="en-US" err="1" smtClean="0"/>
              <a:t>rumusan</a:t>
            </a:r>
            <a:r>
              <a:rPr lang="en-US" smtClean="0"/>
              <a:t> yang </a:t>
            </a:r>
            <a:r>
              <a:rPr lang="en-US" err="1" smtClean="0"/>
              <a:t>realistis</a:t>
            </a:r>
            <a:r>
              <a:rPr lang="en-US" smtClean="0"/>
              <a:t> </a:t>
            </a:r>
            <a:r>
              <a:rPr lang="en-US" err="1" smtClean="0"/>
              <a:t>mengenai</a:t>
            </a:r>
            <a:r>
              <a:rPr lang="en-US" smtClean="0"/>
              <a:t> </a:t>
            </a:r>
            <a:r>
              <a:rPr lang="en-US" err="1" smtClean="0"/>
              <a:t>kewajiban</a:t>
            </a:r>
            <a:r>
              <a:rPr lang="en-US" smtClean="0"/>
              <a:t> yang </a:t>
            </a:r>
            <a:r>
              <a:rPr lang="en-US" err="1" smtClean="0"/>
              <a:t>hendak</a:t>
            </a:r>
            <a:r>
              <a:rPr lang="en-US" smtClean="0"/>
              <a:t> </a:t>
            </a:r>
            <a:r>
              <a:rPr lang="en-US" err="1" smtClean="0"/>
              <a:t>diselesaikan</a:t>
            </a:r>
            <a:r>
              <a:rPr lang="en-US" smtClean="0"/>
              <a:t>, </a:t>
            </a:r>
            <a:r>
              <a:rPr lang="en-US" err="1" smtClean="0"/>
              <a:t>sarana</a:t>
            </a:r>
            <a:r>
              <a:rPr lang="en-US" smtClean="0"/>
              <a:t>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prasarana</a:t>
            </a:r>
            <a:r>
              <a:rPr lang="en-US" smtClean="0"/>
              <a:t> </a:t>
            </a:r>
            <a:r>
              <a:rPr lang="en-US" err="1" smtClean="0"/>
              <a:t>fisik</a:t>
            </a:r>
            <a:r>
              <a:rPr lang="en-US" smtClean="0"/>
              <a:t> </a:t>
            </a:r>
            <a:r>
              <a:rPr lang="en-US" err="1" smtClean="0"/>
              <a:t>serta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r>
              <a:rPr lang="en-US" smtClean="0"/>
              <a:t> yang </a:t>
            </a:r>
            <a:r>
              <a:rPr lang="en-US" err="1" smtClean="0"/>
              <a:t>diperlukan</a:t>
            </a:r>
            <a:r>
              <a:rPr lang="en-US" smtClean="0"/>
              <a:t> </a:t>
            </a:r>
            <a:r>
              <a:rPr lang="en-US" err="1" smtClean="0"/>
              <a:t>untuk</a:t>
            </a:r>
            <a:r>
              <a:rPr lang="en-US" smtClean="0"/>
              <a:t> </a:t>
            </a:r>
            <a:r>
              <a:rPr lang="en-US" err="1" smtClean="0"/>
              <a:t>setiap</a:t>
            </a:r>
            <a:r>
              <a:rPr lang="en-US" smtClean="0"/>
              <a:t> </a:t>
            </a:r>
            <a:r>
              <a:rPr lang="en-US" err="1" smtClean="0"/>
              <a:t>aktivitas</a:t>
            </a:r>
            <a:r>
              <a:rPr lang="en-US" smtClean="0"/>
              <a:t> </a:t>
            </a:r>
            <a:r>
              <a:rPr lang="en-US" err="1" smtClean="0"/>
              <a:t>atau</a:t>
            </a:r>
            <a:r>
              <a:rPr lang="en-US" smtClean="0"/>
              <a:t> </a:t>
            </a:r>
            <a:r>
              <a:rPr lang="en-US" err="1" smtClean="0"/>
              <a:t>kesatuan</a:t>
            </a:r>
            <a:r>
              <a:rPr lang="en-US" smtClean="0"/>
              <a:t> </a:t>
            </a:r>
            <a:r>
              <a:rPr lang="en-US" err="1" smtClean="0"/>
              <a:t>aktivitas</a:t>
            </a:r>
            <a:r>
              <a:rPr lang="en-US" smtClean="0"/>
              <a:t> yang </a:t>
            </a:r>
            <a:r>
              <a:rPr lang="en-US" err="1" smtClean="0"/>
              <a:t>hendak</a:t>
            </a:r>
            <a:r>
              <a:rPr lang="en-US" smtClean="0"/>
              <a:t> </a:t>
            </a:r>
            <a:r>
              <a:rPr lang="en-US" err="1" smtClean="0"/>
              <a:t>dioperasikan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Lingkungan Organisasi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err="1" smtClean="0"/>
              <a:t>Organisasi</a:t>
            </a:r>
            <a:r>
              <a:rPr lang="en-US" smtClean="0"/>
              <a:t> </a:t>
            </a:r>
            <a:r>
              <a:rPr lang="en-US" err="1" smtClean="0"/>
              <a:t>sebagai</a:t>
            </a:r>
            <a:r>
              <a:rPr lang="en-US" smtClean="0"/>
              <a:t> </a:t>
            </a:r>
            <a:r>
              <a:rPr lang="en-US" err="1" smtClean="0"/>
              <a:t>suatu</a:t>
            </a:r>
            <a:r>
              <a:rPr lang="en-US" smtClean="0"/>
              <a:t> </a:t>
            </a:r>
            <a:r>
              <a:rPr lang="en-US" err="1" smtClean="0"/>
              <a:t>sistem</a:t>
            </a:r>
            <a:r>
              <a:rPr lang="en-US" smtClean="0"/>
              <a:t> </a:t>
            </a:r>
            <a:r>
              <a:rPr lang="en-US" err="1" smtClean="0"/>
              <a:t>terbuka</a:t>
            </a:r>
            <a:r>
              <a:rPr lang="en-US" smtClean="0"/>
              <a:t> </a:t>
            </a:r>
            <a:r>
              <a:rPr lang="en-US" err="1" smtClean="0"/>
              <a:t>akan</a:t>
            </a:r>
            <a:r>
              <a:rPr lang="en-US" smtClean="0"/>
              <a:t> </a:t>
            </a:r>
            <a:r>
              <a:rPr lang="en-US" err="1" smtClean="0"/>
              <a:t>selalu</a:t>
            </a:r>
            <a:r>
              <a:rPr lang="en-US" smtClean="0"/>
              <a:t> </a:t>
            </a:r>
            <a:r>
              <a:rPr lang="en-US" err="1" smtClean="0"/>
              <a:t>berhubungan</a:t>
            </a:r>
            <a:r>
              <a:rPr lang="en-US" smtClean="0"/>
              <a:t> </a:t>
            </a:r>
            <a:r>
              <a:rPr lang="en-US" err="1" smtClean="0"/>
              <a:t>dengan</a:t>
            </a:r>
            <a:r>
              <a:rPr lang="en-US" smtClean="0"/>
              <a:t> </a:t>
            </a:r>
            <a:r>
              <a:rPr lang="en-US" err="1" smtClean="0"/>
              <a:t>lingkungannya</a:t>
            </a:r>
            <a:r>
              <a:rPr lang="en-US" smtClean="0"/>
              <a:t>,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organisasi</a:t>
            </a:r>
            <a:r>
              <a:rPr lang="en-US" smtClean="0"/>
              <a:t> </a:t>
            </a:r>
            <a:r>
              <a:rPr lang="en-US" err="1" smtClean="0"/>
              <a:t>harus</a:t>
            </a:r>
            <a:r>
              <a:rPr lang="en-US" smtClean="0"/>
              <a:t> </a:t>
            </a:r>
            <a:r>
              <a:rPr lang="en-US" err="1" smtClean="0"/>
              <a:t>dapat</a:t>
            </a:r>
            <a:r>
              <a:rPr lang="en-US" smtClean="0"/>
              <a:t> </a:t>
            </a:r>
            <a:r>
              <a:rPr lang="en-US" err="1" smtClean="0"/>
              <a:t>menyesuaikan</a:t>
            </a:r>
            <a:r>
              <a:rPr lang="en-US" smtClean="0"/>
              <a:t> </a:t>
            </a:r>
            <a:r>
              <a:rPr lang="en-US" err="1" smtClean="0"/>
              <a:t>dengan</a:t>
            </a:r>
            <a:r>
              <a:rPr lang="en-US" smtClean="0"/>
              <a:t> </a:t>
            </a:r>
            <a:r>
              <a:rPr lang="en-US" err="1" smtClean="0"/>
              <a:t>keadaan</a:t>
            </a:r>
            <a:r>
              <a:rPr lang="en-US" smtClean="0"/>
              <a:t> </a:t>
            </a:r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untuk</a:t>
            </a:r>
            <a:r>
              <a:rPr lang="en-US" smtClean="0"/>
              <a:t> </a:t>
            </a:r>
            <a:r>
              <a:rPr lang="en-US" err="1" smtClean="0"/>
              <a:t>tetap</a:t>
            </a:r>
            <a:r>
              <a:rPr lang="en-US" smtClean="0"/>
              <a:t> </a:t>
            </a:r>
            <a:r>
              <a:rPr lang="en-US" err="1" smtClean="0"/>
              <a:t>hidup</a:t>
            </a:r>
            <a:r>
              <a:rPr lang="en-US" smtClean="0"/>
              <a:t>.</a:t>
            </a:r>
          </a:p>
          <a:p>
            <a:pPr algn="just"/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organisasi</a:t>
            </a:r>
            <a:r>
              <a:rPr lang="en-US" smtClean="0"/>
              <a:t> </a:t>
            </a:r>
            <a:r>
              <a:rPr lang="en-US" err="1" smtClean="0"/>
              <a:t>dapat</a:t>
            </a:r>
            <a:r>
              <a:rPr lang="en-US" smtClean="0"/>
              <a:t> </a:t>
            </a:r>
            <a:r>
              <a:rPr lang="en-US" err="1" smtClean="0"/>
              <a:t>dibedakan</a:t>
            </a:r>
            <a:r>
              <a:rPr lang="en-US" smtClean="0"/>
              <a:t> </a:t>
            </a:r>
            <a:r>
              <a:rPr lang="en-US" err="1" smtClean="0"/>
              <a:t>menjadi</a:t>
            </a:r>
            <a:r>
              <a:rPr lang="en-US" smtClean="0"/>
              <a:t> </a:t>
            </a:r>
            <a:r>
              <a:rPr lang="en-US" err="1" smtClean="0"/>
              <a:t>dua</a:t>
            </a:r>
            <a:r>
              <a:rPr lang="en-US" smtClean="0"/>
              <a:t> </a:t>
            </a:r>
            <a:r>
              <a:rPr lang="en-US" err="1" smtClean="0"/>
              <a:t>bagian</a:t>
            </a:r>
            <a:r>
              <a:rPr lang="en-US" smtClean="0"/>
              <a:t> </a:t>
            </a:r>
            <a:r>
              <a:rPr lang="en-US" err="1" smtClean="0"/>
              <a:t>besar</a:t>
            </a:r>
            <a:r>
              <a:rPr lang="en-US" smtClean="0"/>
              <a:t>, </a:t>
            </a:r>
            <a:r>
              <a:rPr lang="en-US" err="1" smtClean="0"/>
              <a:t>yaitu</a:t>
            </a:r>
            <a:r>
              <a:rPr lang="en-US" smtClean="0"/>
              <a:t> :</a:t>
            </a:r>
          </a:p>
          <a:p>
            <a:pPr algn="just"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Lingkungan langsung eksternal </a:t>
            </a:r>
            <a:br>
              <a:rPr lang="en-US" smtClean="0"/>
            </a:br>
            <a:r>
              <a:rPr lang="en-US" smtClean="0"/>
              <a:t>(direct environment)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err="1" smtClean="0"/>
              <a:t>Lingkungan</a:t>
            </a:r>
            <a:r>
              <a:rPr lang="en-US" smtClean="0"/>
              <a:t> </a:t>
            </a:r>
            <a:r>
              <a:rPr lang="en-US" err="1" smtClean="0"/>
              <a:t>langsung</a:t>
            </a:r>
            <a:r>
              <a:rPr lang="en-US" smtClean="0"/>
              <a:t> </a:t>
            </a:r>
            <a:r>
              <a:rPr lang="en-US" err="1" smtClean="0"/>
              <a:t>eksternal</a:t>
            </a:r>
            <a:r>
              <a:rPr lang="en-US" smtClean="0"/>
              <a:t> </a:t>
            </a:r>
            <a:r>
              <a:rPr lang="en-US" err="1" smtClean="0"/>
              <a:t>adalah</a:t>
            </a:r>
            <a:r>
              <a:rPr lang="en-US" smtClean="0"/>
              <a:t> </a:t>
            </a:r>
            <a:r>
              <a:rPr lang="en-US" err="1" smtClean="0"/>
              <a:t>pihak</a:t>
            </a:r>
            <a:r>
              <a:rPr lang="en-US" smtClean="0"/>
              <a:t> </a:t>
            </a:r>
            <a:r>
              <a:rPr lang="en-US" err="1" smtClean="0"/>
              <a:t>pihak</a:t>
            </a:r>
            <a:r>
              <a:rPr lang="en-US" smtClean="0"/>
              <a:t> yang </a:t>
            </a:r>
            <a:r>
              <a:rPr lang="en-US" err="1" smtClean="0"/>
              <a:t>mempengaruhi</a:t>
            </a:r>
            <a:r>
              <a:rPr lang="en-US" smtClean="0"/>
              <a:t> </a:t>
            </a:r>
            <a:r>
              <a:rPr lang="en-US" err="1" smtClean="0"/>
              <a:t>nasib</a:t>
            </a:r>
            <a:r>
              <a:rPr lang="en-US" smtClean="0"/>
              <a:t> </a:t>
            </a:r>
            <a:r>
              <a:rPr lang="en-US" err="1" smtClean="0"/>
              <a:t>organisasi</a:t>
            </a:r>
            <a:r>
              <a:rPr lang="en-US" smtClean="0"/>
              <a:t> </a:t>
            </a:r>
            <a:r>
              <a:rPr lang="en-US" err="1" smtClean="0"/>
              <a:t>secara</a:t>
            </a:r>
            <a:r>
              <a:rPr lang="en-US" smtClean="0"/>
              <a:t> </a:t>
            </a:r>
            <a:r>
              <a:rPr lang="en-US" err="1" smtClean="0"/>
              <a:t>langsung</a:t>
            </a:r>
            <a:r>
              <a:rPr lang="en-US" smtClean="0"/>
              <a:t>, </a:t>
            </a:r>
            <a:r>
              <a:rPr lang="en-US" err="1" smtClean="0"/>
              <a:t>dan</a:t>
            </a:r>
            <a:r>
              <a:rPr lang="en-US" smtClean="0"/>
              <a:t> </a:t>
            </a:r>
            <a:r>
              <a:rPr lang="en-US" err="1" smtClean="0"/>
              <a:t>berada</a:t>
            </a:r>
            <a:r>
              <a:rPr lang="en-US" smtClean="0"/>
              <a:t> </a:t>
            </a:r>
            <a:r>
              <a:rPr lang="en-US" err="1" smtClean="0"/>
              <a:t>di</a:t>
            </a:r>
            <a:r>
              <a:rPr lang="en-US" smtClean="0"/>
              <a:t> </a:t>
            </a:r>
            <a:r>
              <a:rPr lang="en-US" err="1" smtClean="0"/>
              <a:t>luar</a:t>
            </a:r>
            <a:r>
              <a:rPr lang="en-US" smtClean="0"/>
              <a:t> </a:t>
            </a:r>
            <a:r>
              <a:rPr lang="en-US" err="1" smtClean="0"/>
              <a:t>organisasi</a:t>
            </a:r>
            <a:r>
              <a:rPr lang="en-US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err="1" smtClean="0"/>
              <a:t>Konsumen</a:t>
            </a:r>
            <a:endParaRPr lang="en-US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err="1" smtClean="0"/>
              <a:t>Pemasok</a:t>
            </a:r>
            <a:endParaRPr lang="en-US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err="1" smtClean="0"/>
              <a:t>Pesaing</a:t>
            </a:r>
            <a:endParaRPr lang="en-US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err="1" smtClean="0"/>
              <a:t>Pemerintah</a:t>
            </a:r>
            <a:endParaRPr lang="en-US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err="1" smtClean="0"/>
              <a:t>Lembaga</a:t>
            </a:r>
            <a:r>
              <a:rPr lang="en-US" smtClean="0"/>
              <a:t> </a:t>
            </a:r>
            <a:r>
              <a:rPr lang="en-US" err="1" smtClean="0"/>
              <a:t>keuangan</a:t>
            </a:r>
            <a:endParaRPr lang="en-US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err="1" smtClean="0"/>
              <a:t>Pihak-pihak</a:t>
            </a:r>
            <a:r>
              <a:rPr lang="en-US" smtClean="0"/>
              <a:t> </a:t>
            </a:r>
            <a:r>
              <a:rPr lang="en-US" err="1" smtClean="0"/>
              <a:t>lainnya</a:t>
            </a:r>
            <a:r>
              <a:rPr lang="en-US" smtClean="0"/>
              <a:t> (</a:t>
            </a:r>
            <a:r>
              <a:rPr lang="en-US" err="1" smtClean="0"/>
              <a:t>serikat</a:t>
            </a:r>
            <a:r>
              <a:rPr lang="en-US" smtClean="0"/>
              <a:t> </a:t>
            </a:r>
            <a:r>
              <a:rPr lang="en-US" err="1" smtClean="0"/>
              <a:t>pekerja</a:t>
            </a:r>
            <a:r>
              <a:rPr lang="en-US" smtClean="0"/>
              <a:t>, </a:t>
            </a:r>
            <a:r>
              <a:rPr lang="en-US" err="1" smtClean="0"/>
              <a:t>asosiasi</a:t>
            </a:r>
            <a:r>
              <a:rPr lang="en-US" smtClean="0"/>
              <a:t> </a:t>
            </a:r>
            <a:r>
              <a:rPr lang="en-US" err="1" smtClean="0"/>
              <a:t>organisasi</a:t>
            </a:r>
            <a:r>
              <a:rPr lang="en-US" smtClean="0"/>
              <a:t> yang </a:t>
            </a:r>
            <a:r>
              <a:rPr lang="en-US" err="1" smtClean="0"/>
              <a:t>sejenis</a:t>
            </a:r>
            <a:r>
              <a:rPr lang="en-US" smtClean="0"/>
              <a:t>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Lingkungan langsung internal </a:t>
            </a:r>
            <a:br>
              <a:rPr lang="en-US" smtClean="0"/>
            </a:br>
            <a:r>
              <a:rPr lang="en-US" smtClean="0"/>
              <a:t>(direct environment)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mtClean="0"/>
              <a:t>Lingkungan langsung internal adalah yang berada dalam organisasi.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mtClean="0"/>
              <a:t>Pekerja/karyawan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mtClean="0"/>
              <a:t>Dewan komisaris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mtClean="0"/>
              <a:t>Pemegang saham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156</TotalTime>
  <Words>891</Words>
  <Application>Microsoft Office PowerPoint</Application>
  <PresentationFormat>On-screen Show (4:3)</PresentationFormat>
  <Paragraphs>114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Georgia</vt:lpstr>
      <vt:lpstr>Trebuchet MS</vt:lpstr>
      <vt:lpstr>Wingdings 2</vt:lpstr>
      <vt:lpstr>Urban</vt:lpstr>
      <vt:lpstr>BAB III</vt:lpstr>
      <vt:lpstr>Organisasi</vt:lpstr>
      <vt:lpstr>PowerPoint Presentation</vt:lpstr>
      <vt:lpstr>Ciri-Ciri Organisasi</vt:lpstr>
      <vt:lpstr>PowerPoint Presentation</vt:lpstr>
      <vt:lpstr>Tahapan dalam pengorganisasian</vt:lpstr>
      <vt:lpstr>Lingkungan Organisasi</vt:lpstr>
      <vt:lpstr>Lingkungan langsung eksternal  (direct environment)</vt:lpstr>
      <vt:lpstr>Lingkungan langsung internal  (direct environment)</vt:lpstr>
      <vt:lpstr>Lingkungan umum  ( General Environment)</vt:lpstr>
      <vt:lpstr>Budaya Organisasi (Organizational Culture)</vt:lpstr>
      <vt:lpstr>PowerPoint Presentation</vt:lpstr>
      <vt:lpstr>Struktur Organisasi</vt:lpstr>
      <vt:lpstr>Prinsip Organisasi</vt:lpstr>
      <vt:lpstr>Proses Organisasi</vt:lpstr>
      <vt:lpstr>Customer Driven Organization</vt:lpstr>
      <vt:lpstr>Quality Driven Organization</vt:lpstr>
      <vt:lpstr>Teamwork</vt:lpstr>
      <vt:lpstr>PowerPoint Presentation</vt:lpstr>
      <vt:lpstr>Kumpulan individu atau tim ??</vt:lpstr>
      <vt:lpstr>PowerPoint Presentation</vt:lpstr>
      <vt:lpstr>CARA MEMBANGUN KERJASAMA TIM Mengenali Diri Sendiri&amp;Memahami Orang Lain</vt:lpstr>
      <vt:lpstr>Membangun Sikap Saling Percaya</vt:lpstr>
      <vt:lpstr>PowerPoint Presentation</vt:lpstr>
      <vt:lpstr>Kesalahan-Kesalahan Teamwork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</dc:title>
  <dc:creator>user</dc:creator>
  <cp:lastModifiedBy>Windi SE MM</cp:lastModifiedBy>
  <cp:revision>32</cp:revision>
  <dcterms:created xsi:type="dcterms:W3CDTF">2010-02-23T02:23:22Z</dcterms:created>
  <dcterms:modified xsi:type="dcterms:W3CDTF">2018-04-11T00:26:56Z</dcterms:modified>
</cp:coreProperties>
</file>