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8" r:id="rId4"/>
    <p:sldId id="270" r:id="rId5"/>
    <p:sldId id="271" r:id="rId6"/>
    <p:sldId id="273" r:id="rId7"/>
    <p:sldId id="272" r:id="rId8"/>
    <p:sldId id="274" r:id="rId9"/>
    <p:sldId id="269" r:id="rId10"/>
    <p:sldId id="276" r:id="rId11"/>
    <p:sldId id="275" r:id="rId12"/>
    <p:sldId id="258" r:id="rId13"/>
    <p:sldId id="262" r:id="rId14"/>
    <p:sldId id="263" r:id="rId15"/>
    <p:sldId id="266" r:id="rId16"/>
    <p:sldId id="265" r:id="rId17"/>
  </p:sldIdLst>
  <p:sldSz cx="9144000" cy="6858000" type="screen4x3"/>
  <p:notesSz cx="6858000" cy="107743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BC3"/>
    <a:srgbClr val="F559D4"/>
    <a:srgbClr val="FFAA01"/>
    <a:srgbClr val="FFCC66"/>
    <a:srgbClr val="C8CC1A"/>
    <a:srgbClr val="EAED6F"/>
    <a:srgbClr val="13D742"/>
    <a:srgbClr val="56F07B"/>
    <a:srgbClr val="A45BCD"/>
    <a:srgbClr val="C3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ED9D55-B302-4348-9E96-0C00CFA40505}" type="datetime1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233775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233775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343D7E-9685-4B8F-ADD8-4967BFEF1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3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641871-36A9-4DA4-BF13-2E22B80CE265}" type="datetime1">
              <a:rPr lang="en-US"/>
              <a:pPr>
                <a:defRPr/>
              </a:pPr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808038"/>
            <a:ext cx="5384800" cy="4040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117823"/>
            <a:ext cx="5486400" cy="48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233775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233775"/>
            <a:ext cx="2971800" cy="538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87D240-5107-4E9B-ACFA-C49612265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8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08FE3-2EB0-4289-A321-CEC14B631B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7D240-5107-4E9B-ACFA-C49612265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6A547-E3F3-462A-988E-3C0BEAD76F5D}" type="datetime1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9B82E-A6A0-4AA4-90B6-E1A52038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9D697-3215-4FC9-A321-62D8BC36474F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CE8AD-9061-4EF3-A52A-CC55C0B01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8D592-59DE-4847-A0D6-557FB8D9182E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46CBA-7298-4145-B67F-19D0AAF4C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8CE8F-BA89-495D-89EE-7E9C87D531FC}" type="datetime1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D6490-B11B-4E64-A015-07A0DB74BE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F6664-2B43-4837-AB24-03B2DDEEE48D}" type="datetime1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9FA49-AAC4-418C-BCFE-9831317C2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B42F3-7FD0-40DC-965F-023757FDDE71}" type="datetime1">
              <a:rPr lang="en-US" smtClean="0"/>
              <a:t>4/10/2019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4AF78-8EB8-41BD-88BF-4C87E313D5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9468D-25F0-4771-B274-C6223EC6F29A}" type="datetime1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003B6-A128-48D4-92DC-281E8CFD5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ABB1C-D60B-488F-8B24-1A1FC49B9925}" type="datetime1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6473-5A05-43E9-81AF-9004F4788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4FE49-FCC9-4117-9B7A-A2B77ACAB99A}" type="datetime1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C3925-DA8E-483B-97FA-85C2CA409E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BCC41-2D10-481E-9533-4B82E2C11CBA}" type="datetime1">
              <a:rPr lang="en-US" smtClean="0"/>
              <a:t>4/10/2019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2050A-1C85-48D1-8A16-B06F9CBF8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C4859CD4-B7A3-481A-9600-8C4EBD3B6380}" type="datetime1">
              <a:rPr lang="en-US" smtClean="0"/>
              <a:t>4/10/2019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24218-ABCB-4355-86D5-65FA11D56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8FE2C917-D77B-4E3E-BC14-81A10FC1DA2F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RNL/2010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987B84-35C6-40AD-BD58-AEE0BB590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25003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PENGENALAN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PEMODELAN &amp; SIMULASI</a:t>
            </a:r>
            <a:r>
              <a:rPr lang="id-ID" sz="2200" dirty="0" smtClean="0"/>
              <a:t/>
            </a:r>
            <a:br>
              <a:rPr lang="id-ID" sz="2200" dirty="0" smtClean="0"/>
            </a:br>
            <a:r>
              <a:rPr lang="id-ID" sz="2400" dirty="0" smtClean="0">
                <a:solidFill>
                  <a:schemeClr val="tx1"/>
                </a:solidFill>
                <a:effectLst/>
              </a:rPr>
              <a:t>MATA KULIAH PEMODELAN &amp; SIMULASI</a:t>
            </a:r>
            <a:r>
              <a:rPr lang="id-ID" sz="2200" dirty="0" smtClean="0"/>
              <a:t/>
            </a:r>
            <a:br>
              <a:rPr lang="id-ID" sz="2200" dirty="0" smtClean="0"/>
            </a:br>
            <a:endParaRPr lang="en-US" sz="22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176730"/>
            <a:ext cx="7854950" cy="175260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id-ID" sz="2000" dirty="0" smtClean="0"/>
              <a:t>Riani Lubis</a:t>
            </a:r>
          </a:p>
          <a:p>
            <a:pPr marR="0" eaLnBrk="1" hangingPunct="1">
              <a:buFont typeface="Arial" charset="0"/>
              <a:buNone/>
            </a:pPr>
            <a:r>
              <a:rPr lang="id-ID" sz="2000" dirty="0" smtClean="0"/>
              <a:t>Program Studi Teknik Informatika</a:t>
            </a:r>
          </a:p>
          <a:p>
            <a:pPr marR="0" eaLnBrk="1" hangingPunct="1">
              <a:buFont typeface="Arial" charset="0"/>
              <a:buNone/>
            </a:pPr>
            <a:r>
              <a:rPr lang="id-ID" sz="2000" dirty="0" smtClean="0"/>
              <a:t>Universitas Komputer Indonesia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Autofit/>
          </a:bodyPr>
          <a:lstStyle/>
          <a:p>
            <a:pPr eaLnBrk="1" hangingPunct="1"/>
            <a:r>
              <a:rPr lang="id-ID" sz="2400" b="1" dirty="0" smtClean="0"/>
              <a:t>KETERKAITAN DENGAN BIDANG ILMU LAIN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37312"/>
            <a:ext cx="762000" cy="365125"/>
          </a:xfrm>
        </p:spPr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54142" y="3140968"/>
            <a:ext cx="2016224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+mj-lt"/>
              </a:rPr>
              <a:t>PEMODELAN &amp; SIMULASI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2348880"/>
            <a:ext cx="2016224" cy="2592288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Matematika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Statistik</a:t>
            </a: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Fisika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Ekonomi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Struktur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Data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Algoritma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dll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44208" y="2204864"/>
            <a:ext cx="2483768" cy="2952328"/>
          </a:xfrm>
          <a:prstGeom prst="roundRect">
            <a:avLst/>
          </a:prstGeom>
          <a:gradFill flip="none" rotWithShape="1">
            <a:gsLst>
              <a:gs pos="0">
                <a:srgbClr val="F559D4">
                  <a:tint val="66000"/>
                  <a:satMod val="160000"/>
                </a:srgbClr>
              </a:gs>
              <a:gs pos="50000">
                <a:srgbClr val="F559D4">
                  <a:tint val="44500"/>
                  <a:satMod val="160000"/>
                </a:srgbClr>
              </a:gs>
              <a:gs pos="100000">
                <a:srgbClr val="F559D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11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Jaringan</a:t>
            </a:r>
            <a:endParaRPr lang="id-ID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id-ID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Komputer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SIM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Software</a:t>
            </a: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id-ID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Engineering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Real-Time System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Grafika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Animasi</a:t>
            </a:r>
            <a:endParaRPr lang="id-ID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d-ID" sz="2000" dirty="0" smtClean="0">
                <a:solidFill>
                  <a:schemeClr val="tx1"/>
                </a:solidFill>
                <a:latin typeface="Calibri" pitchFamily="34" charset="0"/>
              </a:rPr>
              <a:t>dll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11760" y="3140968"/>
            <a:ext cx="648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Left-Right Arrow 7"/>
          <p:cNvSpPr/>
          <p:nvPr/>
        </p:nvSpPr>
        <p:spPr>
          <a:xfrm>
            <a:off x="5279982" y="3212976"/>
            <a:ext cx="1008112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4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MATERI KULIAH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56791"/>
            <a:ext cx="8229600" cy="515833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Konsep Sistem, Pemodelan &amp; Simulasi </a:t>
            </a:r>
            <a:r>
              <a:rPr lang="id-ID" dirty="0" smtClean="0">
                <a:latin typeface="+mj-lt"/>
              </a:rPr>
              <a:t>Sistem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Review Variabel Acak &amp; Fungsi </a:t>
            </a:r>
            <a:r>
              <a:rPr lang="id-ID" dirty="0" smtClean="0">
                <a:latin typeface="+mj-lt"/>
              </a:rPr>
              <a:t>Distribusi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Random Number </a:t>
            </a:r>
            <a:r>
              <a:rPr lang="id-ID" dirty="0" smtClean="0">
                <a:latin typeface="+mj-lt"/>
              </a:rPr>
              <a:t>Generator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Random Variable </a:t>
            </a:r>
            <a:r>
              <a:rPr lang="id-ID" dirty="0" smtClean="0">
                <a:latin typeface="+mj-lt"/>
              </a:rPr>
              <a:t>Generator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Model &amp; Simulasi Sistem </a:t>
            </a:r>
            <a:r>
              <a:rPr lang="id-ID" dirty="0" smtClean="0">
                <a:latin typeface="+mj-lt"/>
              </a:rPr>
              <a:t>Persediaan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id-ID" dirty="0">
                <a:latin typeface="+mj-lt"/>
              </a:rPr>
              <a:t>Model &amp; Simulasi Sistem Antrian </a:t>
            </a:r>
            <a:endParaRPr lang="id-ID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err="1" smtClean="0"/>
              <a:t>Contoh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Simulasi</a:t>
            </a:r>
            <a:endParaRPr lang="en-US" sz="3200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4500563" cy="469741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+mj-lt"/>
              </a:rPr>
              <a:t>Simulasi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Terbang</a:t>
            </a:r>
            <a:r>
              <a:rPr lang="en-US" sz="2400" dirty="0" smtClean="0">
                <a:latin typeface="+mj-lt"/>
              </a:rPr>
              <a:t> (Flight Simulation)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Computer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Visual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Display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Motion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Sound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Feel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Instructor Operation System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Interface System</a:t>
            </a:r>
          </a:p>
          <a:p>
            <a:pPr eaLnBrk="1" hangingPunct="1"/>
            <a:endParaRPr lang="en-US" sz="2400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66F2D-179B-43A6-B4F3-DC1186EFF94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2143125"/>
            <a:ext cx="51768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572125" y="16430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SIMULATOR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85750" y="785798"/>
            <a:ext cx="8572500" cy="5715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+mj-lt"/>
              </a:rPr>
              <a:t>Simulasi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Penyediaan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Kebutuhan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Beras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Nasional</a:t>
            </a:r>
            <a:endParaRPr lang="en-US" sz="2400" dirty="0" smtClean="0">
              <a:latin typeface="+mj-lt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D9A53-C1EB-455C-9DE9-532CF105AA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42938" y="4786313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Keterangan</a:t>
            </a:r>
            <a:r>
              <a:rPr lang="en-US" dirty="0">
                <a:latin typeface="Calibri" pitchFamily="34" charset="0"/>
              </a:rPr>
              <a:t> :</a:t>
            </a:r>
          </a:p>
          <a:p>
            <a:r>
              <a:rPr lang="en-US" dirty="0">
                <a:latin typeface="Calibri" pitchFamily="34" charset="0"/>
              </a:rPr>
              <a:t>TKB    : Total </a:t>
            </a:r>
            <a:r>
              <a:rPr lang="en-US" dirty="0" err="1">
                <a:latin typeface="Calibri" pitchFamily="34" charset="0"/>
              </a:rPr>
              <a:t>konsumsi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beras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JPB     : </a:t>
            </a:r>
            <a:r>
              <a:rPr lang="en-US" dirty="0" err="1">
                <a:latin typeface="Calibri" pitchFamily="34" charset="0"/>
              </a:rPr>
              <a:t>Jumlah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produksi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beras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PSBN : </a:t>
            </a:r>
            <a:r>
              <a:rPr lang="en-US" dirty="0" err="1">
                <a:latin typeface="Calibri" pitchFamily="34" charset="0"/>
              </a:rPr>
              <a:t>Posisi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stok</a:t>
            </a:r>
            <a:r>
              <a:rPr lang="en-US" dirty="0">
                <a:latin typeface="Calibri" pitchFamily="34" charset="0"/>
              </a:rPr>
              <a:t>/</a:t>
            </a:r>
            <a:r>
              <a:rPr lang="en-US" dirty="0" err="1">
                <a:latin typeface="Calibri" pitchFamily="34" charset="0"/>
              </a:rPr>
              <a:t>penyediaan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beras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nasional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48109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304925"/>
            <a:ext cx="4305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71813"/>
            <a:ext cx="4724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4000500" cy="5715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+mj-lt"/>
              </a:rPr>
              <a:t>Simulasi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Fisika-Mekanika</a:t>
            </a:r>
            <a:endParaRPr lang="en-US" sz="2400" dirty="0" smtClean="0">
              <a:latin typeface="+mj-lt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01FBA-F5D8-4481-93E8-60B0A6C3BFF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286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786058"/>
            <a:ext cx="44656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57233"/>
            <a:ext cx="4643438" cy="1000132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+mj-lt"/>
              </a:rPr>
              <a:t>Simulasi</a:t>
            </a:r>
            <a:r>
              <a:rPr lang="en-US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dengan animasi menggunakan Arena &amp; Automod</a:t>
            </a:r>
            <a:endParaRPr lang="en-US" sz="2400" dirty="0" smtClean="0">
              <a:latin typeface="+mj-lt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DFA4-D229-4946-B1A7-3AAEFA5F94C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47531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214422"/>
            <a:ext cx="43735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4643438" cy="1203615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+mj-lt"/>
              </a:rPr>
              <a:t>Simulasi</a:t>
            </a:r>
            <a:r>
              <a:rPr lang="en-US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dengan animasi menggunakan Flexsim &amp;   Proof 3-D Animation</a:t>
            </a:r>
            <a:endParaRPr lang="en-US" sz="2400" dirty="0" smtClean="0">
              <a:latin typeface="+mj-lt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8DFA4-D229-4946-B1A7-3AAEFA5F94C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DESKRIPSI MATA KULIAH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56791"/>
            <a:ext cx="8229600" cy="515833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dirty="0">
                <a:latin typeface="+mj-lt"/>
              </a:rPr>
              <a:t>Merupakan mata kuliah yang 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mempelajari</a:t>
            </a:r>
            <a:r>
              <a:rPr lang="en-US" dirty="0">
                <a:latin typeface="+mj-lt"/>
              </a:rPr>
              <a:t> </a:t>
            </a:r>
            <a:r>
              <a:rPr lang="id-ID" dirty="0">
                <a:latin typeface="+mj-lt"/>
              </a:rPr>
              <a:t>bagaimana memahami dan merepresentasikan suatu sistem nyata yang sedang ditinjau dengan menggunakan metode simulasi yang sesuai dengan karakteristik sistem nyata </a:t>
            </a:r>
            <a:r>
              <a:rPr lang="id-ID" dirty="0" smtClean="0">
                <a:latin typeface="+mj-lt"/>
              </a:rPr>
              <a:t>tersebut.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Autofit/>
          </a:bodyPr>
          <a:lstStyle/>
          <a:p>
            <a:pPr eaLnBrk="1" hangingPunct="1"/>
            <a:r>
              <a:rPr lang="id-ID" sz="2000" b="1" dirty="0" smtClean="0"/>
              <a:t>TUJUAN INSTRUKSIONAL UMUM MATA KULIAH</a:t>
            </a:r>
            <a:endParaRPr lang="en-US" sz="2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56791"/>
            <a:ext cx="8229600" cy="51583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diharapkan</a:t>
            </a:r>
            <a:r>
              <a:rPr lang="en-US" dirty="0">
                <a:latin typeface="+mj-lt"/>
              </a:rPr>
              <a:t> </a:t>
            </a:r>
            <a:r>
              <a:rPr lang="id-ID" dirty="0">
                <a:latin typeface="+mj-lt"/>
              </a:rPr>
              <a:t>:</a:t>
            </a:r>
          </a:p>
          <a:p>
            <a:pPr lvl="0"/>
            <a:r>
              <a:rPr lang="id-ID" dirty="0">
                <a:latin typeface="+mj-lt"/>
              </a:rPr>
              <a:t>Memahami konsep sistem, model, pemodelan sistem, dan simulasi.</a:t>
            </a:r>
          </a:p>
          <a:p>
            <a:r>
              <a:rPr lang="id-ID" dirty="0">
                <a:latin typeface="+mj-lt"/>
              </a:rPr>
              <a:t>Mampu memodelkan dan mensimulasikan sebuah permasalahan dalam sistem nyata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REFERENSI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56791"/>
            <a:ext cx="8229600" cy="5158333"/>
          </a:xfrm>
        </p:spPr>
        <p:txBody>
          <a:bodyPr/>
          <a:lstStyle/>
          <a:p>
            <a:pPr lvl="0"/>
            <a:r>
              <a:rPr lang="en-GB" dirty="0">
                <a:latin typeface="+mj-lt"/>
              </a:rPr>
              <a:t>Averill M. Law, W. David </a:t>
            </a:r>
            <a:r>
              <a:rPr lang="en-GB" dirty="0" err="1">
                <a:latin typeface="+mj-lt"/>
              </a:rPr>
              <a:t>Kelton</a:t>
            </a:r>
            <a:r>
              <a:rPr lang="en-GB" dirty="0">
                <a:latin typeface="+mj-lt"/>
              </a:rPr>
              <a:t>, Simulation </a:t>
            </a:r>
            <a:r>
              <a:rPr lang="en-GB" dirty="0" err="1">
                <a:latin typeface="+mj-lt"/>
              </a:rPr>
              <a:t>Modeling</a:t>
            </a:r>
            <a:r>
              <a:rPr lang="en-GB" dirty="0">
                <a:latin typeface="+mj-lt"/>
              </a:rPr>
              <a:t> and Analysis, McGraw-Hill Book Company, </a:t>
            </a:r>
            <a:r>
              <a:rPr lang="id-ID" dirty="0">
                <a:latin typeface="+mj-lt"/>
              </a:rPr>
              <a:t>2007</a:t>
            </a:r>
            <a:r>
              <a:rPr lang="en-GB" dirty="0">
                <a:latin typeface="+mj-lt"/>
              </a:rPr>
              <a:t>.</a:t>
            </a:r>
            <a:endParaRPr lang="id-ID" dirty="0">
              <a:latin typeface="+mj-lt"/>
            </a:endParaRPr>
          </a:p>
          <a:p>
            <a:pPr lvl="0"/>
            <a:r>
              <a:rPr lang="en-GB" dirty="0">
                <a:latin typeface="+mj-lt"/>
              </a:rPr>
              <a:t>Gordon G, System Simulation, Prentice Hall, 1978.</a:t>
            </a:r>
            <a:endParaRPr lang="id-ID" dirty="0">
              <a:latin typeface="+mj-lt"/>
            </a:endParaRPr>
          </a:p>
          <a:p>
            <a:pPr lvl="0"/>
            <a:r>
              <a:rPr lang="id-ID" dirty="0">
                <a:latin typeface="+mj-lt"/>
              </a:rPr>
              <a:t>Hillier</a:t>
            </a:r>
            <a:r>
              <a:rPr lang="en-GB" dirty="0">
                <a:latin typeface="+mj-lt"/>
              </a:rPr>
              <a:t>, F.S., </a:t>
            </a:r>
            <a:r>
              <a:rPr lang="id-ID" dirty="0">
                <a:latin typeface="+mj-lt"/>
              </a:rPr>
              <a:t>Lieberman,</a:t>
            </a:r>
            <a:r>
              <a:rPr lang="en-GB" dirty="0">
                <a:latin typeface="+mj-lt"/>
              </a:rPr>
              <a:t> G.J.,</a:t>
            </a:r>
            <a:r>
              <a:rPr lang="id-ID" dirty="0">
                <a:latin typeface="+mj-lt"/>
              </a:rPr>
              <a:t> Introduction to Operation</a:t>
            </a:r>
            <a:r>
              <a:rPr lang="en-GB" dirty="0">
                <a:latin typeface="+mj-lt"/>
              </a:rPr>
              <a:t>s</a:t>
            </a:r>
            <a:r>
              <a:rPr lang="id-ID" dirty="0">
                <a:latin typeface="+mj-lt"/>
              </a:rPr>
              <a:t> Research, Edisi ke-</a:t>
            </a:r>
            <a:r>
              <a:rPr lang="en-GB" dirty="0">
                <a:latin typeface="+mj-lt"/>
              </a:rPr>
              <a:t>7</a:t>
            </a:r>
            <a:r>
              <a:rPr lang="id-ID" dirty="0">
                <a:latin typeface="+mj-lt"/>
              </a:rPr>
              <a:t>,</a:t>
            </a:r>
            <a:r>
              <a:rPr lang="en-GB" dirty="0">
                <a:latin typeface="+mj-lt"/>
              </a:rPr>
              <a:t> McGraw-Hill Higher Education,</a:t>
            </a:r>
            <a:r>
              <a:rPr lang="id-ID" dirty="0">
                <a:latin typeface="+mj-lt"/>
              </a:rPr>
              <a:t> 200</a:t>
            </a:r>
            <a:r>
              <a:rPr lang="en-GB" dirty="0">
                <a:latin typeface="+mj-lt"/>
              </a:rPr>
              <a:t>1</a:t>
            </a:r>
            <a:r>
              <a:rPr lang="id-ID" dirty="0">
                <a:latin typeface="+mj-lt"/>
              </a:rPr>
              <a:t>.</a:t>
            </a:r>
          </a:p>
          <a:p>
            <a:pPr lvl="0"/>
            <a:r>
              <a:rPr lang="en-GB" dirty="0" smtClean="0">
                <a:latin typeface="+mj-lt"/>
              </a:rPr>
              <a:t>S</a:t>
            </a:r>
            <a:r>
              <a:rPr lang="id-ID" dirty="0" smtClean="0">
                <a:latin typeface="+mj-lt"/>
              </a:rPr>
              <a:t>udjana, Metoda Statistika</a:t>
            </a:r>
            <a:r>
              <a:rPr lang="id-ID" smtClean="0">
                <a:latin typeface="+mj-lt"/>
              </a:rPr>
              <a:t>, Penerbit </a:t>
            </a:r>
            <a:r>
              <a:rPr lang="id-ID" dirty="0" smtClean="0">
                <a:latin typeface="+mj-lt"/>
              </a:rPr>
              <a:t>Tarsito Bandung, 1992.</a:t>
            </a:r>
            <a:endParaRPr lang="id-ID" dirty="0">
              <a:latin typeface="+mj-lt"/>
            </a:endParaRPr>
          </a:p>
          <a:p>
            <a:pPr marL="0" indent="0" algn="just" eaLnBrk="1" hangingPunct="1"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ATURAN PERKULIAHAN (1)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229600" cy="515833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sz="2400" dirty="0" err="1">
                <a:latin typeface="+mj-lt"/>
                <a:cs typeface="Arial" pitchFamily="34" charset="0"/>
              </a:rPr>
              <a:t>Mahasiswa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mengikuti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perkuliahan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sesuai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kelasnya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masing-masing</a:t>
            </a:r>
            <a:r>
              <a:rPr lang="en-US" sz="2400" dirty="0">
                <a:latin typeface="+mj-lt"/>
                <a:cs typeface="Arial" pitchFamily="34" charset="0"/>
              </a:rPr>
              <a:t> (</a:t>
            </a:r>
            <a:r>
              <a:rPr lang="en-US" sz="2400" dirty="0" err="1">
                <a:latin typeface="+mj-lt"/>
                <a:cs typeface="Arial" pitchFamily="34" charset="0"/>
              </a:rPr>
              <a:t>tidak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diperkenankan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pindah-pindah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kelas</a:t>
            </a:r>
            <a:r>
              <a:rPr lang="en-US" sz="2400" dirty="0" smtClean="0">
                <a:latin typeface="+mj-lt"/>
                <a:cs typeface="Arial" pitchFamily="34" charset="0"/>
              </a:rPr>
              <a:t>)</a:t>
            </a:r>
            <a:endParaRPr lang="id-ID" sz="2400" dirty="0" smtClean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id-ID" sz="2400" dirty="0" smtClean="0">
                <a:latin typeface="+mj-lt"/>
                <a:cs typeface="Arial" pitchFamily="34" charset="0"/>
              </a:rPr>
              <a:t>Mahasiswa hanya dapat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melakukan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absensi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sesuai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dengan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kelas</a:t>
            </a:r>
            <a:r>
              <a:rPr lang="en-US" sz="2400" dirty="0">
                <a:latin typeface="+mj-lt"/>
                <a:cs typeface="Arial" pitchFamily="34" charset="0"/>
              </a:rPr>
              <a:t> yang </a:t>
            </a:r>
            <a:r>
              <a:rPr lang="en-US" sz="2400" dirty="0" err="1">
                <a:latin typeface="+mj-lt"/>
                <a:cs typeface="Arial" pitchFamily="34" charset="0"/>
              </a:rPr>
              <a:t>diikutinya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endParaRPr lang="id-ID" sz="2400" dirty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2400" dirty="0" err="1">
                <a:latin typeface="+mj-lt"/>
                <a:cs typeface="Arial" pitchFamily="34" charset="0"/>
              </a:rPr>
              <a:t>Mahasiswa</a:t>
            </a:r>
            <a:r>
              <a:rPr lang="en-US" sz="2400" dirty="0">
                <a:latin typeface="+mj-lt"/>
                <a:cs typeface="Arial" pitchFamily="34" charset="0"/>
              </a:rPr>
              <a:t> yang </a:t>
            </a:r>
            <a:r>
              <a:rPr lang="en-US" sz="2400" dirty="0" err="1">
                <a:latin typeface="+mj-lt"/>
                <a:cs typeface="Arial" pitchFamily="34" charset="0"/>
              </a:rPr>
              <a:t>terlambat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memasuki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ruang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kuliah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lebih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dari</a:t>
            </a:r>
            <a:r>
              <a:rPr lang="en-US" sz="2400" dirty="0">
                <a:latin typeface="+mj-lt"/>
                <a:cs typeface="Arial" pitchFamily="34" charset="0"/>
              </a:rPr>
              <a:t> 15 </a:t>
            </a:r>
            <a:r>
              <a:rPr lang="en-US" sz="2400" dirty="0" err="1">
                <a:latin typeface="+mj-lt"/>
                <a:cs typeface="Arial" pitchFamily="34" charset="0"/>
              </a:rPr>
              <a:t>menit</a:t>
            </a:r>
            <a:r>
              <a:rPr lang="en-US" sz="2400" dirty="0">
                <a:latin typeface="+mj-lt"/>
                <a:cs typeface="Arial" pitchFamily="34" charset="0"/>
              </a:rPr>
              <a:t>, </a:t>
            </a:r>
            <a:r>
              <a:rPr lang="en-US" sz="2400" dirty="0" err="1">
                <a:latin typeface="+mj-lt"/>
                <a:cs typeface="Arial" pitchFamily="34" charset="0"/>
              </a:rPr>
              <a:t>tidak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diperkenankan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mengikuti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perkuliahan</a:t>
            </a:r>
            <a:r>
              <a:rPr lang="en-US" sz="2400" dirty="0">
                <a:latin typeface="+mj-lt"/>
                <a:cs typeface="Arial" pitchFamily="34" charset="0"/>
              </a:rPr>
              <a:t> &amp; </a:t>
            </a:r>
            <a:r>
              <a:rPr lang="en-US" sz="2400" dirty="0" err="1">
                <a:latin typeface="+mj-lt"/>
                <a:cs typeface="Arial" pitchFamily="34" charset="0"/>
              </a:rPr>
              <a:t>absensi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dianggap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alpa</a:t>
            </a:r>
            <a:r>
              <a:rPr lang="en-US" sz="2000" dirty="0">
                <a:latin typeface="+mj-lt"/>
                <a:cs typeface="Arial" pitchFamily="34" charset="0"/>
              </a:rPr>
              <a:t>.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smtClean="0">
                <a:latin typeface="+mj-lt"/>
                <a:cs typeface="Arial" pitchFamily="34" charset="0"/>
              </a:rPr>
              <a:t>Hal </a:t>
            </a:r>
            <a:r>
              <a:rPr lang="en-US" sz="2400" dirty="0" err="1">
                <a:latin typeface="+mj-lt"/>
                <a:cs typeface="Arial" pitchFamily="34" charset="0"/>
              </a:rPr>
              <a:t>tersebut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berlaku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tanpa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pengecualian</a:t>
            </a:r>
            <a:endParaRPr lang="id-ID" sz="2400" dirty="0" smtClean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+mj-lt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id-ID" sz="2400" dirty="0" smtClean="0">
                <a:latin typeface="+mj-lt"/>
                <a:cs typeface="Arial" pitchFamily="34" charset="0"/>
              </a:rPr>
              <a:t>Jika d</a:t>
            </a:r>
            <a:r>
              <a:rPr lang="en-US" sz="2400" dirty="0" err="1" smtClean="0">
                <a:latin typeface="+mj-lt"/>
                <a:cs typeface="Arial" pitchFamily="34" charset="0"/>
              </a:rPr>
              <a:t>osen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id-ID" sz="2400" dirty="0" smtClean="0">
                <a:latin typeface="+mj-lt"/>
                <a:cs typeface="Arial" pitchFamily="34" charset="0"/>
              </a:rPr>
              <a:t>terlambat hadir lebih dari 15 menit, maka Ketua Kelas wajib membuat absensi sebagai bukti kehadiran peserta kelas MOSI (</a:t>
            </a:r>
            <a:r>
              <a:rPr lang="en-US" sz="2400" dirty="0" err="1" smtClean="0">
                <a:latin typeface="+mj-lt"/>
                <a:cs typeface="Arial" pitchFamily="34" charset="0"/>
              </a:rPr>
              <a:t>kecuali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telah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disepakati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sebelumnya</a:t>
            </a:r>
            <a:r>
              <a:rPr lang="id-ID" sz="2400" dirty="0" smtClean="0">
                <a:latin typeface="+mj-lt"/>
                <a:cs typeface="Arial" pitchFamily="34" charset="0"/>
              </a:rPr>
              <a:t>).</a:t>
            </a:r>
            <a:endParaRPr lang="id-ID" sz="2400" dirty="0">
              <a:latin typeface="+mj-lt"/>
              <a:cs typeface="Arial" pitchFamily="34" charset="0"/>
            </a:endParaRPr>
          </a:p>
          <a:p>
            <a:pPr algn="just" eaLnBrk="1" hangingPunct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ATURAN PERKULIAHAN (2)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84784"/>
            <a:ext cx="8229600" cy="515833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susulan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UTS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diperbolehkan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autentik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UAS diselenggarakan pada waktu yang telah disepakati .</a:t>
            </a:r>
          </a:p>
          <a:p>
            <a:pPr lvl="0" algn="just">
              <a:spcBef>
                <a:spcPts val="0"/>
              </a:spcBef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ada UAS susulan</a:t>
            </a:r>
            <a:r>
              <a:rPr lang="id-ID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karena ujian bersifat </a:t>
            </a:r>
            <a:r>
              <a:rPr lang="id-ID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ugas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(individu dan kelompok)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diserahkan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terlambat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Quiz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susulan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SISTEM PENILAIAN</a:t>
            </a:r>
            <a:endParaRPr lang="en-US" sz="3200" b="1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00034" y="1484784"/>
            <a:ext cx="8320438" cy="4896544"/>
          </a:xfrm>
        </p:spPr>
        <p:txBody>
          <a:bodyPr>
            <a:noAutofit/>
          </a:bodyPr>
          <a:lstStyle/>
          <a:p>
            <a:pPr algn="just"/>
            <a:r>
              <a:rPr lang="nb-NO" dirty="0" smtClean="0">
                <a:latin typeface="+mj-lt"/>
                <a:cs typeface="Arial" pitchFamily="34" charset="0"/>
              </a:rPr>
              <a:t>10</a:t>
            </a:r>
            <a:r>
              <a:rPr lang="id-ID" dirty="0" smtClean="0">
                <a:latin typeface="+mj-lt"/>
                <a:cs typeface="Arial" pitchFamily="34" charset="0"/>
              </a:rPr>
              <a:t> </a:t>
            </a:r>
            <a:r>
              <a:rPr lang="nb-NO" dirty="0" smtClean="0">
                <a:latin typeface="+mj-lt"/>
                <a:cs typeface="Arial" pitchFamily="34" charset="0"/>
              </a:rPr>
              <a:t>% </a:t>
            </a:r>
            <a:r>
              <a:rPr lang="nb-NO" dirty="0">
                <a:latin typeface="+mj-lt"/>
                <a:cs typeface="Arial" pitchFamily="34" charset="0"/>
              </a:rPr>
              <a:t>Kehadiran </a:t>
            </a:r>
            <a:r>
              <a:rPr lang="nb-NO" dirty="0" smtClean="0">
                <a:latin typeface="+mj-lt"/>
                <a:cs typeface="Arial" pitchFamily="34" charset="0"/>
                <a:sym typeface="Symbol"/>
              </a:rPr>
              <a:t></a:t>
            </a:r>
            <a:r>
              <a:rPr lang="id-ID" dirty="0" smtClean="0">
                <a:latin typeface="+mj-lt"/>
                <a:cs typeface="Arial" pitchFamily="34" charset="0"/>
                <a:sym typeface="Symbol"/>
              </a:rPr>
              <a:t> hanya untuk mahasiswa yang memiliki jumlah kehadiran minimal 75%</a:t>
            </a:r>
          </a:p>
          <a:p>
            <a:pPr algn="just"/>
            <a:r>
              <a:rPr lang="id-ID" dirty="0" smtClean="0">
                <a:latin typeface="+mj-lt"/>
                <a:cs typeface="Arial" pitchFamily="34" charset="0"/>
              </a:rPr>
              <a:t>15 % Tugas </a:t>
            </a:r>
            <a:r>
              <a:rPr lang="id-ID" dirty="0" smtClean="0">
                <a:latin typeface="+mj-lt"/>
                <a:cs typeface="Arial" pitchFamily="34" charset="0"/>
                <a:sym typeface="Symbol"/>
              </a:rPr>
              <a:t> </a:t>
            </a:r>
            <a:r>
              <a:rPr lang="id-ID" smtClean="0">
                <a:latin typeface="+mj-lt"/>
                <a:cs typeface="Arial" pitchFamily="34" charset="0"/>
                <a:sym typeface="Symbol"/>
              </a:rPr>
              <a:t>tugas </a:t>
            </a:r>
            <a:r>
              <a:rPr lang="en-US" smtClean="0">
                <a:latin typeface="+mj-lt"/>
                <a:cs typeface="Arial" pitchFamily="34" charset="0"/>
                <a:sym typeface="Symbol"/>
              </a:rPr>
              <a:t>kelompok</a:t>
            </a:r>
            <a:r>
              <a:rPr lang="id-ID" smtClean="0">
                <a:latin typeface="+mj-lt"/>
                <a:cs typeface="Arial" pitchFamily="34" charset="0"/>
                <a:sym typeface="Symbol"/>
              </a:rPr>
              <a:t> </a:t>
            </a:r>
            <a:endParaRPr lang="id-ID" dirty="0" smtClean="0">
              <a:latin typeface="+mj-lt"/>
              <a:cs typeface="Arial" pitchFamily="34" charset="0"/>
              <a:sym typeface="Symbol"/>
            </a:endParaRPr>
          </a:p>
          <a:p>
            <a:pPr algn="just"/>
            <a:r>
              <a:rPr lang="id-ID" dirty="0" smtClean="0">
                <a:latin typeface="+mj-lt"/>
                <a:cs typeface="Arial" pitchFamily="34" charset="0"/>
                <a:sym typeface="Symbol"/>
              </a:rPr>
              <a:t>15 % Quiz  waktu pelaksanaan  diberitahukan kemudian</a:t>
            </a:r>
          </a:p>
          <a:p>
            <a:pPr algn="just"/>
            <a:r>
              <a:rPr lang="id-ID" dirty="0" smtClean="0">
                <a:latin typeface="+mj-lt"/>
                <a:cs typeface="Arial" pitchFamily="34" charset="0"/>
                <a:sym typeface="Symbol"/>
              </a:rPr>
              <a:t>30 % </a:t>
            </a:r>
            <a:r>
              <a:rPr lang="id-ID" smtClean="0">
                <a:latin typeface="+mj-lt"/>
                <a:cs typeface="Arial" pitchFamily="34" charset="0"/>
                <a:sym typeface="Symbol"/>
              </a:rPr>
              <a:t>UTS </a:t>
            </a:r>
            <a:endParaRPr lang="id-ID" dirty="0" smtClean="0">
              <a:latin typeface="+mj-lt"/>
              <a:cs typeface="Arial" pitchFamily="34" charset="0"/>
              <a:sym typeface="Symbol"/>
            </a:endParaRPr>
          </a:p>
          <a:p>
            <a:pPr algn="just"/>
            <a:r>
              <a:rPr lang="id-ID" dirty="0" smtClean="0">
                <a:latin typeface="+mj-lt"/>
                <a:cs typeface="Arial" pitchFamily="34" charset="0"/>
                <a:sym typeface="Symbol"/>
              </a:rPr>
              <a:t>30 % </a:t>
            </a:r>
            <a:r>
              <a:rPr lang="id-ID" smtClean="0">
                <a:latin typeface="+mj-lt"/>
                <a:cs typeface="Arial" pitchFamily="34" charset="0"/>
                <a:sym typeface="Symbol"/>
              </a:rPr>
              <a:t>UAS </a:t>
            </a:r>
            <a:r>
              <a:rPr lang="id-ID" smtClean="0">
                <a:latin typeface="+mj-lt"/>
                <a:cs typeface="Arial" pitchFamily="34" charset="0"/>
                <a:sym typeface="Symbol"/>
              </a:rPr>
              <a:t> </a:t>
            </a:r>
            <a:endParaRPr lang="id-ID" dirty="0" smtClean="0">
              <a:latin typeface="+mj-lt"/>
              <a:cs typeface="Arial" pitchFamily="34" charset="0"/>
              <a:sym typeface="Symbol"/>
            </a:endParaRPr>
          </a:p>
          <a:p>
            <a:pPr marL="0" indent="0" algn="just">
              <a:buNone/>
            </a:pPr>
            <a:r>
              <a:rPr lang="id-ID" smtClean="0">
                <a:latin typeface="+mj-lt"/>
                <a:cs typeface="Arial" pitchFamily="34" charset="0"/>
                <a:sym typeface="Symbol"/>
              </a:rPr>
              <a:t> 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just"/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200" b="1" dirty="0" smtClean="0"/>
              <a:t>SKALA PENILAIAN</a:t>
            </a: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576996"/>
              </p:ext>
            </p:extLst>
          </p:nvPr>
        </p:nvGraphicFramePr>
        <p:xfrm>
          <a:off x="2285983" y="2132856"/>
          <a:ext cx="4214843" cy="2746375"/>
        </p:xfrm>
        <a:graphic>
          <a:graphicData uri="http://schemas.openxmlformats.org/drawingml/2006/table">
            <a:tbl>
              <a:tblPr/>
              <a:tblGrid>
                <a:gridCol w="15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AKHIR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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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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 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</a:t>
                      </a: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Autofit/>
          </a:bodyPr>
          <a:lstStyle/>
          <a:p>
            <a:pPr eaLnBrk="1" hangingPunct="1"/>
            <a:r>
              <a:rPr lang="id-ID" sz="2400" b="1" dirty="0" smtClean="0"/>
              <a:t>KETERKAITAN DENGAN MATA KULIAH LAIN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37312"/>
            <a:ext cx="762000" cy="365125"/>
          </a:xfrm>
        </p:spPr>
        <p:txBody>
          <a:bodyPr/>
          <a:lstStyle/>
          <a:p>
            <a:pPr>
              <a:defRPr/>
            </a:pPr>
            <a:fld id="{F6FDAE04-67BF-4807-8DF8-CBD392C0D6A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70166" y="3284984"/>
            <a:ext cx="2016224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+mj-lt"/>
              </a:rPr>
              <a:t>PEMODELAN &amp; SIMULASI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45830" y="2564904"/>
            <a:ext cx="2664296" cy="2520280"/>
          </a:xfrm>
          <a:prstGeom prst="rightArrowCallout">
            <a:avLst>
              <a:gd name="adj1" fmla="val 25000"/>
              <a:gd name="adj2" fmla="val 25000"/>
              <a:gd name="adj3" fmla="val 10425"/>
              <a:gd name="adj4" fmla="val 85707"/>
            </a:avLst>
          </a:prstGeom>
          <a:gradFill flip="none" rotWithShape="1">
            <a:gsLst>
              <a:gs pos="0">
                <a:srgbClr val="F88CE1">
                  <a:tint val="66000"/>
                  <a:satMod val="160000"/>
                </a:srgbClr>
              </a:gs>
              <a:gs pos="50000">
                <a:srgbClr val="F88CE1">
                  <a:tint val="44500"/>
                  <a:satMod val="160000"/>
                </a:srgbClr>
              </a:gs>
              <a:gs pos="100000">
                <a:srgbClr val="F88CE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55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STATISTIKA &amp; PROBABILITAS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Klasifikasi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Pengorganisasian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Fungsi Distribusi  Diskrit &amp; Kontinyu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5744882" y="2792668"/>
            <a:ext cx="2953876" cy="1932476"/>
          </a:xfrm>
          <a:prstGeom prst="leftArrowCallout">
            <a:avLst>
              <a:gd name="adj1" fmla="val 25000"/>
              <a:gd name="adj2" fmla="val 34233"/>
              <a:gd name="adj3" fmla="val 12186"/>
              <a:gd name="adj4" fmla="val 86873"/>
            </a:avLst>
          </a:prstGeom>
          <a:gradFill flip="none" rotWithShape="1">
            <a:gsLst>
              <a:gs pos="0">
                <a:srgbClr val="A45BCD">
                  <a:tint val="66000"/>
                  <a:satMod val="160000"/>
                </a:srgbClr>
              </a:gs>
              <a:gs pos="50000">
                <a:srgbClr val="A45BCD">
                  <a:tint val="44500"/>
                  <a:satMod val="160000"/>
                </a:srgbClr>
              </a:gs>
              <a:gs pos="100000">
                <a:srgbClr val="A45BC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ALGORITMA &amp; PEMROGRAMAN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Logika Pemrograman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Bhs. Pemrograman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3132771" y="4581128"/>
            <a:ext cx="2519349" cy="2016224"/>
          </a:xfrm>
          <a:prstGeom prst="upArrowCallout">
            <a:avLst>
              <a:gd name="adj1" fmla="val 25000"/>
              <a:gd name="adj2" fmla="val 25000"/>
              <a:gd name="adj3" fmla="val 14885"/>
              <a:gd name="adj4" fmla="val 80463"/>
            </a:avLst>
          </a:prstGeom>
          <a:gradFill flip="none" rotWithShape="1">
            <a:gsLst>
              <a:gs pos="0">
                <a:srgbClr val="56F07B">
                  <a:tint val="66000"/>
                  <a:satMod val="160000"/>
                </a:srgbClr>
              </a:gs>
              <a:gs pos="50000">
                <a:srgbClr val="56F07B">
                  <a:tint val="44500"/>
                  <a:satMod val="160000"/>
                </a:srgbClr>
              </a:gs>
              <a:gs pos="100000">
                <a:srgbClr val="56F07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13D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RISET OPERASIONAL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Pemodelan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Teori Antrian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3203848" y="1484784"/>
            <a:ext cx="2374716" cy="1584176"/>
          </a:xfrm>
          <a:prstGeom prst="downArrowCallout">
            <a:avLst>
              <a:gd name="adj1" fmla="val 25000"/>
              <a:gd name="adj2" fmla="val 33447"/>
              <a:gd name="adj3" fmla="val 15089"/>
              <a:gd name="adj4" fmla="val 79844"/>
            </a:avLst>
          </a:prstGeom>
          <a:gradFill flip="none" rotWithShape="1">
            <a:gsLst>
              <a:gs pos="0">
                <a:srgbClr val="EAED6F">
                  <a:tint val="66000"/>
                  <a:satMod val="160000"/>
                </a:srgbClr>
              </a:gs>
              <a:gs pos="50000">
                <a:srgbClr val="EAED6F">
                  <a:tint val="44500"/>
                  <a:satMod val="160000"/>
                </a:srgbClr>
              </a:gs>
              <a:gs pos="100000">
                <a:srgbClr val="EAED6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8C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  <a:latin typeface="+mj-lt"/>
              </a:rPr>
              <a:t>KALKULUS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Pers. Differensial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Pers. Integral</a:t>
            </a:r>
          </a:p>
        </p:txBody>
      </p:sp>
    </p:spTree>
    <p:extLst>
      <p:ext uri="{BB962C8B-B14F-4D97-AF65-F5344CB8AC3E}">
        <p14:creationId xmlns:p14="http://schemas.microsoft.com/office/powerpoint/2010/main" val="39202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arce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813</TotalTime>
  <Words>570</Words>
  <Application>Microsoft Office PowerPoint</Application>
  <PresentationFormat>On-screen Show (4:3)</PresentationFormat>
  <Paragraphs>129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Symbol</vt:lpstr>
      <vt:lpstr>Parcel</vt:lpstr>
      <vt:lpstr>PENGENALAN PEMODELAN &amp; SIMULASI MATA KULIAH PEMODELAN &amp; SIMULASI </vt:lpstr>
      <vt:lpstr>DESKRIPSI MATA KULIAH</vt:lpstr>
      <vt:lpstr>TUJUAN INSTRUKSIONAL UMUM MATA KULIAH</vt:lpstr>
      <vt:lpstr>REFERENSI</vt:lpstr>
      <vt:lpstr>ATURAN PERKULIAHAN (1)</vt:lpstr>
      <vt:lpstr>ATURAN PERKULIAHAN (2)</vt:lpstr>
      <vt:lpstr>SISTEM PENILAIAN</vt:lpstr>
      <vt:lpstr>SKALA PENILAIAN</vt:lpstr>
      <vt:lpstr>KETERKAITAN DENGAN MATA KULIAH LAIN</vt:lpstr>
      <vt:lpstr>KETERKAITAN DENGAN BIDANG ILMU LAIN</vt:lpstr>
      <vt:lpstr>MATERI KULIAH</vt:lpstr>
      <vt:lpstr>Contoh Simulasi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PEMODELAN &amp; SIMULASI</dc:title>
  <dc:creator>Riani</dc:creator>
  <cp:lastModifiedBy>Kaprodi_If_Unikom</cp:lastModifiedBy>
  <cp:revision>162</cp:revision>
  <dcterms:created xsi:type="dcterms:W3CDTF">2009-09-18T12:40:58Z</dcterms:created>
  <dcterms:modified xsi:type="dcterms:W3CDTF">2019-04-10T08:14:57Z</dcterms:modified>
</cp:coreProperties>
</file>