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1"/>
  </p:notesMasterIdLst>
  <p:sldIdLst>
    <p:sldId id="256" r:id="rId2"/>
    <p:sldId id="270" r:id="rId3"/>
    <p:sldId id="271" r:id="rId4"/>
    <p:sldId id="257" r:id="rId5"/>
    <p:sldId id="258" r:id="rId6"/>
    <p:sldId id="259" r:id="rId7"/>
    <p:sldId id="260" r:id="rId8"/>
    <p:sldId id="288" r:id="rId9"/>
    <p:sldId id="289" r:id="rId10"/>
    <p:sldId id="290" r:id="rId11"/>
    <p:sldId id="291" r:id="rId12"/>
    <p:sldId id="292" r:id="rId13"/>
    <p:sldId id="279" r:id="rId14"/>
    <p:sldId id="280" r:id="rId15"/>
    <p:sldId id="293" r:id="rId16"/>
    <p:sldId id="281" r:id="rId17"/>
    <p:sldId id="282" r:id="rId18"/>
    <p:sldId id="283" r:id="rId19"/>
    <p:sldId id="284" r:id="rId20"/>
    <p:sldId id="287" r:id="rId21"/>
    <p:sldId id="285" r:id="rId22"/>
    <p:sldId id="273" r:id="rId23"/>
    <p:sldId id="274" r:id="rId24"/>
    <p:sldId id="275" r:id="rId25"/>
    <p:sldId id="276" r:id="rId26"/>
    <p:sldId id="278" r:id="rId27"/>
    <p:sldId id="264" r:id="rId28"/>
    <p:sldId id="266" r:id="rId29"/>
    <p:sldId id="265" r:id="rId3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  <a:srgbClr val="0C788E"/>
    <a:srgbClr val="422C16"/>
    <a:srgbClr val="006666"/>
    <a:srgbClr val="660066"/>
    <a:srgbClr val="5F5F5F"/>
    <a:srgbClr val="663300"/>
    <a:srgbClr val="A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23" autoAdjust="0"/>
    <p:restoredTop sz="94652" autoAdjust="0"/>
  </p:normalViewPr>
  <p:slideViewPr>
    <p:cSldViewPr>
      <p:cViewPr varScale="1">
        <p:scale>
          <a:sx n="65" d="100"/>
          <a:sy n="65" d="100"/>
        </p:scale>
        <p:origin x="138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9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67B0A0-CB71-461A-A453-112B1D5AAF0B}" type="doc">
      <dgm:prSet loTypeId="urn:microsoft.com/office/officeart/2005/8/layout/process2" loCatId="process" qsTypeId="urn:microsoft.com/office/officeart/2005/8/quickstyle/3d2" qsCatId="3D" csTypeId="urn:microsoft.com/office/officeart/2005/8/colors/accent0_1" csCatId="mainScheme" phldr="1"/>
      <dgm:spPr/>
    </dgm:pt>
    <dgm:pt modelId="{D4DE7E1C-DDE6-4419-BF0E-3053BE178E58}">
      <dgm:prSet phldrT="[Text]" custT="1"/>
      <dgm:spPr/>
      <dgm:t>
        <a:bodyPr/>
        <a:lstStyle/>
        <a:p>
          <a:pPr algn="l"/>
          <a:r>
            <a:rPr lang="sv-SE" sz="2400" b="1" dirty="0">
              <a:latin typeface="Garamond" pitchFamily="18" charset="0"/>
            </a:rPr>
            <a:t>Kalkulus Proposisi</a:t>
          </a:r>
          <a:endParaRPr lang="id-ID" sz="2400" b="1" dirty="0">
            <a:latin typeface="Garamond" pitchFamily="18" charset="0"/>
          </a:endParaRPr>
        </a:p>
        <a:p>
          <a:pPr algn="l"/>
          <a:r>
            <a:rPr lang="de-DE" sz="2200" dirty="0">
              <a:latin typeface="Garamond" pitchFamily="18" charset="0"/>
            </a:rPr>
            <a:t>Kalimat pada kalkulus proposisi </a:t>
          </a:r>
          <a:r>
            <a:rPr lang="sv-SE" sz="2200" dirty="0">
              <a:latin typeface="Garamond" pitchFamily="18" charset="0"/>
            </a:rPr>
            <a:t>tidak dapat menjelaskan </a:t>
          </a:r>
          <a:r>
            <a:rPr lang="sv-SE" sz="2200" i="1" dirty="0">
              <a:latin typeface="Garamond" pitchFamily="18" charset="0"/>
            </a:rPr>
            <a:t>konsep objek</a:t>
          </a:r>
          <a:r>
            <a:rPr lang="sv-SE" sz="2200" dirty="0">
              <a:latin typeface="Garamond" pitchFamily="18" charset="0"/>
            </a:rPr>
            <a:t> dan </a:t>
          </a:r>
          <a:r>
            <a:rPr lang="sv-SE" sz="2200" i="1" dirty="0">
              <a:latin typeface="Garamond" pitchFamily="18" charset="0"/>
            </a:rPr>
            <a:t>relasi</a:t>
          </a:r>
          <a:r>
            <a:rPr lang="sv-SE" sz="2200" dirty="0">
              <a:latin typeface="Garamond" pitchFamily="18" charset="0"/>
            </a:rPr>
            <a:t> </a:t>
          </a:r>
          <a:r>
            <a:rPr lang="sv-SE" sz="2200" i="1" dirty="0">
              <a:latin typeface="Garamond" pitchFamily="18" charset="0"/>
            </a:rPr>
            <a:t>antar objek</a:t>
          </a:r>
          <a:r>
            <a:rPr lang="id-ID" sz="2200" i="1" dirty="0">
              <a:latin typeface="Garamond" pitchFamily="18" charset="0"/>
            </a:rPr>
            <a:t> </a:t>
          </a:r>
          <a:r>
            <a:rPr lang="id-ID" sz="2200" i="0" dirty="0">
              <a:latin typeface="Garamond" pitchFamily="18" charset="0"/>
            </a:rPr>
            <a:t>atau</a:t>
          </a:r>
          <a:r>
            <a:rPr lang="id-ID" sz="2200" i="1" dirty="0">
              <a:latin typeface="Garamond" pitchFamily="18" charset="0"/>
            </a:rPr>
            <a:t> </a:t>
          </a:r>
          <a:r>
            <a:rPr lang="id-ID" sz="2200" i="0" dirty="0">
              <a:latin typeface="Garamond" pitchFamily="18" charset="0"/>
            </a:rPr>
            <a:t>kuantisasi dari objek</a:t>
          </a:r>
          <a:r>
            <a:rPr lang="sv-SE" sz="2200" i="0" dirty="0">
              <a:latin typeface="Garamond" pitchFamily="18" charset="0"/>
            </a:rPr>
            <a:t>.</a:t>
          </a:r>
          <a:endParaRPr lang="id-ID" sz="2200" i="0" dirty="0">
            <a:latin typeface="Garamond" pitchFamily="18" charset="0"/>
          </a:endParaRPr>
        </a:p>
      </dgm:t>
    </dgm:pt>
    <dgm:pt modelId="{4F327971-7DE7-473B-991D-78396A814618}" type="parTrans" cxnId="{FAD0F506-8848-4838-9760-A0BE7B7388A4}">
      <dgm:prSet/>
      <dgm:spPr/>
      <dgm:t>
        <a:bodyPr/>
        <a:lstStyle/>
        <a:p>
          <a:pPr algn="l"/>
          <a:endParaRPr lang="id-ID">
            <a:solidFill>
              <a:schemeClr val="bg1"/>
            </a:solidFill>
          </a:endParaRPr>
        </a:p>
      </dgm:t>
    </dgm:pt>
    <dgm:pt modelId="{24D0452A-541F-4FDA-9FF6-64C2685D28B1}" type="sibTrans" cxnId="{FAD0F506-8848-4838-9760-A0BE7B7388A4}">
      <dgm:prSet/>
      <dgm:spPr/>
      <dgm:t>
        <a:bodyPr/>
        <a:lstStyle/>
        <a:p>
          <a:pPr algn="l"/>
          <a:endParaRPr lang="id-ID">
            <a:solidFill>
              <a:schemeClr val="bg1"/>
            </a:solidFill>
          </a:endParaRPr>
        </a:p>
      </dgm:t>
    </dgm:pt>
    <dgm:pt modelId="{EBCD2E75-2EE1-4F1E-B72B-D493786547B9}">
      <dgm:prSet phldrT="[Text]" custT="1"/>
      <dgm:spPr/>
      <dgm:t>
        <a:bodyPr/>
        <a:lstStyle/>
        <a:p>
          <a:pPr algn="l"/>
          <a:r>
            <a:rPr lang="id-ID" sz="3200" b="1">
              <a:latin typeface="Garamond" pitchFamily="18" charset="0"/>
            </a:rPr>
            <a:t>Kalkulus Predikat</a:t>
          </a:r>
        </a:p>
        <a:p>
          <a:pPr algn="l"/>
          <a:r>
            <a:rPr lang="en-US" sz="2400">
              <a:latin typeface="Garamond" pitchFamily="18" charset="0"/>
            </a:rPr>
            <a:t>M</a:t>
          </a:r>
          <a:r>
            <a:rPr lang="id-ID" sz="2400">
              <a:latin typeface="Garamond" pitchFamily="18" charset="0"/>
            </a:rPr>
            <a:t>enangani kelemahan kalkulus proposisi dengan menambahkan </a:t>
          </a:r>
          <a:r>
            <a:rPr lang="sv-SE" sz="2400">
              <a:latin typeface="Garamond" pitchFamily="18" charset="0"/>
            </a:rPr>
            <a:t>representasi</a:t>
          </a:r>
          <a:r>
            <a:rPr lang="id-ID" sz="2400">
              <a:latin typeface="Garamond" pitchFamily="18" charset="0"/>
            </a:rPr>
            <a:t> o</a:t>
          </a:r>
          <a:r>
            <a:rPr lang="en-US" sz="2400">
              <a:latin typeface="Garamond" pitchFamily="18" charset="0"/>
            </a:rPr>
            <a:t>bjek yang memiliki sifat tertentu</a:t>
          </a:r>
          <a:r>
            <a:rPr lang="id-ID" sz="2400">
              <a:latin typeface="Garamond" pitchFamily="18" charset="0"/>
            </a:rPr>
            <a:t> dan r</a:t>
          </a:r>
          <a:r>
            <a:rPr lang="en-US" sz="2400">
              <a:latin typeface="Garamond" pitchFamily="18" charset="0"/>
            </a:rPr>
            <a:t>elasi antar objek </a:t>
          </a:r>
          <a:endParaRPr lang="id-ID" sz="1400">
            <a:latin typeface="Garamond" pitchFamily="18" charset="0"/>
          </a:endParaRPr>
        </a:p>
        <a:p>
          <a:pPr algn="l"/>
          <a:endParaRPr lang="id-ID" sz="1400" dirty="0"/>
        </a:p>
      </dgm:t>
    </dgm:pt>
    <dgm:pt modelId="{E0D79512-5D1A-4011-BE7C-D657E4527937}" type="parTrans" cxnId="{89FC4E5B-7BAA-4243-95E6-4B7D61C7D7FB}">
      <dgm:prSet/>
      <dgm:spPr/>
      <dgm:t>
        <a:bodyPr/>
        <a:lstStyle/>
        <a:p>
          <a:pPr algn="l"/>
          <a:endParaRPr lang="id-ID">
            <a:solidFill>
              <a:schemeClr val="bg1"/>
            </a:solidFill>
          </a:endParaRPr>
        </a:p>
      </dgm:t>
    </dgm:pt>
    <dgm:pt modelId="{CF73844C-AE24-4C6B-8740-A6F93A72A40E}" type="sibTrans" cxnId="{89FC4E5B-7BAA-4243-95E6-4B7D61C7D7FB}">
      <dgm:prSet/>
      <dgm:spPr/>
      <dgm:t>
        <a:bodyPr/>
        <a:lstStyle/>
        <a:p>
          <a:pPr algn="l"/>
          <a:endParaRPr lang="id-ID">
            <a:solidFill>
              <a:schemeClr val="bg1"/>
            </a:solidFill>
          </a:endParaRPr>
        </a:p>
      </dgm:t>
    </dgm:pt>
    <dgm:pt modelId="{C47D73E6-5668-4C14-B618-B93F75014434}" type="pres">
      <dgm:prSet presAssocID="{0967B0A0-CB71-461A-A453-112B1D5AAF0B}" presName="linearFlow" presStyleCnt="0">
        <dgm:presLayoutVars>
          <dgm:resizeHandles val="exact"/>
        </dgm:presLayoutVars>
      </dgm:prSet>
      <dgm:spPr/>
    </dgm:pt>
    <dgm:pt modelId="{28A23985-804D-4544-A4C1-780E87D6E39A}" type="pres">
      <dgm:prSet presAssocID="{D4DE7E1C-DDE6-4419-BF0E-3053BE178E58}" presName="node" presStyleLbl="node1" presStyleIdx="0" presStyleCnt="2" custScaleX="198691" custLinFactNeighborX="-1080" custLinFactNeighborY="-2047">
        <dgm:presLayoutVars>
          <dgm:bulletEnabled val="1"/>
        </dgm:presLayoutVars>
      </dgm:prSet>
      <dgm:spPr/>
    </dgm:pt>
    <dgm:pt modelId="{F909FC04-20EC-4973-9967-2554A5A5071F}" type="pres">
      <dgm:prSet presAssocID="{24D0452A-541F-4FDA-9FF6-64C2685D28B1}" presName="sibTrans" presStyleLbl="sibTrans2D1" presStyleIdx="0" presStyleCnt="1" custLinFactNeighborX="-11731" custLinFactNeighborY="2381"/>
      <dgm:spPr/>
    </dgm:pt>
    <dgm:pt modelId="{6DB08105-DA66-468B-A213-323B32618A0F}" type="pres">
      <dgm:prSet presAssocID="{24D0452A-541F-4FDA-9FF6-64C2685D28B1}" presName="connectorText" presStyleLbl="sibTrans2D1" presStyleIdx="0" presStyleCnt="1"/>
      <dgm:spPr/>
    </dgm:pt>
    <dgm:pt modelId="{F2E2E0E4-0143-4E3C-9D4F-D1141094A265}" type="pres">
      <dgm:prSet presAssocID="{EBCD2E75-2EE1-4F1E-B72B-D493786547B9}" presName="node" presStyleLbl="node1" presStyleIdx="1" presStyleCnt="2" custScaleX="200851">
        <dgm:presLayoutVars>
          <dgm:bulletEnabled val="1"/>
        </dgm:presLayoutVars>
      </dgm:prSet>
      <dgm:spPr/>
    </dgm:pt>
  </dgm:ptLst>
  <dgm:cxnLst>
    <dgm:cxn modelId="{FAD0F506-8848-4838-9760-A0BE7B7388A4}" srcId="{0967B0A0-CB71-461A-A453-112B1D5AAF0B}" destId="{D4DE7E1C-DDE6-4419-BF0E-3053BE178E58}" srcOrd="0" destOrd="0" parTransId="{4F327971-7DE7-473B-991D-78396A814618}" sibTransId="{24D0452A-541F-4FDA-9FF6-64C2685D28B1}"/>
    <dgm:cxn modelId="{581B5437-82F4-4B97-A132-26410202FA48}" type="presOf" srcId="{EBCD2E75-2EE1-4F1E-B72B-D493786547B9}" destId="{F2E2E0E4-0143-4E3C-9D4F-D1141094A265}" srcOrd="0" destOrd="0" presId="urn:microsoft.com/office/officeart/2005/8/layout/process2"/>
    <dgm:cxn modelId="{89FC4E5B-7BAA-4243-95E6-4B7D61C7D7FB}" srcId="{0967B0A0-CB71-461A-A453-112B1D5AAF0B}" destId="{EBCD2E75-2EE1-4F1E-B72B-D493786547B9}" srcOrd="1" destOrd="0" parTransId="{E0D79512-5D1A-4011-BE7C-D657E4527937}" sibTransId="{CF73844C-AE24-4C6B-8740-A6F93A72A40E}"/>
    <dgm:cxn modelId="{EDE3A186-3FFF-4111-A2DB-0DD3C9744130}" type="presOf" srcId="{24D0452A-541F-4FDA-9FF6-64C2685D28B1}" destId="{F909FC04-20EC-4973-9967-2554A5A5071F}" srcOrd="0" destOrd="0" presId="urn:microsoft.com/office/officeart/2005/8/layout/process2"/>
    <dgm:cxn modelId="{A51B33B5-C29D-4CB0-B9B3-5AA16DD42519}" type="presOf" srcId="{D4DE7E1C-DDE6-4419-BF0E-3053BE178E58}" destId="{28A23985-804D-4544-A4C1-780E87D6E39A}" srcOrd="0" destOrd="0" presId="urn:microsoft.com/office/officeart/2005/8/layout/process2"/>
    <dgm:cxn modelId="{1BF34FC5-0BFC-473B-8957-D05F00CFC606}" type="presOf" srcId="{24D0452A-541F-4FDA-9FF6-64C2685D28B1}" destId="{6DB08105-DA66-468B-A213-323B32618A0F}" srcOrd="1" destOrd="0" presId="urn:microsoft.com/office/officeart/2005/8/layout/process2"/>
    <dgm:cxn modelId="{B75E03DA-7AE9-4AF0-B90E-D28C62E87BE3}" type="presOf" srcId="{0967B0A0-CB71-461A-A453-112B1D5AAF0B}" destId="{C47D73E6-5668-4C14-B618-B93F75014434}" srcOrd="0" destOrd="0" presId="urn:microsoft.com/office/officeart/2005/8/layout/process2"/>
    <dgm:cxn modelId="{26FFA111-8B23-450B-BB9C-1095FDA0A559}" type="presParOf" srcId="{C47D73E6-5668-4C14-B618-B93F75014434}" destId="{28A23985-804D-4544-A4C1-780E87D6E39A}" srcOrd="0" destOrd="0" presId="urn:microsoft.com/office/officeart/2005/8/layout/process2"/>
    <dgm:cxn modelId="{B59F6C5E-3060-4F66-B4F1-660893767953}" type="presParOf" srcId="{C47D73E6-5668-4C14-B618-B93F75014434}" destId="{F909FC04-20EC-4973-9967-2554A5A5071F}" srcOrd="1" destOrd="0" presId="urn:microsoft.com/office/officeart/2005/8/layout/process2"/>
    <dgm:cxn modelId="{0492EDDF-E0F6-4DFF-974F-050A745CF634}" type="presParOf" srcId="{F909FC04-20EC-4973-9967-2554A5A5071F}" destId="{6DB08105-DA66-468B-A213-323B32618A0F}" srcOrd="0" destOrd="0" presId="urn:microsoft.com/office/officeart/2005/8/layout/process2"/>
    <dgm:cxn modelId="{33DC3DAA-1244-4FD8-9348-9C4B0FCAD12C}" type="presParOf" srcId="{C47D73E6-5668-4C14-B618-B93F75014434}" destId="{F2E2E0E4-0143-4E3C-9D4F-D1141094A265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A23985-804D-4544-A4C1-780E87D6E39A}">
      <dsp:nvSpPr>
        <dsp:cNvPr id="0" name=""/>
        <dsp:cNvSpPr/>
      </dsp:nvSpPr>
      <dsp:spPr>
        <a:xfrm>
          <a:off x="0" y="0"/>
          <a:ext cx="7418700" cy="19178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400" b="1" kern="1200" dirty="0">
              <a:latin typeface="Garamond" pitchFamily="18" charset="0"/>
            </a:rPr>
            <a:t>Kalkulus Proposisi</a:t>
          </a:r>
          <a:endParaRPr lang="id-ID" sz="2400" b="1" kern="1200" dirty="0">
            <a:latin typeface="Garamond" pitchFamily="18" charset="0"/>
          </a:endParaRP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200" kern="1200" dirty="0">
              <a:latin typeface="Garamond" pitchFamily="18" charset="0"/>
            </a:rPr>
            <a:t>Kalimat pada kalkulus proposisi </a:t>
          </a:r>
          <a:r>
            <a:rPr lang="sv-SE" sz="2200" kern="1200" dirty="0">
              <a:latin typeface="Garamond" pitchFamily="18" charset="0"/>
            </a:rPr>
            <a:t>tidak dapat menjelaskan </a:t>
          </a:r>
          <a:r>
            <a:rPr lang="sv-SE" sz="2200" i="1" kern="1200" dirty="0">
              <a:latin typeface="Garamond" pitchFamily="18" charset="0"/>
            </a:rPr>
            <a:t>konsep objek</a:t>
          </a:r>
          <a:r>
            <a:rPr lang="sv-SE" sz="2200" kern="1200" dirty="0">
              <a:latin typeface="Garamond" pitchFamily="18" charset="0"/>
            </a:rPr>
            <a:t> dan </a:t>
          </a:r>
          <a:r>
            <a:rPr lang="sv-SE" sz="2200" i="1" kern="1200" dirty="0">
              <a:latin typeface="Garamond" pitchFamily="18" charset="0"/>
            </a:rPr>
            <a:t>relasi</a:t>
          </a:r>
          <a:r>
            <a:rPr lang="sv-SE" sz="2200" kern="1200" dirty="0">
              <a:latin typeface="Garamond" pitchFamily="18" charset="0"/>
            </a:rPr>
            <a:t> </a:t>
          </a:r>
          <a:r>
            <a:rPr lang="sv-SE" sz="2200" i="1" kern="1200" dirty="0">
              <a:latin typeface="Garamond" pitchFamily="18" charset="0"/>
            </a:rPr>
            <a:t>antar objek</a:t>
          </a:r>
          <a:r>
            <a:rPr lang="id-ID" sz="2200" i="1" kern="1200" dirty="0">
              <a:latin typeface="Garamond" pitchFamily="18" charset="0"/>
            </a:rPr>
            <a:t> </a:t>
          </a:r>
          <a:r>
            <a:rPr lang="id-ID" sz="2200" i="0" kern="1200" dirty="0">
              <a:latin typeface="Garamond" pitchFamily="18" charset="0"/>
            </a:rPr>
            <a:t>atau</a:t>
          </a:r>
          <a:r>
            <a:rPr lang="id-ID" sz="2200" i="1" kern="1200" dirty="0">
              <a:latin typeface="Garamond" pitchFamily="18" charset="0"/>
            </a:rPr>
            <a:t> </a:t>
          </a:r>
          <a:r>
            <a:rPr lang="id-ID" sz="2200" i="0" kern="1200" dirty="0">
              <a:latin typeface="Garamond" pitchFamily="18" charset="0"/>
            </a:rPr>
            <a:t>kuantisasi dari objek</a:t>
          </a:r>
          <a:r>
            <a:rPr lang="sv-SE" sz="2200" i="0" kern="1200" dirty="0">
              <a:latin typeface="Garamond" pitchFamily="18" charset="0"/>
            </a:rPr>
            <a:t>.</a:t>
          </a:r>
          <a:endParaRPr lang="id-ID" sz="2200" i="0" kern="1200" dirty="0">
            <a:latin typeface="Garamond" pitchFamily="18" charset="0"/>
          </a:endParaRPr>
        </a:p>
      </dsp:txBody>
      <dsp:txXfrm>
        <a:off x="56173" y="56173"/>
        <a:ext cx="7306354" cy="1805550"/>
      </dsp:txXfrm>
    </dsp:sp>
    <dsp:sp modelId="{F909FC04-20EC-4973-9967-2554A5A5071F}">
      <dsp:nvSpPr>
        <dsp:cNvPr id="0" name=""/>
        <dsp:cNvSpPr/>
      </dsp:nvSpPr>
      <dsp:spPr>
        <a:xfrm rot="5351865">
          <a:off x="3284136" y="1987857"/>
          <a:ext cx="721478" cy="863053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d-ID" sz="3800" kern="1200">
            <a:solidFill>
              <a:schemeClr val="bg1"/>
            </a:solidFill>
          </a:endParaRPr>
        </a:p>
      </dsp:txBody>
      <dsp:txXfrm rot="-5400000">
        <a:off x="3384444" y="2058655"/>
        <a:ext cx="517831" cy="505035"/>
      </dsp:txXfrm>
    </dsp:sp>
    <dsp:sp modelId="{F2E2E0E4-0143-4E3C-9D4F-D1141094A265}">
      <dsp:nvSpPr>
        <dsp:cNvPr id="0" name=""/>
        <dsp:cNvSpPr/>
      </dsp:nvSpPr>
      <dsp:spPr>
        <a:xfrm>
          <a:off x="0" y="2879774"/>
          <a:ext cx="7499350" cy="19178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3200" b="1" kern="1200">
              <a:latin typeface="Garamond" pitchFamily="18" charset="0"/>
            </a:rPr>
            <a:t>Kalkulus Predikat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>
              <a:latin typeface="Garamond" pitchFamily="18" charset="0"/>
            </a:rPr>
            <a:t>M</a:t>
          </a:r>
          <a:r>
            <a:rPr lang="id-ID" sz="2400" kern="1200">
              <a:latin typeface="Garamond" pitchFamily="18" charset="0"/>
            </a:rPr>
            <a:t>enangani kelemahan kalkulus proposisi dengan menambahkan </a:t>
          </a:r>
          <a:r>
            <a:rPr lang="sv-SE" sz="2400" kern="1200">
              <a:latin typeface="Garamond" pitchFamily="18" charset="0"/>
            </a:rPr>
            <a:t>representasi</a:t>
          </a:r>
          <a:r>
            <a:rPr lang="id-ID" sz="2400" kern="1200">
              <a:latin typeface="Garamond" pitchFamily="18" charset="0"/>
            </a:rPr>
            <a:t> o</a:t>
          </a:r>
          <a:r>
            <a:rPr lang="en-US" sz="2400" kern="1200">
              <a:latin typeface="Garamond" pitchFamily="18" charset="0"/>
            </a:rPr>
            <a:t>bjek yang memiliki sifat tertentu</a:t>
          </a:r>
          <a:r>
            <a:rPr lang="id-ID" sz="2400" kern="1200">
              <a:latin typeface="Garamond" pitchFamily="18" charset="0"/>
            </a:rPr>
            <a:t> dan r</a:t>
          </a:r>
          <a:r>
            <a:rPr lang="en-US" sz="2400" kern="1200">
              <a:latin typeface="Garamond" pitchFamily="18" charset="0"/>
            </a:rPr>
            <a:t>elasi antar objek </a:t>
          </a:r>
          <a:endParaRPr lang="id-ID" sz="1400" kern="1200">
            <a:latin typeface="Garamond" pitchFamily="18" charset="0"/>
          </a:endParaRP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d-ID" sz="1400" kern="1200" dirty="0"/>
        </a:p>
      </dsp:txBody>
      <dsp:txXfrm>
        <a:off x="56173" y="2935947"/>
        <a:ext cx="7387004" cy="18055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8A42D4-8803-43DD-9BB1-DD8D0D7F1876}" type="datetimeFigureOut">
              <a:rPr lang="en-US" smtClean="0"/>
              <a:pPr/>
              <a:t>4/12/2019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5FA999-08D6-4B67-9137-85E4D5C9C9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358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FA999-08D6-4B67-9137-85E4D5C9C9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1884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id-ID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008EF0-AA30-41F2-BCE1-5D9A6253123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850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id-ID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1282B9-FFE0-4151-B1B8-380062797FF7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1239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id-ID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B20371-1D34-432D-9A4C-03DD9424B09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7705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id-ID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15B790-586B-4ECC-8E8E-43DC17E7C453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8324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id-ID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ECE023-76C0-448F-B996-86BFE033D4E2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6610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id-ID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F81029-ADBE-4765-A657-B84BC80084EF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5161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id-ID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540B5F-6D25-406D-A30B-655AC4E53552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2689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id-ID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ABBB15-5D5F-47DF-B7F8-D13713D87127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10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721425" y="3785246"/>
            <a:ext cx="5216700" cy="1546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1pPr>
            <a:lvl2pPr lvl="1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2pPr>
            <a:lvl3pPr lvl="2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3pPr>
            <a:lvl4pPr lvl="3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4pPr>
            <a:lvl5pPr lvl="4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5pPr>
            <a:lvl6pPr lvl="5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6pPr>
            <a:lvl7pPr lvl="6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7pPr>
            <a:lvl8pPr lvl="7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8pPr>
            <a:lvl9pPr lvl="8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0" name="Shape 10"/>
          <p:cNvSpPr/>
          <p:nvPr/>
        </p:nvSpPr>
        <p:spPr>
          <a:xfrm>
            <a:off x="5938246" y="3377550"/>
            <a:ext cx="721800" cy="1029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6659861" y="3377550"/>
            <a:ext cx="721800" cy="1029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/>
          <p:nvPr/>
        </p:nvSpPr>
        <p:spPr>
          <a:xfrm>
            <a:off x="-1" y="3377550"/>
            <a:ext cx="721800" cy="1029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721425" y="3377550"/>
            <a:ext cx="5216700" cy="1029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26565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color background">
    <p:bg>
      <p:bgPr>
        <a:solidFill>
          <a:srgbClr val="2185C5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1" name="Shape 71"/>
          <p:cNvSpPr/>
          <p:nvPr/>
        </p:nvSpPr>
        <p:spPr>
          <a:xfrm>
            <a:off x="8250312" y="6755100"/>
            <a:ext cx="893700" cy="1029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2" name="Shape 72"/>
          <p:cNvSpPr/>
          <p:nvPr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3" name="Shape 73"/>
          <p:cNvSpPr/>
          <p:nvPr/>
        </p:nvSpPr>
        <p:spPr>
          <a:xfrm>
            <a:off x="893710" y="6755100"/>
            <a:ext cx="6462600" cy="1029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06618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2A6771E-BE8B-4266-BD69-21918456693D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465504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  <a:prstGeom prst="rect">
            <a:avLst/>
          </a:prstGeom>
        </p:spPr>
        <p:txBody>
          <a:bodyPr/>
          <a:lstStyle/>
          <a:p>
            <a:fld id="{BD181FC2-D075-4690-B344-64458CD9F738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546270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0" y="0"/>
            <a:ext cx="9144000" cy="53238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685800" y="3786738"/>
            <a:ext cx="7772400" cy="104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buClr>
                <a:srgbClr val="FFFFFF"/>
              </a:buClr>
              <a:buNone/>
              <a:defRPr b="1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buClr>
                <a:srgbClr val="FFFFFF"/>
              </a:buClr>
              <a:buNone/>
              <a:defRPr b="1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8" name="Shape 18"/>
          <p:cNvSpPr/>
          <p:nvPr/>
        </p:nvSpPr>
        <p:spPr>
          <a:xfrm>
            <a:off x="3047704" y="5323800"/>
            <a:ext cx="3047700" cy="1029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" name="Shape 19"/>
          <p:cNvSpPr/>
          <p:nvPr/>
        </p:nvSpPr>
        <p:spPr>
          <a:xfrm>
            <a:off x="6096271" y="5323800"/>
            <a:ext cx="3047700" cy="1029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1" y="5323800"/>
            <a:ext cx="3047700" cy="1029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58321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1710425" y="2882400"/>
            <a:ext cx="5723700" cy="1093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 rtl="0">
              <a:spcBef>
                <a:spcPts val="0"/>
              </a:spcBef>
              <a:defRPr i="1"/>
            </a:lvl1pPr>
            <a:lvl2pPr lvl="1" algn="ctr" rtl="0">
              <a:spcBef>
                <a:spcPts val="0"/>
              </a:spcBef>
              <a:defRPr i="1"/>
            </a:lvl2pPr>
            <a:lvl3pPr lvl="2" algn="ctr" rtl="0">
              <a:spcBef>
                <a:spcPts val="0"/>
              </a:spcBef>
              <a:defRPr i="1"/>
            </a:lvl3pPr>
            <a:lvl4pPr lvl="3" algn="ctr" rtl="0">
              <a:spcBef>
                <a:spcPts val="0"/>
              </a:spcBef>
              <a:defRPr i="1"/>
            </a:lvl4pPr>
            <a:lvl5pPr lvl="4" algn="ctr" rtl="0">
              <a:spcBef>
                <a:spcPts val="0"/>
              </a:spcBef>
              <a:defRPr i="1"/>
            </a:lvl5pPr>
            <a:lvl6pPr lvl="5" algn="ctr" rtl="0">
              <a:spcBef>
                <a:spcPts val="0"/>
              </a:spcBef>
              <a:defRPr i="1"/>
            </a:lvl6pPr>
            <a:lvl7pPr lvl="6" algn="ctr" rtl="0">
              <a:spcBef>
                <a:spcPts val="0"/>
              </a:spcBef>
              <a:defRPr i="1"/>
            </a:lvl7pPr>
            <a:lvl8pPr lvl="7" algn="ctr" rtl="0">
              <a:spcBef>
                <a:spcPts val="0"/>
              </a:spcBef>
              <a:defRPr i="1"/>
            </a:lvl8pPr>
            <a:lvl9pPr lvl="8" algn="ctr">
              <a:spcBef>
                <a:spcPts val="0"/>
              </a:spcBef>
              <a:defRPr i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Shape 23"/>
          <p:cNvSpPr txBox="1"/>
          <p:nvPr/>
        </p:nvSpPr>
        <p:spPr>
          <a:xfrm>
            <a:off x="3593400" y="1575225"/>
            <a:ext cx="1957200" cy="871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9600" b="1">
                <a:solidFill>
                  <a:srgbClr val="97ABBC"/>
                </a:solidFill>
              </a:rPr>
              <a:t>“</a:t>
            </a:r>
          </a:p>
        </p:txBody>
      </p:sp>
      <p:sp>
        <p:nvSpPr>
          <p:cNvPr id="24" name="Shape 24"/>
          <p:cNvSpPr/>
          <p:nvPr/>
        </p:nvSpPr>
        <p:spPr>
          <a:xfrm>
            <a:off x="5723283" y="2132900"/>
            <a:ext cx="1710300" cy="1029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/>
          <p:nvPr/>
        </p:nvSpPr>
        <p:spPr>
          <a:xfrm>
            <a:off x="7434177" y="2132900"/>
            <a:ext cx="1710300" cy="1029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0" y="2132900"/>
            <a:ext cx="1710300" cy="1029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/>
          <p:nvPr/>
        </p:nvSpPr>
        <p:spPr>
          <a:xfrm>
            <a:off x="1710425" y="2132900"/>
            <a:ext cx="1710300" cy="1029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79541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893700" y="274650"/>
            <a:ext cx="6462600" cy="11430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893700" y="1831450"/>
            <a:ext cx="6462600" cy="473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Shape 31"/>
          <p:cNvSpPr/>
          <p:nvPr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" name="Shape 32"/>
          <p:cNvSpPr/>
          <p:nvPr/>
        </p:nvSpPr>
        <p:spPr>
          <a:xfrm>
            <a:off x="8250312" y="6755100"/>
            <a:ext cx="893700" cy="1029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/>
          <p:nvPr/>
        </p:nvSpPr>
        <p:spPr>
          <a:xfrm>
            <a:off x="893710" y="6755100"/>
            <a:ext cx="6462600" cy="1029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5075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893700" y="274650"/>
            <a:ext cx="6462600" cy="11430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893625" y="1600200"/>
            <a:ext cx="3136800" cy="4967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8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219456" y="1600200"/>
            <a:ext cx="3136800" cy="4967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8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Shape 39"/>
          <p:cNvSpPr/>
          <p:nvPr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0" name="Shape 40"/>
          <p:cNvSpPr/>
          <p:nvPr/>
        </p:nvSpPr>
        <p:spPr>
          <a:xfrm>
            <a:off x="8250312" y="6755100"/>
            <a:ext cx="893700" cy="1029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1" name="Shape 41"/>
          <p:cNvSpPr/>
          <p:nvPr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2" name="Shape 42"/>
          <p:cNvSpPr/>
          <p:nvPr/>
        </p:nvSpPr>
        <p:spPr>
          <a:xfrm>
            <a:off x="893710" y="6755100"/>
            <a:ext cx="6462600" cy="1029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37182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+ 3 columns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893700" y="274650"/>
            <a:ext cx="6462600" cy="11430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893700" y="1600200"/>
            <a:ext cx="2371200" cy="4967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400"/>
            </a:lvl2pPr>
            <a:lvl3pPr lvl="2" rtl="0">
              <a:spcBef>
                <a:spcPts val="0"/>
              </a:spcBef>
              <a:buSzPct val="100000"/>
              <a:defRPr sz="1400"/>
            </a:lvl3pPr>
            <a:lvl4pPr lvl="3" rtl="0">
              <a:spcBef>
                <a:spcPts val="0"/>
              </a:spcBef>
              <a:buSzPct val="100000"/>
              <a:defRPr sz="1400"/>
            </a:lvl4pPr>
            <a:lvl5pPr lvl="4" rtl="0">
              <a:spcBef>
                <a:spcPts val="0"/>
              </a:spcBef>
              <a:buSzPct val="100000"/>
              <a:defRPr sz="1400"/>
            </a:lvl5pPr>
            <a:lvl6pPr lvl="5" rtl="0">
              <a:spcBef>
                <a:spcPts val="0"/>
              </a:spcBef>
              <a:buSzPct val="100000"/>
              <a:defRPr sz="1400"/>
            </a:lvl6pPr>
            <a:lvl7pPr lvl="6" rtl="0">
              <a:spcBef>
                <a:spcPts val="0"/>
              </a:spcBef>
              <a:buSzPct val="100000"/>
              <a:defRPr sz="1400"/>
            </a:lvl7pPr>
            <a:lvl8pPr lvl="7" rtl="0">
              <a:spcBef>
                <a:spcPts val="0"/>
              </a:spcBef>
              <a:buSzPct val="100000"/>
              <a:defRPr sz="1400"/>
            </a:lvl8pPr>
            <a:lvl9pPr lvl="8" rtl="0">
              <a:spcBef>
                <a:spcPts val="0"/>
              </a:spcBef>
              <a:buSzPct val="100000"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3386404" y="1600200"/>
            <a:ext cx="2371200" cy="4967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400"/>
            </a:lvl2pPr>
            <a:lvl3pPr lvl="2" rtl="0">
              <a:spcBef>
                <a:spcPts val="0"/>
              </a:spcBef>
              <a:buSzPct val="100000"/>
              <a:defRPr sz="1400"/>
            </a:lvl3pPr>
            <a:lvl4pPr lvl="3" rtl="0">
              <a:spcBef>
                <a:spcPts val="0"/>
              </a:spcBef>
              <a:buSzPct val="100000"/>
              <a:defRPr sz="1400"/>
            </a:lvl4pPr>
            <a:lvl5pPr lvl="4" rtl="0">
              <a:spcBef>
                <a:spcPts val="0"/>
              </a:spcBef>
              <a:buSzPct val="100000"/>
              <a:defRPr sz="1400"/>
            </a:lvl5pPr>
            <a:lvl6pPr lvl="5" rtl="0">
              <a:spcBef>
                <a:spcPts val="0"/>
              </a:spcBef>
              <a:buSzPct val="100000"/>
              <a:defRPr sz="1400"/>
            </a:lvl6pPr>
            <a:lvl7pPr lvl="6" rtl="0">
              <a:spcBef>
                <a:spcPts val="0"/>
              </a:spcBef>
              <a:buSzPct val="100000"/>
              <a:defRPr sz="1400"/>
            </a:lvl7pPr>
            <a:lvl8pPr lvl="7" rtl="0">
              <a:spcBef>
                <a:spcPts val="0"/>
              </a:spcBef>
              <a:buSzPct val="100000"/>
              <a:defRPr sz="1400"/>
            </a:lvl8pPr>
            <a:lvl9pPr lvl="8" rtl="0">
              <a:spcBef>
                <a:spcPts val="0"/>
              </a:spcBef>
              <a:buSzPct val="100000"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7" name="Shape 47"/>
          <p:cNvSpPr txBox="1">
            <a:spLocks noGrp="1"/>
          </p:cNvSpPr>
          <p:nvPr>
            <p:ph type="body" idx="3"/>
          </p:nvPr>
        </p:nvSpPr>
        <p:spPr>
          <a:xfrm>
            <a:off x="5879107" y="1600200"/>
            <a:ext cx="2371200" cy="4967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400"/>
            </a:lvl2pPr>
            <a:lvl3pPr lvl="2" rtl="0">
              <a:spcBef>
                <a:spcPts val="0"/>
              </a:spcBef>
              <a:buSzPct val="100000"/>
              <a:defRPr sz="1400"/>
            </a:lvl3pPr>
            <a:lvl4pPr lvl="3" rtl="0">
              <a:spcBef>
                <a:spcPts val="0"/>
              </a:spcBef>
              <a:buSzPct val="100000"/>
              <a:defRPr sz="1400"/>
            </a:lvl4pPr>
            <a:lvl5pPr lvl="4" rtl="0">
              <a:spcBef>
                <a:spcPts val="0"/>
              </a:spcBef>
              <a:buSzPct val="100000"/>
              <a:defRPr sz="1400"/>
            </a:lvl5pPr>
            <a:lvl6pPr lvl="5" rtl="0">
              <a:spcBef>
                <a:spcPts val="0"/>
              </a:spcBef>
              <a:buSzPct val="100000"/>
              <a:defRPr sz="1400"/>
            </a:lvl6pPr>
            <a:lvl7pPr lvl="6" rtl="0">
              <a:spcBef>
                <a:spcPts val="0"/>
              </a:spcBef>
              <a:buSzPct val="100000"/>
              <a:defRPr sz="1400"/>
            </a:lvl7pPr>
            <a:lvl8pPr lvl="7" rtl="0">
              <a:spcBef>
                <a:spcPts val="0"/>
              </a:spcBef>
              <a:buSzPct val="100000"/>
              <a:defRPr sz="1400"/>
            </a:lvl8pPr>
            <a:lvl9pPr lvl="8" rtl="0">
              <a:spcBef>
                <a:spcPts val="0"/>
              </a:spcBef>
              <a:buSzPct val="100000"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Shape 48"/>
          <p:cNvSpPr/>
          <p:nvPr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" name="Shape 49"/>
          <p:cNvSpPr/>
          <p:nvPr/>
        </p:nvSpPr>
        <p:spPr>
          <a:xfrm>
            <a:off x="8250312" y="6755100"/>
            <a:ext cx="893700" cy="1029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" name="Shape 50"/>
          <p:cNvSpPr/>
          <p:nvPr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1" name="Shape 51"/>
          <p:cNvSpPr/>
          <p:nvPr/>
        </p:nvSpPr>
        <p:spPr>
          <a:xfrm>
            <a:off x="893710" y="6755100"/>
            <a:ext cx="6462600" cy="1029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05917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893700" y="274650"/>
            <a:ext cx="6462600" cy="11430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4" name="Shape 54"/>
          <p:cNvSpPr/>
          <p:nvPr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5" name="Shape 55"/>
          <p:cNvSpPr/>
          <p:nvPr/>
        </p:nvSpPr>
        <p:spPr>
          <a:xfrm>
            <a:off x="8250312" y="6755100"/>
            <a:ext cx="893700" cy="1029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" name="Shape 56"/>
          <p:cNvSpPr/>
          <p:nvPr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" name="Shape 57"/>
          <p:cNvSpPr/>
          <p:nvPr/>
        </p:nvSpPr>
        <p:spPr>
          <a:xfrm>
            <a:off x="893710" y="6755100"/>
            <a:ext cx="6462600" cy="1029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11403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893700" y="6199950"/>
            <a:ext cx="6462600" cy="467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360"/>
              </a:spcBef>
              <a:buClr>
                <a:srgbClr val="2185C5"/>
              </a:buClr>
              <a:buSzPct val="100000"/>
              <a:buNone/>
              <a:defRPr sz="1400">
                <a:solidFill>
                  <a:srgbClr val="2185C5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0" name="Shape 60"/>
          <p:cNvSpPr/>
          <p:nvPr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1" name="Shape 61"/>
          <p:cNvSpPr/>
          <p:nvPr/>
        </p:nvSpPr>
        <p:spPr>
          <a:xfrm>
            <a:off x="8250312" y="6755100"/>
            <a:ext cx="893700" cy="1029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2" name="Shape 62"/>
          <p:cNvSpPr/>
          <p:nvPr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3" name="Shape 63"/>
          <p:cNvSpPr/>
          <p:nvPr/>
        </p:nvSpPr>
        <p:spPr>
          <a:xfrm>
            <a:off x="893710" y="6755100"/>
            <a:ext cx="6462600" cy="1029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89313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6" name="Shape 66"/>
          <p:cNvSpPr/>
          <p:nvPr/>
        </p:nvSpPr>
        <p:spPr>
          <a:xfrm>
            <a:off x="8250312" y="6755100"/>
            <a:ext cx="893700" cy="1029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7" name="Shape 67"/>
          <p:cNvSpPr/>
          <p:nvPr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8" name="Shape 68"/>
          <p:cNvSpPr/>
          <p:nvPr/>
        </p:nvSpPr>
        <p:spPr>
          <a:xfrm>
            <a:off x="893710" y="6755100"/>
            <a:ext cx="6462600" cy="1029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66197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93700" y="274650"/>
            <a:ext cx="6462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93700" y="1831450"/>
            <a:ext cx="6462600" cy="473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677480"/>
              </a:buClr>
              <a:buSzPct val="100000"/>
              <a:buFont typeface="Lato"/>
              <a:buChar char="▷"/>
              <a:defRPr sz="30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480"/>
              </a:spcBef>
              <a:buClr>
                <a:srgbClr val="677480"/>
              </a:buClr>
              <a:buSzPct val="100000"/>
              <a:buFont typeface="Lato"/>
              <a:buChar char="○"/>
              <a:defRPr sz="24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480"/>
              </a:spcBef>
              <a:buClr>
                <a:srgbClr val="677480"/>
              </a:buClr>
              <a:buSzPct val="100000"/>
              <a:buFont typeface="Lato"/>
              <a:buChar char="■"/>
              <a:defRPr sz="24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360"/>
              </a:spcBef>
              <a:buClr>
                <a:srgbClr val="677480"/>
              </a:buClr>
              <a:buSzPct val="100000"/>
              <a:buFont typeface="Lato"/>
              <a:buChar char="●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360"/>
              </a:spcBef>
              <a:buClr>
                <a:srgbClr val="677480"/>
              </a:buClr>
              <a:buSzPct val="100000"/>
              <a:buFont typeface="Lato"/>
              <a:buChar char="○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360"/>
              </a:spcBef>
              <a:buClr>
                <a:srgbClr val="677480"/>
              </a:buClr>
              <a:buSzPct val="100000"/>
              <a:buFont typeface="Lato"/>
              <a:buChar char="■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360"/>
              </a:spcBef>
              <a:buClr>
                <a:srgbClr val="677480"/>
              </a:buClr>
              <a:buSzPct val="100000"/>
              <a:buFont typeface="Lato"/>
              <a:buChar char="●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360"/>
              </a:spcBef>
              <a:buClr>
                <a:srgbClr val="677480"/>
              </a:buClr>
              <a:buSzPct val="100000"/>
              <a:buFont typeface="Lato"/>
              <a:buChar char="○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360"/>
              </a:spcBef>
              <a:buClr>
                <a:srgbClr val="677480"/>
              </a:buClr>
              <a:buSzPct val="100000"/>
              <a:buFont typeface="Lato"/>
              <a:buChar char="■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9975378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</p:sldLayoutIdLst>
  <p:transition>
    <p:fade/>
  </p:transition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">
                <a:solidFill>
                  <a:schemeClr val="bg1"/>
                </a:solidFill>
              </a:rPr>
              <a:t>LOGIKA PREDIKAT 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2215" name="Rectangle 167"/>
          <p:cNvSpPr>
            <a:spLocks noChangeArrowheads="1"/>
          </p:cNvSpPr>
          <p:nvPr/>
        </p:nvSpPr>
        <p:spPr bwMode="auto">
          <a:xfrm>
            <a:off x="721425" y="5181600"/>
            <a:ext cx="4495800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>
                <a:solidFill>
                  <a:schemeClr val="bg1"/>
                </a:solidFill>
              </a:rPr>
              <a:t>Teknik </a:t>
            </a:r>
            <a:r>
              <a:rPr lang="en-US" sz="2000" dirty="0" err="1">
                <a:solidFill>
                  <a:schemeClr val="bg1"/>
                </a:solidFill>
              </a:rPr>
              <a:t>Informatika</a:t>
            </a:r>
            <a:r>
              <a:rPr lang="en-US" sz="2000" dirty="0">
                <a:solidFill>
                  <a:schemeClr val="bg1"/>
                </a:solidFill>
              </a:rPr>
              <a:t> - UNIKOM</a:t>
            </a:r>
            <a:endParaRPr lang="es-E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F5FA8-476E-487B-B8A3-069B679C9D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3700" y="609600"/>
            <a:ext cx="7335900" cy="5958250"/>
          </a:xfrm>
        </p:spPr>
        <p:txBody>
          <a:bodyPr/>
          <a:lstStyle/>
          <a:p>
            <a:pPr>
              <a:buNone/>
            </a:pPr>
            <a:r>
              <a:rPr lang="en-ID" sz="2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Dengan logika predikat, proposisi-proposisi atom yang serupa memiliki struktur sama. Misalkan proposisi-proposisi</a:t>
            </a:r>
          </a:p>
          <a:p>
            <a:pPr algn="ctr">
              <a:buNone/>
            </a:pPr>
            <a:endParaRPr lang="en-ID" sz="2800">
              <a:solidFill>
                <a:schemeClr val="tx1"/>
              </a:solidFill>
              <a:latin typeface="Informal Roman" panose="030604020304060B0204" pitchFamily="66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en-ID" sz="2800">
                <a:solidFill>
                  <a:schemeClr val="tx1"/>
                </a:solidFill>
                <a:latin typeface="Informal Roman" panose="030604020304060B0204" pitchFamily="66" charset="0"/>
                <a:cs typeface="Calibri" panose="020F0502020204030204" pitchFamily="34" charset="0"/>
              </a:rPr>
              <a:t>Budi  adalah mahasiswa</a:t>
            </a:r>
          </a:p>
          <a:p>
            <a:pPr>
              <a:buNone/>
            </a:pPr>
            <a:endParaRPr lang="en-ID" sz="24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r>
              <a:rPr lang="en-ID" sz="2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proposisi tersebut ditulis sebagai </a:t>
            </a:r>
            <a:r>
              <a:rPr lang="en-ID" sz="2400" b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Mahasiswa (Budi)</a:t>
            </a:r>
            <a:r>
              <a:rPr lang="en-ID" sz="2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>
              <a:buNone/>
            </a:pPr>
            <a:r>
              <a:rPr lang="en-ID" sz="2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Pada proposisi-proposisi ini,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ID" sz="2400" b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Mahasiswa</a:t>
            </a:r>
            <a:r>
              <a:rPr lang="en-ID" sz="2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dinamakan sebagai predikat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ID" sz="2400" b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Budi</a:t>
            </a:r>
            <a:r>
              <a:rPr lang="en-ID" sz="2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dinamakan sebagai konstanta. </a:t>
            </a:r>
          </a:p>
          <a:p>
            <a:pPr>
              <a:buNone/>
            </a:pPr>
            <a:endParaRPr lang="en-ID" sz="24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r>
              <a:rPr lang="en-ID" sz="2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Dalam hal ini, Mahasiswa adalah predikat dengan ariti 1</a:t>
            </a:r>
          </a:p>
          <a:p>
            <a:pPr>
              <a:buNone/>
            </a:pPr>
            <a:r>
              <a:rPr lang="en-ID" sz="2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dengan domain D dapat berupa semua orang di dunia.</a:t>
            </a:r>
          </a:p>
        </p:txBody>
      </p:sp>
    </p:spTree>
    <p:extLst>
      <p:ext uri="{BB962C8B-B14F-4D97-AF65-F5344CB8AC3E}">
        <p14:creationId xmlns:p14="http://schemas.microsoft.com/office/powerpoint/2010/main" val="20724795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CB7BC20E-C9D0-41F2-8515-956451EE1460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893700" y="533400"/>
                <a:ext cx="7412100" cy="6034450"/>
              </a:xfrm>
            </p:spPr>
            <p:txBody>
              <a:bodyPr/>
              <a:lstStyle/>
              <a:p>
                <a:pPr>
                  <a:buNone/>
                </a:pPr>
                <a:r>
                  <a:rPr lang="en-ID" sz="2400">
                    <a:solidFill>
                      <a:schemeClr val="tx1"/>
                    </a:solidFill>
                  </a:rPr>
                  <a:t>Misalkan  proposisi</a:t>
                </a:r>
              </a:p>
              <a:p>
                <a:pPr algn="ctr">
                  <a:buNone/>
                </a:pPr>
                <a:r>
                  <a:rPr lang="en-ID" sz="2800">
                    <a:solidFill>
                      <a:schemeClr val="tx1"/>
                    </a:solidFill>
                    <a:latin typeface="Informal Roman" panose="030604020304060B0204" pitchFamily="66" charset="0"/>
                    <a:cs typeface="Calibri" panose="020F0502020204030204" pitchFamily="34" charset="0"/>
                  </a:rPr>
                  <a:t>Amri menyukai nasi goreng</a:t>
                </a:r>
              </a:p>
              <a:p>
                <a:pPr>
                  <a:buNone/>
                </a:pPr>
                <a:r>
                  <a:rPr lang="en-ID" sz="2400">
                    <a:solidFill>
                      <a:schemeClr val="tx1"/>
                    </a:solidFill>
                  </a:rPr>
                  <a:t>proposisi di atas dapat ditulis sebagai</a:t>
                </a:r>
              </a:p>
              <a:p>
                <a:pPr algn="ctr">
                  <a:buNone/>
                </a:pPr>
                <a:r>
                  <a:rPr lang="en-ID" sz="2400">
                    <a:solidFill>
                      <a:schemeClr val="tx1"/>
                    </a:solidFill>
                  </a:rPr>
                  <a:t> </a:t>
                </a:r>
                <a:r>
                  <a:rPr lang="en-ID" sz="2800">
                    <a:solidFill>
                      <a:schemeClr val="tx1"/>
                    </a:solidFill>
                    <a:latin typeface="Informal Roman" panose="030604020304060B0204" pitchFamily="66" charset="0"/>
                    <a:cs typeface="Calibri" panose="020F0502020204030204" pitchFamily="34" charset="0"/>
                  </a:rPr>
                  <a:t>Menyukai (Amri; nasi goreng)</a:t>
                </a:r>
              </a:p>
              <a:p>
                <a:pPr>
                  <a:buNone/>
                </a:pPr>
                <a:r>
                  <a:rPr lang="en-ID" sz="240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Pada proposisi-proposisi ini, Menyukai adalah predikat</a:t>
                </a:r>
              </a:p>
              <a:p>
                <a:pPr>
                  <a:buNone/>
                </a:pPr>
                <a:r>
                  <a:rPr lang="en-ID" sz="240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dengan ariti 2 dan domain dapat berupa D1 x D2 = {(x; y) | x adalah orang dan y adalah makanan}. 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ID" sz="240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D1 adalah himpunan seluruh orang 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ID" sz="240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D2 adalah himpunan seluruh makanan.</a:t>
                </a:r>
              </a:p>
              <a:p>
                <a:pPr>
                  <a:buNone/>
                </a:pPr>
                <a:r>
                  <a:rPr lang="en-ID" sz="240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Urutan domain tidak boleh ditukar, jadi D1 x D2 </a:t>
                </a:r>
                <a14:m>
                  <m:oMath xmlns:m="http://schemas.openxmlformats.org/officeDocument/2006/math">
                    <m:r>
                      <a:rPr lang="en-ID" sz="2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≠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</m:oMath>
                </a14:m>
                <a:r>
                  <a:rPr lang="en-ID" sz="240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D2 x D1.</a:t>
                </a:r>
              </a:p>
              <a:p>
                <a:pPr>
                  <a:buNone/>
                </a:pPr>
                <a:endParaRPr lang="en-ID" sz="240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buNone/>
                </a:pPr>
                <a:r>
                  <a:rPr lang="en-ID" sz="240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Untuk menyatakan “(orang) x menyukai (makanan) y, dapat ditulis Menyukai (x; y).</a:t>
                </a:r>
              </a:p>
            </p:txBody>
          </p:sp>
        </mc:Choice>
        <mc:Fallback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CB7BC20E-C9D0-41F2-8515-956451EE146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893700" y="533400"/>
                <a:ext cx="7412100" cy="6034450"/>
              </a:xfrm>
              <a:blipFill>
                <a:blip r:embed="rId2"/>
                <a:stretch>
                  <a:fillRect l="-1316" r="-1727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10023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8A2B1-CA66-4661-8898-0449BAFD61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D"/>
              <a:t>Kuantor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D464FC-D5A3-4D37-A219-FB20104ACD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lvl="1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>
                <a:solidFill>
                  <a:schemeClr val="tx1">
                    <a:lumMod val="95000"/>
                  </a:schemeClr>
                </a:solidFill>
              </a:rPr>
              <a:t>Universal: yang selalu bernilai benar (∀). </a:t>
            </a:r>
          </a:p>
          <a:p>
            <a:pPr marL="342900" lvl="1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>
                <a:solidFill>
                  <a:schemeClr val="tx1">
                    <a:lumMod val="95000"/>
                  </a:schemeClr>
                </a:solidFill>
              </a:rPr>
              <a:t>Eksistensial: bisa bernilai benar atau salah(∃).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901604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b="1" dirty="0" err="1">
                <a:solidFill>
                  <a:srgbClr val="0C788E"/>
                </a:solidFill>
              </a:rPr>
              <a:t>Contoh</a:t>
            </a:r>
            <a:r>
              <a:rPr lang="en-US" sz="3200" b="1" dirty="0">
                <a:solidFill>
                  <a:srgbClr val="0C788E"/>
                </a:solidFill>
              </a:rPr>
              <a:t> </a:t>
            </a:r>
            <a:r>
              <a:rPr lang="en-US" sz="3200" b="1" dirty="0" err="1">
                <a:solidFill>
                  <a:srgbClr val="0C788E"/>
                </a:solidFill>
              </a:rPr>
              <a:t>Kuantor</a:t>
            </a:r>
            <a:r>
              <a:rPr lang="en-US" sz="3200" b="1" dirty="0">
                <a:solidFill>
                  <a:srgbClr val="0C788E"/>
                </a:solidFill>
              </a:rPr>
              <a:t> Universal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893700" y="1676400"/>
            <a:ext cx="6462600" cy="4736400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Semua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gajah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mempunyai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belalai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G(x) =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gajah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B(x) =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belalai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Bentuk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logika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predikat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</a:p>
          <a:p>
            <a:pPr>
              <a:lnSpc>
                <a:spcPct val="150000"/>
              </a:lnSpc>
              <a:buNone/>
            </a:pPr>
            <a:r>
              <a:rPr lang="en-US" sz="2400" b="1" dirty="0">
                <a:solidFill>
                  <a:schemeClr val="tx1">
                    <a:lumMod val="95000"/>
                  </a:schemeClr>
                </a:solidFill>
              </a:rPr>
              <a:t>(∀x)(G(x)→B(x))  </a:t>
            </a:r>
          </a:p>
          <a:p>
            <a:pPr>
              <a:lnSpc>
                <a:spcPct val="150000"/>
              </a:lnSpc>
            </a:pP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Dibaca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: </a:t>
            </a:r>
            <a:r>
              <a:rPr lang="en-US" sz="2400" i="1" dirty="0" err="1">
                <a:solidFill>
                  <a:schemeClr val="tx1">
                    <a:lumMod val="95000"/>
                  </a:schemeClr>
                </a:solidFill>
              </a:rPr>
              <a:t>untuk</a:t>
            </a:r>
            <a:r>
              <a:rPr lang="en-US" sz="2400" i="1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i="1" dirty="0" err="1">
                <a:solidFill>
                  <a:schemeClr val="tx1">
                    <a:lumMod val="95000"/>
                  </a:schemeClr>
                </a:solidFill>
              </a:rPr>
              <a:t>semua</a:t>
            </a:r>
            <a:r>
              <a:rPr lang="en-US" sz="2400" i="1" dirty="0">
                <a:solidFill>
                  <a:schemeClr val="tx1">
                    <a:lumMod val="95000"/>
                  </a:schemeClr>
                </a:solidFill>
              </a:rPr>
              <a:t> x, </a:t>
            </a:r>
            <a:r>
              <a:rPr lang="en-US" sz="2400" i="1" dirty="0" err="1">
                <a:solidFill>
                  <a:schemeClr val="tx1">
                    <a:lumMod val="95000"/>
                  </a:schemeClr>
                </a:solidFill>
              </a:rPr>
              <a:t>jika</a:t>
            </a:r>
            <a:r>
              <a:rPr lang="en-US" sz="2400" i="1" dirty="0">
                <a:solidFill>
                  <a:schemeClr val="tx1">
                    <a:lumMod val="95000"/>
                  </a:schemeClr>
                </a:solidFill>
              </a:rPr>
              <a:t> x </a:t>
            </a:r>
            <a:r>
              <a:rPr lang="en-US" sz="2400" i="1" dirty="0" err="1">
                <a:solidFill>
                  <a:schemeClr val="tx1">
                    <a:lumMod val="95000"/>
                  </a:schemeClr>
                </a:solidFill>
              </a:rPr>
              <a:t>seekor</a:t>
            </a:r>
            <a:r>
              <a:rPr lang="en-US" sz="2400" i="1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i="1" dirty="0" err="1">
                <a:solidFill>
                  <a:schemeClr val="tx1">
                    <a:lumMod val="95000"/>
                  </a:schemeClr>
                </a:solidFill>
              </a:rPr>
              <a:t>gajah</a:t>
            </a:r>
            <a:r>
              <a:rPr lang="en-US" sz="2400" i="1" dirty="0">
                <a:solidFill>
                  <a:schemeClr val="tx1">
                    <a:lumMod val="95000"/>
                  </a:schemeClr>
                </a:solidFill>
              </a:rPr>
              <a:t>, </a:t>
            </a:r>
            <a:r>
              <a:rPr lang="en-US" sz="2400" i="1" dirty="0" err="1">
                <a:solidFill>
                  <a:schemeClr val="tx1">
                    <a:lumMod val="95000"/>
                  </a:schemeClr>
                </a:solidFill>
              </a:rPr>
              <a:t>maka</a:t>
            </a:r>
            <a:r>
              <a:rPr lang="en-US" sz="2400" i="1" dirty="0">
                <a:solidFill>
                  <a:schemeClr val="tx1">
                    <a:lumMod val="95000"/>
                  </a:schemeClr>
                </a:solidFill>
              </a:rPr>
              <a:t> x </a:t>
            </a:r>
            <a:r>
              <a:rPr lang="en-US" sz="2400" i="1" dirty="0" err="1">
                <a:solidFill>
                  <a:schemeClr val="tx1">
                    <a:lumMod val="95000"/>
                  </a:schemeClr>
                </a:solidFill>
              </a:rPr>
              <a:t>mempunyai</a:t>
            </a:r>
            <a:r>
              <a:rPr lang="en-US" sz="2400" i="1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i="1" dirty="0" err="1">
                <a:solidFill>
                  <a:schemeClr val="tx1">
                    <a:lumMod val="95000"/>
                  </a:schemeClr>
                </a:solidFill>
              </a:rPr>
              <a:t>belalai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err="1">
                <a:solidFill>
                  <a:srgbClr val="0C788E"/>
                </a:solidFill>
              </a:rPr>
              <a:t>Contoh</a:t>
            </a:r>
            <a:r>
              <a:rPr lang="en-US" sz="3200" b="1" dirty="0">
                <a:solidFill>
                  <a:srgbClr val="0C788E"/>
                </a:solidFill>
              </a:rPr>
              <a:t> </a:t>
            </a:r>
            <a:r>
              <a:rPr lang="en-US" sz="3200" b="1" dirty="0" err="1">
                <a:solidFill>
                  <a:srgbClr val="0C788E"/>
                </a:solidFill>
              </a:rPr>
              <a:t>Kuantor</a:t>
            </a:r>
            <a:r>
              <a:rPr lang="en-US" sz="3200" b="1" dirty="0">
                <a:solidFill>
                  <a:srgbClr val="0C788E"/>
                </a:solidFill>
              </a:rPr>
              <a:t> </a:t>
            </a:r>
            <a:r>
              <a:rPr lang="en-US" sz="3200" b="1" dirty="0" err="1">
                <a:solidFill>
                  <a:srgbClr val="0C788E"/>
                </a:solidFill>
              </a:rPr>
              <a:t>Eksistensial</a:t>
            </a:r>
            <a:r>
              <a:rPr lang="en-US" sz="3200" b="1" dirty="0">
                <a:solidFill>
                  <a:srgbClr val="0C788E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1066800" y="1431937"/>
            <a:ext cx="7031100" cy="4736400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Ada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bilangan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prima yang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bernilai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genap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P(x) =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bilangan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prima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G(x) =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bernilai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genap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Bentuk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logika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predikat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</a:p>
          <a:p>
            <a:pPr>
              <a:lnSpc>
                <a:spcPct val="150000"/>
              </a:lnSpc>
              <a:buNone/>
            </a:pPr>
            <a:r>
              <a:rPr lang="en-US" sz="2400" b="1" dirty="0">
                <a:solidFill>
                  <a:schemeClr val="tx1">
                    <a:lumMod val="95000"/>
                  </a:schemeClr>
                </a:solidFill>
              </a:rPr>
              <a:t>(∃x)(P(x)∧G(x))  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Dibaca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: </a:t>
            </a:r>
            <a:r>
              <a:rPr lang="en-US" sz="2400" i="1" dirty="0" err="1">
                <a:solidFill>
                  <a:schemeClr val="tx1">
                    <a:lumMod val="95000"/>
                  </a:schemeClr>
                </a:solidFill>
              </a:rPr>
              <a:t>ada</a:t>
            </a:r>
            <a:r>
              <a:rPr lang="en-US" sz="2400" i="1" dirty="0">
                <a:solidFill>
                  <a:schemeClr val="tx1">
                    <a:lumMod val="95000"/>
                  </a:schemeClr>
                </a:solidFill>
              </a:rPr>
              <a:t> x, yang x </a:t>
            </a:r>
            <a:r>
              <a:rPr lang="en-US" sz="2400" i="1" dirty="0" err="1">
                <a:solidFill>
                  <a:schemeClr val="tx1">
                    <a:lumMod val="95000"/>
                  </a:schemeClr>
                </a:solidFill>
              </a:rPr>
              <a:t>adalah</a:t>
            </a:r>
            <a:r>
              <a:rPr lang="en-US" sz="2400" i="1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i="1" dirty="0" err="1">
                <a:solidFill>
                  <a:schemeClr val="tx1">
                    <a:lumMod val="95000"/>
                  </a:schemeClr>
                </a:solidFill>
              </a:rPr>
              <a:t>bilangan</a:t>
            </a:r>
            <a:r>
              <a:rPr lang="en-US" sz="2400" i="1" dirty="0">
                <a:solidFill>
                  <a:schemeClr val="tx1">
                    <a:lumMod val="95000"/>
                  </a:schemeClr>
                </a:solidFill>
              </a:rPr>
              <a:t> prima </a:t>
            </a:r>
          </a:p>
          <a:p>
            <a:pPr>
              <a:lnSpc>
                <a:spcPct val="150000"/>
              </a:lnSpc>
              <a:buNone/>
            </a:pPr>
            <a:r>
              <a:rPr lang="en-US" sz="2400" i="1" dirty="0" err="1">
                <a:solidFill>
                  <a:schemeClr val="tx1">
                    <a:lumMod val="95000"/>
                  </a:schemeClr>
                </a:solidFill>
              </a:rPr>
              <a:t>dan</a:t>
            </a:r>
            <a:r>
              <a:rPr lang="en-US" sz="2400" i="1" dirty="0">
                <a:solidFill>
                  <a:schemeClr val="tx1">
                    <a:lumMod val="95000"/>
                  </a:schemeClr>
                </a:solidFill>
              </a:rPr>
              <a:t> x </a:t>
            </a:r>
            <a:r>
              <a:rPr lang="en-US" sz="2400" i="1" dirty="0" err="1">
                <a:solidFill>
                  <a:schemeClr val="tx1">
                    <a:lumMod val="95000"/>
                  </a:schemeClr>
                </a:solidFill>
              </a:rPr>
              <a:t>bernilai</a:t>
            </a:r>
            <a:r>
              <a:rPr lang="en-US" sz="2400" i="1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i="1" dirty="0" err="1">
                <a:solidFill>
                  <a:schemeClr val="tx1">
                    <a:lumMod val="95000"/>
                  </a:schemeClr>
                </a:solidFill>
              </a:rPr>
              <a:t>genap</a:t>
            </a:r>
            <a:r>
              <a:rPr lang="en-US" sz="2400" i="1" dirty="0">
                <a:solidFill>
                  <a:schemeClr val="tx1">
                    <a:lumMod val="95000"/>
                  </a:schemeClr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A5A3C-5540-4105-8B5D-DE644A874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400">
                <a:solidFill>
                  <a:schemeClr val="tx1"/>
                </a:solidFill>
              </a:rPr>
              <a:t>Nilai Kebenaran Predikat dengan Kuantor</a:t>
            </a:r>
            <a:endParaRPr lang="en-ID" sz="240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14E51C-364F-4F3C-9CAC-5099C81657F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DB27A0-8205-4967-8F61-90DD606208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598" y="1831450"/>
            <a:ext cx="7954803" cy="213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0577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700" y="274650"/>
            <a:ext cx="6726300" cy="1143000"/>
          </a:xfrm>
        </p:spPr>
        <p:txBody>
          <a:bodyPr/>
          <a:lstStyle/>
          <a:p>
            <a:pPr algn="l"/>
            <a:r>
              <a:rPr lang="en-US" dirty="0" err="1">
                <a:solidFill>
                  <a:srgbClr val="0C788E"/>
                </a:solidFill>
              </a:rPr>
              <a:t>Mengubah</a:t>
            </a:r>
            <a:r>
              <a:rPr lang="en-US" dirty="0">
                <a:solidFill>
                  <a:srgbClr val="0C788E"/>
                </a:solidFill>
              </a:rPr>
              <a:t> </a:t>
            </a:r>
            <a:r>
              <a:rPr lang="en-US" dirty="0" err="1">
                <a:solidFill>
                  <a:srgbClr val="0C788E"/>
                </a:solidFill>
              </a:rPr>
              <a:t>proposisi</a:t>
            </a:r>
            <a:r>
              <a:rPr lang="en-US" dirty="0">
                <a:solidFill>
                  <a:srgbClr val="0C788E"/>
                </a:solidFill>
              </a:rPr>
              <a:t> </a:t>
            </a:r>
            <a:r>
              <a:rPr lang="en-US" dirty="0" err="1">
                <a:solidFill>
                  <a:srgbClr val="0C788E"/>
                </a:solidFill>
              </a:rPr>
              <a:t>ke</a:t>
            </a:r>
            <a:r>
              <a:rPr lang="en-US" dirty="0">
                <a:solidFill>
                  <a:srgbClr val="0C788E"/>
                </a:solidFill>
              </a:rPr>
              <a:t> </a:t>
            </a:r>
            <a:r>
              <a:rPr lang="en-US" dirty="0" err="1">
                <a:solidFill>
                  <a:srgbClr val="0C788E"/>
                </a:solidFill>
              </a:rPr>
              <a:t>predikat</a:t>
            </a:r>
            <a:endParaRPr lang="en-US" dirty="0">
              <a:solidFill>
                <a:srgbClr val="0C788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869886" y="1600200"/>
            <a:ext cx="7359714" cy="47364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2800" dirty="0" err="1"/>
              <a:t>Contoh</a:t>
            </a:r>
            <a:r>
              <a:rPr lang="en-US" sz="2800" dirty="0"/>
              <a:t> :</a:t>
            </a:r>
          </a:p>
          <a:p>
            <a:pPr marL="514350" indent="-514350">
              <a:buNone/>
            </a:pPr>
            <a:r>
              <a:rPr lang="en-US" sz="2800" dirty="0"/>
              <a:t>	</a:t>
            </a:r>
            <a:r>
              <a:rPr lang="en-US" sz="2400" b="1" dirty="0" err="1"/>
              <a:t>ada</a:t>
            </a:r>
            <a:r>
              <a:rPr lang="en-US" sz="2400" b="1" dirty="0"/>
              <a:t> </a:t>
            </a:r>
            <a:r>
              <a:rPr lang="en-US" sz="2400" b="1" dirty="0" err="1"/>
              <a:t>seseorang</a:t>
            </a:r>
            <a:r>
              <a:rPr lang="en-US" sz="2400" b="1" dirty="0"/>
              <a:t> yang </a:t>
            </a:r>
            <a:r>
              <a:rPr lang="en-US" sz="2400" b="1" dirty="0" err="1"/>
              <a:t>mengenal</a:t>
            </a:r>
            <a:r>
              <a:rPr lang="en-US" sz="2400" b="1" dirty="0"/>
              <a:t> </a:t>
            </a:r>
            <a:r>
              <a:rPr lang="en-US" sz="2400" b="1" dirty="0" err="1"/>
              <a:t>setiap</a:t>
            </a:r>
            <a:r>
              <a:rPr lang="en-US" sz="2400" b="1" dirty="0"/>
              <a:t> </a:t>
            </a:r>
            <a:r>
              <a:rPr lang="en-US" sz="2400" b="1" dirty="0" err="1"/>
              <a:t>orang</a:t>
            </a:r>
            <a:endParaRPr lang="en-US" sz="2400" b="1" dirty="0"/>
          </a:p>
          <a:p>
            <a:pPr marL="514350" indent="-514350">
              <a:buFont typeface="+mj-lt"/>
              <a:buAutoNum type="alphaLcPeriod"/>
            </a:pPr>
            <a:endParaRPr lang="en-US" sz="2800" dirty="0"/>
          </a:p>
          <a:p>
            <a:pPr marL="514350" indent="-514350">
              <a:buFont typeface="+mj-lt"/>
              <a:buAutoNum type="alphaLcPeriod"/>
            </a:pPr>
            <a:r>
              <a:rPr lang="en-US" sz="2400" dirty="0" err="1"/>
              <a:t>Kenali</a:t>
            </a:r>
            <a:r>
              <a:rPr lang="en-US" sz="2400" dirty="0"/>
              <a:t> term-</a:t>
            </a:r>
            <a:r>
              <a:rPr lang="en-US" sz="2400" dirty="0" err="1"/>
              <a:t>nya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variabel</a:t>
            </a:r>
            <a:r>
              <a:rPr lang="en-US" sz="2400" dirty="0"/>
              <a:t> </a:t>
            </a:r>
            <a:r>
              <a:rPr lang="en-US" sz="2400" dirty="0" err="1"/>
              <a:t>umum</a:t>
            </a:r>
            <a:r>
              <a:rPr lang="en-US" sz="2400" dirty="0"/>
              <a:t> (x </a:t>
            </a:r>
            <a:r>
              <a:rPr lang="en-US" sz="2400" dirty="0" err="1"/>
              <a:t>dan</a:t>
            </a:r>
            <a:r>
              <a:rPr lang="en-US" sz="2400" dirty="0"/>
              <a:t> y)</a:t>
            </a:r>
          </a:p>
          <a:p>
            <a:pPr marL="514350" indent="-514350">
              <a:spcAft>
                <a:spcPts val="600"/>
              </a:spcAft>
              <a:buFont typeface="+mj-lt"/>
              <a:buAutoNum type="alphaLcPeriod"/>
            </a:pPr>
            <a:r>
              <a:rPr lang="en-US" sz="2400" dirty="0" err="1"/>
              <a:t>Ubah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bahasa</a:t>
            </a:r>
            <a:r>
              <a:rPr lang="en-US" sz="2400" dirty="0"/>
              <a:t> </a:t>
            </a:r>
            <a:r>
              <a:rPr lang="en-US" sz="2400" dirty="0" err="1"/>
              <a:t>alami</a:t>
            </a:r>
            <a:endParaRPr lang="en-US" sz="2400" dirty="0"/>
          </a:p>
          <a:p>
            <a:pPr marL="788670" lvl="1" indent="-514350">
              <a:spcAft>
                <a:spcPts val="600"/>
              </a:spcAft>
              <a:buNone/>
            </a:pPr>
            <a:r>
              <a:rPr lang="en-US" sz="1800" dirty="0">
                <a:sym typeface="Wingdings" pitchFamily="2" charset="2"/>
              </a:rPr>
              <a:t>			</a:t>
            </a:r>
            <a:r>
              <a:rPr lang="en-US" sz="2000" i="1" dirty="0" err="1">
                <a:sym typeface="Wingdings" pitchFamily="2" charset="2"/>
              </a:rPr>
              <a:t>Ada</a:t>
            </a:r>
            <a:r>
              <a:rPr lang="en-US" sz="2000" i="1" dirty="0">
                <a:sym typeface="Wingdings" pitchFamily="2" charset="2"/>
              </a:rPr>
              <a:t> x,  yang x </a:t>
            </a:r>
            <a:r>
              <a:rPr lang="en-US" sz="2000" i="1" dirty="0" err="1">
                <a:sym typeface="Wingdings" pitchFamily="2" charset="2"/>
              </a:rPr>
              <a:t>kenal</a:t>
            </a:r>
            <a:r>
              <a:rPr lang="en-US" sz="2000" i="1" dirty="0">
                <a:sym typeface="Wingdings" pitchFamily="2" charset="2"/>
              </a:rPr>
              <a:t> </a:t>
            </a:r>
            <a:r>
              <a:rPr lang="en-US" sz="2000" i="1" dirty="0" err="1">
                <a:sym typeface="Wingdings" pitchFamily="2" charset="2"/>
              </a:rPr>
              <a:t>semua</a:t>
            </a:r>
            <a:r>
              <a:rPr lang="en-US" sz="2000" i="1" dirty="0">
                <a:sym typeface="Wingdings" pitchFamily="2" charset="2"/>
              </a:rPr>
              <a:t> y </a:t>
            </a:r>
            <a:endParaRPr lang="en-US" sz="2000" i="1" dirty="0"/>
          </a:p>
          <a:p>
            <a:pPr marL="514350" indent="-514350">
              <a:buFont typeface="+mj-lt"/>
              <a:buAutoNum type="alphaLcPeriod"/>
            </a:pPr>
            <a:r>
              <a:rPr lang="en-US" sz="2400" dirty="0" err="1"/>
              <a:t>Ubah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ekspresi</a:t>
            </a:r>
            <a:r>
              <a:rPr lang="en-US" sz="2400" dirty="0"/>
              <a:t> </a:t>
            </a:r>
            <a:r>
              <a:rPr lang="en-US" sz="2400" dirty="0" err="1"/>
              <a:t>logika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err="1"/>
              <a:t>langkah</a:t>
            </a:r>
            <a:r>
              <a:rPr lang="en-US" sz="2400"/>
              <a:t> 1 </a:t>
            </a:r>
            <a:r>
              <a:rPr lang="en-US" sz="2400" err="1"/>
              <a:t>sd</a:t>
            </a:r>
            <a:r>
              <a:rPr lang="en-US" sz="2400"/>
              <a:t> 3</a:t>
            </a:r>
            <a:endParaRPr lang="en-US" sz="2400" dirty="0"/>
          </a:p>
          <a:p>
            <a:pPr marL="514350" indent="-514350">
              <a:buFont typeface="+mj-lt"/>
              <a:buAutoNum type="alphaLcPeriod"/>
            </a:pPr>
            <a:endParaRPr lang="en-US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307987"/>
            <a:ext cx="6462600" cy="1143000"/>
          </a:xfrm>
        </p:spPr>
        <p:txBody>
          <a:bodyPr/>
          <a:lstStyle/>
          <a:p>
            <a:r>
              <a:rPr lang="en-US" sz="3200">
                <a:solidFill>
                  <a:srgbClr val="0C788E"/>
                </a:solidFill>
              </a:rPr>
              <a:t>Mengubah proposisi ke predikat</a:t>
            </a:r>
            <a:endParaRPr 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609600" y="1417650"/>
            <a:ext cx="7848600" cy="4736400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None/>
            </a:pPr>
            <a:r>
              <a:rPr lang="en-US" sz="2400" dirty="0" err="1"/>
              <a:t>Langkah</a:t>
            </a:r>
            <a:r>
              <a:rPr lang="en-US" sz="2400" dirty="0"/>
              <a:t> 1: </a:t>
            </a:r>
            <a:r>
              <a:rPr lang="en-US" sz="2400" dirty="0" err="1"/>
              <a:t>ubah</a:t>
            </a:r>
            <a:r>
              <a:rPr lang="en-US" sz="2400" dirty="0"/>
              <a:t> “x </a:t>
            </a:r>
            <a:r>
              <a:rPr lang="en-US" sz="2400" dirty="0" err="1"/>
              <a:t>kenal</a:t>
            </a:r>
            <a:r>
              <a:rPr lang="en-US" sz="2400" dirty="0"/>
              <a:t> y”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</a:p>
          <a:p>
            <a:pPr marL="514350" indent="-514350" algn="ctr">
              <a:lnSpc>
                <a:spcPct val="150000"/>
              </a:lnSpc>
              <a:buNone/>
            </a:pPr>
            <a:r>
              <a:rPr lang="en-US" sz="2800" b="1" i="1" dirty="0"/>
              <a:t>K(</a:t>
            </a:r>
            <a:r>
              <a:rPr lang="en-US" sz="2800" b="1" i="1" dirty="0" err="1"/>
              <a:t>x,y</a:t>
            </a:r>
            <a:r>
              <a:rPr lang="en-US" sz="2800" b="1" i="1" dirty="0"/>
              <a:t>)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sz="2400" dirty="0" err="1">
                <a:sym typeface="Wingdings" pitchFamily="2" charset="2"/>
              </a:rPr>
              <a:t>Langkah</a:t>
            </a:r>
            <a:r>
              <a:rPr lang="en-US" sz="2400" dirty="0">
                <a:sym typeface="Wingdings" pitchFamily="2" charset="2"/>
              </a:rPr>
              <a:t> 2: </a:t>
            </a:r>
            <a:r>
              <a:rPr lang="en-US" sz="2400" dirty="0" err="1">
                <a:sym typeface="Wingdings" pitchFamily="2" charset="2"/>
              </a:rPr>
              <a:t>ubah</a:t>
            </a:r>
            <a:r>
              <a:rPr lang="en-US" sz="2400" dirty="0">
                <a:sym typeface="Wingdings" pitchFamily="2" charset="2"/>
              </a:rPr>
              <a:t> “x </a:t>
            </a:r>
            <a:r>
              <a:rPr lang="en-US" sz="2400" dirty="0" err="1">
                <a:sym typeface="Wingdings" pitchFamily="2" charset="2"/>
              </a:rPr>
              <a:t>kenal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semua</a:t>
            </a:r>
            <a:r>
              <a:rPr lang="en-US" sz="2400" dirty="0">
                <a:sym typeface="Wingdings" pitchFamily="2" charset="2"/>
              </a:rPr>
              <a:t> y” </a:t>
            </a:r>
            <a:r>
              <a:rPr lang="en-US" sz="2400" dirty="0" err="1">
                <a:sym typeface="Wingdings" pitchFamily="2" charset="2"/>
              </a:rPr>
              <a:t>menjadi</a:t>
            </a:r>
            <a:endParaRPr lang="en-US" sz="2400" dirty="0">
              <a:sym typeface="Wingdings" pitchFamily="2" charset="2"/>
            </a:endParaRPr>
          </a:p>
          <a:p>
            <a:pPr marL="514350" indent="-514350" algn="ctr">
              <a:lnSpc>
                <a:spcPct val="150000"/>
              </a:lnSpc>
              <a:buNone/>
            </a:pPr>
            <a:r>
              <a:rPr lang="en-US" sz="2800" b="1" i="1" dirty="0"/>
              <a:t>∀y K(</a:t>
            </a:r>
            <a:r>
              <a:rPr lang="en-US" sz="2800" b="1" i="1" dirty="0" err="1"/>
              <a:t>x,y</a:t>
            </a:r>
            <a:r>
              <a:rPr lang="en-US" sz="2800" b="1" i="1" dirty="0"/>
              <a:t>)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sz="2400" dirty="0" err="1"/>
              <a:t>Langkah</a:t>
            </a:r>
            <a:r>
              <a:rPr lang="en-US" sz="2400" dirty="0"/>
              <a:t> 3 : </a:t>
            </a:r>
            <a:r>
              <a:rPr lang="en-US" sz="2400" dirty="0" err="1"/>
              <a:t>ubah</a:t>
            </a:r>
            <a:r>
              <a:rPr lang="en-US" sz="2400" dirty="0"/>
              <a:t> “</a:t>
            </a:r>
            <a:r>
              <a:rPr lang="en-US" sz="2400" dirty="0" err="1"/>
              <a:t>ada</a:t>
            </a:r>
            <a:r>
              <a:rPr lang="en-US" sz="2400" dirty="0"/>
              <a:t> x, yang x </a:t>
            </a:r>
            <a:r>
              <a:rPr lang="en-US" sz="2400" dirty="0" err="1"/>
              <a:t>kenal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y</a:t>
            </a:r>
            <a:r>
              <a:rPr lang="en-US" sz="2400"/>
              <a:t>” menjadi</a:t>
            </a:r>
            <a:endParaRPr lang="en-US" sz="2400" dirty="0"/>
          </a:p>
          <a:p>
            <a:pPr marL="514350" indent="-514350" algn="ctr">
              <a:lnSpc>
                <a:spcPct val="150000"/>
              </a:lnSpc>
              <a:buNone/>
            </a:pPr>
            <a:r>
              <a:rPr lang="en-US" sz="2800" b="1" i="1" dirty="0"/>
              <a:t>(∃x) (∀y)K(</a:t>
            </a:r>
            <a:r>
              <a:rPr lang="en-US" sz="2800" b="1" i="1" dirty="0" err="1"/>
              <a:t>x,y</a:t>
            </a:r>
            <a:r>
              <a:rPr lang="en-US" sz="2800" b="1" i="1" dirty="0"/>
              <a:t>)</a:t>
            </a:r>
            <a:r>
              <a:rPr lang="en-US" sz="2400" b="1" i="1" dirty="0"/>
              <a:t> 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sz="2400" dirty="0"/>
              <a:t>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893700" y="274650"/>
            <a:ext cx="7183500" cy="75246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>
                <a:solidFill>
                  <a:srgbClr val="0C788E"/>
                </a:solidFill>
              </a:rPr>
              <a:t>Kalkulus Predikat - Variabel Bebas/Terikat</a:t>
            </a: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247775"/>
            <a:ext cx="7010400" cy="47364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z="2100">
                <a:solidFill>
                  <a:schemeClr val="tx1"/>
                </a:solidFill>
                <a:latin typeface="Garamond" pitchFamily="18" charset="0"/>
              </a:rPr>
              <a:t>Suatu variabel dikatakan terikat dalam sebuah ekspresi jika sedikitnya ada satu kemunculan x terikat pada ekspresi tersebut</a:t>
            </a:r>
            <a:endParaRPr lang="sv-SE" sz="2100">
              <a:solidFill>
                <a:schemeClr val="tx1"/>
              </a:solidFill>
              <a:latin typeface="Garamond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sv-SE" sz="2100">
                <a:solidFill>
                  <a:schemeClr val="tx1"/>
                </a:solidFill>
                <a:latin typeface="Garamond" pitchFamily="18" charset="0"/>
              </a:rPr>
              <a:t>Sebaliknya dikatakan variabel bebas jika sedikitnya ada satu kemunculan bebas dalam ekspresi tersebut.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100" b="1">
                <a:solidFill>
                  <a:schemeClr val="tx1"/>
                </a:solidFill>
                <a:latin typeface="Garamond" pitchFamily="18" charset="0"/>
              </a:rPr>
              <a:t>Contoh :</a:t>
            </a:r>
          </a:p>
          <a:p>
            <a:pPr algn="ctr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100" i="1">
                <a:solidFill>
                  <a:schemeClr val="tx1"/>
                </a:solidFill>
                <a:latin typeface="Garamond" pitchFamily="18" charset="0"/>
              </a:rPr>
              <a:t>(FOR ALL x) [p(x,y) AND (FOR SOME y) q(y,z,x)]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sv-SE" sz="2100">
                <a:solidFill>
                  <a:schemeClr val="tx1"/>
                </a:solidFill>
                <a:latin typeface="Garamond" pitchFamily="18" charset="0"/>
              </a:rPr>
              <a:t>x pada p(x, y) adalah terikat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sv-SE" sz="2100">
                <a:solidFill>
                  <a:schemeClr val="tx1"/>
                </a:solidFill>
                <a:latin typeface="Garamond" pitchFamily="18" charset="0"/>
              </a:rPr>
              <a:t>y pada p(x, y) adalah bebas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sv-SE" sz="2100">
                <a:solidFill>
                  <a:schemeClr val="tx1"/>
                </a:solidFill>
                <a:latin typeface="Garamond" pitchFamily="18" charset="0"/>
              </a:rPr>
              <a:t>y pada q(y, z) adalah terikat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sv-SE" sz="2100">
                <a:solidFill>
                  <a:schemeClr val="tx1"/>
                </a:solidFill>
                <a:latin typeface="Garamond" pitchFamily="18" charset="0"/>
              </a:rPr>
              <a:t>z pada q(y, z) adalah bebas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686800" y="1027113"/>
            <a:ext cx="457200" cy="4413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660C482-F160-4A94-9DEE-9A761230DCD1}" type="slidenum">
              <a:rPr lang="en-US" altLang="en-US"/>
              <a:pPr>
                <a:defRPr/>
              </a:pPr>
              <a:t>18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3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3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03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03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03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03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03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0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-115887"/>
            <a:ext cx="70311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>
                <a:solidFill>
                  <a:schemeClr val="accent1">
                    <a:lumMod val="75000"/>
                  </a:schemeClr>
                </a:solidFill>
              </a:rPr>
              <a:t>Kalkulus Predikat - Variabel Bebas/Terikat</a:t>
            </a:r>
          </a:p>
        </p:txBody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143000"/>
            <a:ext cx="7086600" cy="5193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sv-SE" sz="2100">
                <a:solidFill>
                  <a:schemeClr val="tx1"/>
                </a:solidFill>
                <a:latin typeface="Garamond" pitchFamily="18" charset="0"/>
              </a:rPr>
              <a:t>Kemunculan variabel terikat dipengaruhi oleh kemunculan kuantifier yang paling dekat.</a:t>
            </a:r>
            <a:endParaRPr lang="en-US" sz="2100">
              <a:solidFill>
                <a:schemeClr val="tx1"/>
              </a:solidFill>
              <a:latin typeface="Garamond" pitchFamily="18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100" u="sng">
                <a:solidFill>
                  <a:schemeClr val="tx1"/>
                </a:solidFill>
                <a:latin typeface="Garamond" pitchFamily="18" charset="0"/>
              </a:rPr>
              <a:t>Contoh :</a:t>
            </a:r>
            <a:endParaRPr lang="en-US" sz="2100">
              <a:solidFill>
                <a:schemeClr val="tx1"/>
              </a:solidFill>
              <a:latin typeface="Garamond" pitchFamily="18" charset="0"/>
            </a:endParaRPr>
          </a:p>
          <a:p>
            <a:pPr algn="ctr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100">
                <a:solidFill>
                  <a:schemeClr val="tx1"/>
                </a:solidFill>
                <a:latin typeface="Garamond" pitchFamily="18" charset="0"/>
              </a:rPr>
              <a:t>(FOR ALL x) [p(x) OR (FOR SOME x) (FOR ALL y) r(x, y)]</a:t>
            </a:r>
          </a:p>
          <a:p>
            <a:pPr eaLnBrk="1" hangingPunct="1">
              <a:buFont typeface="Wingdings" pitchFamily="2" charset="2"/>
              <a:buNone/>
            </a:pPr>
            <a:endParaRPr lang="en-US" sz="2100">
              <a:solidFill>
                <a:schemeClr val="tx1"/>
              </a:solidFill>
              <a:latin typeface="Garamond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100">
                <a:solidFill>
                  <a:schemeClr val="tx1"/>
                </a:solidFill>
                <a:latin typeface="Garamond" pitchFamily="18" charset="0"/>
              </a:rPr>
              <a:t>variabel x pada p(x) dipengaruhi kuantifier FOR ALL x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100">
                <a:solidFill>
                  <a:schemeClr val="tx1"/>
                </a:solidFill>
                <a:latin typeface="Garamond" pitchFamily="18" charset="0"/>
              </a:rPr>
              <a:t>variabel x pada r(x, y) dipengaruhi kuantifier FOR SOME x</a:t>
            </a:r>
          </a:p>
          <a:p>
            <a:pPr eaLnBrk="1" hangingPunct="1">
              <a:buFont typeface="Wingdings" pitchFamily="2" charset="2"/>
              <a:buNone/>
            </a:pPr>
            <a:endParaRPr lang="en-US" sz="2100">
              <a:solidFill>
                <a:schemeClr val="tx1"/>
              </a:solidFill>
              <a:latin typeface="Garamond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100">
                <a:solidFill>
                  <a:schemeClr val="tx1"/>
                </a:solidFill>
                <a:latin typeface="Garamond" pitchFamily="18" charset="0"/>
              </a:rPr>
              <a:t>Catatan,</a:t>
            </a:r>
            <a:endParaRPr lang="sv-SE" sz="2100">
              <a:solidFill>
                <a:schemeClr val="tx1"/>
              </a:solidFill>
              <a:latin typeface="Garamond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sv-SE" sz="2100">
                <a:solidFill>
                  <a:schemeClr val="tx1"/>
                </a:solidFill>
                <a:latin typeface="Garamond" pitchFamily="18" charset="0"/>
              </a:rPr>
              <a:t>Perbedaan antara variabel Bebas dan Variabel Terikat adalah</a:t>
            </a:r>
          </a:p>
          <a:p>
            <a:pPr eaLnBrk="1" hangingPunct="1">
              <a:buFont typeface="Wingdings" pitchFamily="2" charset="2"/>
              <a:buNone/>
            </a:pPr>
            <a:r>
              <a:rPr lang="sv-SE" sz="2100">
                <a:solidFill>
                  <a:schemeClr val="tx1"/>
                </a:solidFill>
                <a:latin typeface="Garamond" pitchFamily="18" charset="0"/>
              </a:rPr>
              <a:t>Variabel Bebas, Nilainya diberikan oleh interpretasi</a:t>
            </a:r>
          </a:p>
          <a:p>
            <a:pPr eaLnBrk="1" hangingPunct="1">
              <a:buFont typeface="Wingdings" pitchFamily="2" charset="2"/>
              <a:buNone/>
            </a:pPr>
            <a:r>
              <a:rPr lang="sv-SE" sz="2100">
                <a:solidFill>
                  <a:schemeClr val="tx1"/>
                </a:solidFill>
                <a:latin typeface="Garamond" pitchFamily="18" charset="0"/>
              </a:rPr>
              <a:t>Variabel Terikat,Nilainya terbatas dari interpretasi yang diberikan</a:t>
            </a:r>
            <a:endParaRPr lang="en-US" sz="210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686800" y="1027113"/>
            <a:ext cx="457200" cy="4413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F9ED3BB-C80A-43FE-94DE-62557BC9BC41}" type="slidenum">
              <a:rPr lang="en-US" altLang="en-US"/>
              <a:pPr>
                <a:defRPr/>
              </a:pPr>
              <a:t>19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4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4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4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04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04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04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04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04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04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413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866475"/>
            <a:ext cx="7772400" cy="15465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1" dirty="0" err="1">
                <a:solidFill>
                  <a:srgbClr val="0C788E"/>
                </a:solidFill>
              </a:rPr>
              <a:t>Kalkulus</a:t>
            </a:r>
            <a:r>
              <a:rPr lang="en-US" sz="3600" b="1" dirty="0">
                <a:solidFill>
                  <a:srgbClr val="0C788E"/>
                </a:solidFill>
              </a:rPr>
              <a:t> </a:t>
            </a:r>
            <a:r>
              <a:rPr lang="en-US" sz="3600" b="1" dirty="0" err="1">
                <a:solidFill>
                  <a:srgbClr val="0C788E"/>
                </a:solidFill>
              </a:rPr>
              <a:t>Predikat-Pendahuluan</a:t>
            </a:r>
            <a:endParaRPr lang="id-ID" sz="3600" b="1" dirty="0">
              <a:solidFill>
                <a:srgbClr val="0C788E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933609944"/>
              </p:ext>
            </p:extLst>
          </p:nvPr>
        </p:nvGraphicFramePr>
        <p:xfrm>
          <a:off x="806450" y="304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86800" y="1027113"/>
            <a:ext cx="457200" cy="4413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E201B9F-F58C-4B35-B4E3-443CC870F880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FCD68-E4EA-4E7C-8810-05DBE1EB6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B071D4-4B71-414A-AF0C-5866A1D76D6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252F4575-C8BF-43E1-AC8C-455EB6E8CBB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94"/>
          <a:stretch/>
        </p:blipFill>
        <p:spPr>
          <a:xfrm>
            <a:off x="257096" y="651387"/>
            <a:ext cx="8629807" cy="588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4996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>
          <a:xfrm>
            <a:off x="893700" y="274650"/>
            <a:ext cx="6462600" cy="75246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>
                <a:solidFill>
                  <a:schemeClr val="accent1">
                    <a:lumMod val="75000"/>
                  </a:schemeClr>
                </a:solidFill>
              </a:rPr>
              <a:t>Kalkulus Predikat - </a:t>
            </a:r>
            <a:r>
              <a:rPr lang="en-US" sz="280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Kalimat Tertutup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462" y="1295400"/>
            <a:ext cx="8016938" cy="4938013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sz="2200"/>
              <a:t>Sebuah kalimat dikatakan tertutup jika tidak mempunyai variabel-variabel bebas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endParaRPr lang="en-US" sz="2200"/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200"/>
              <a:t>Contoh :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200"/>
              <a:t>1. (FOR ALL x) (FOR SOME y) p(x, y) adalah kalimat tertutup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200"/>
              <a:t>2. (FOR ALL x) p(x, y) bukan merupakan kalimat tertutup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686800" y="1027113"/>
            <a:ext cx="457200" cy="4413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6F7D0C3-348A-4B09-80BB-51B3D7FA96C6}" type="slidenum">
              <a:rPr lang="en-US" altLang="en-US"/>
              <a:pPr>
                <a:defRPr/>
              </a:pPr>
              <a:t>21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err="1">
                <a:solidFill>
                  <a:schemeClr val="accent1">
                    <a:lumMod val="75000"/>
                  </a:schemeClr>
                </a:solidFill>
              </a:rPr>
              <a:t>Representasi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1">
                    <a:lumMod val="75000"/>
                  </a:schemeClr>
                </a:solidFill>
              </a:rPr>
              <a:t>Kalimat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3700" y="1831450"/>
            <a:ext cx="7564500" cy="4736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Contoh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representasi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bahasa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alami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ke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dalam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Kalkulus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Predikat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Ada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apel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berwarna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merah</a:t>
            </a:r>
            <a:endParaRPr lang="en-US" sz="2400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	(</a:t>
            </a: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FOR SOME x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) (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Apel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 AND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Merah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Semua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apel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berwarna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merah</a:t>
            </a:r>
            <a:endParaRPr lang="en-US" sz="2400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	(</a:t>
            </a: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FOR ALL x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) ( IF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Apel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 THEN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Merah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Setiap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orang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mencintai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seseorang</a:t>
            </a:r>
            <a:endParaRPr lang="en-US" sz="2400" b="1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	(</a:t>
            </a: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FOR ALL x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) (</a:t>
            </a: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FOR SOME y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) LOVES(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x,y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sv-SE" sz="2400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686800" y="1027113"/>
            <a:ext cx="457200" cy="4413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BAF4D29-AA7E-4B39-8AA5-FCF7ACA79E5B}" type="slidenum">
              <a:rPr lang="en-US" altLang="en-US"/>
              <a:pPr>
                <a:defRPr/>
              </a:pPr>
              <a:t>22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4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4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4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4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4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4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4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4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4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4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</a:rPr>
              <a:t>Representasi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</a:rPr>
              <a:t>Kalimat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3700" y="1831450"/>
            <a:ext cx="7793100" cy="47364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80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Ani dicintai </a:t>
            </a:r>
            <a:r>
              <a:rPr lang="en-US" sz="2800" b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banyak</a:t>
            </a:r>
            <a:r>
              <a:rPr lang="en-US" sz="280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orang</a:t>
            </a:r>
          </a:p>
          <a:p>
            <a:pPr>
              <a:lnSpc>
                <a:spcPct val="80000"/>
              </a:lnSpc>
              <a:buNone/>
            </a:pPr>
            <a:r>
              <a:rPr lang="en-US" sz="280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	(</a:t>
            </a:r>
            <a:r>
              <a:rPr lang="en-US" sz="2800" b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FOR ALL x</a:t>
            </a:r>
            <a:r>
              <a:rPr lang="en-US" sz="280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) LOVES(x, Ani)</a:t>
            </a:r>
            <a:endParaRPr lang="sv-SE" sz="2800" b="1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365125" indent="-282575" eaLnBrk="1" hangingPunct="1">
              <a:buFont typeface="Wingdings" pitchFamily="2" charset="2"/>
              <a:buNone/>
            </a:pPr>
            <a:r>
              <a:rPr lang="sv-SE" sz="2800" b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Semua</a:t>
            </a:r>
            <a:r>
              <a:rPr lang="sv-SE" sz="280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sv-SE" sz="2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Apel berwarna merah terasa manis</a:t>
            </a:r>
          </a:p>
          <a:p>
            <a:pPr marL="365125" indent="-282575" eaLnBrk="1" hangingPunct="1">
              <a:buFont typeface="Wingdings" pitchFamily="2" charset="2"/>
              <a:buNone/>
            </a:pPr>
            <a:r>
              <a:rPr lang="sv-SE" sz="2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	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</a:t>
            </a:r>
            <a:r>
              <a:rPr lang="en-US" sz="2000" b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FOR ALL x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) (</a:t>
            </a:r>
            <a:r>
              <a:rPr lang="en-US" sz="200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IF (apel(x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) AND </a:t>
            </a:r>
            <a:r>
              <a:rPr lang="en-US" sz="200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merah</a:t>
            </a:r>
            <a:r>
              <a:rPr lang="en-US" sz="200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(x)) 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THEN </a:t>
            </a:r>
            <a:r>
              <a:rPr lang="en-US" sz="20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manis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(x))</a:t>
            </a:r>
          </a:p>
          <a:p>
            <a:pPr marL="365125" indent="-282575" eaLnBrk="1" hangingPunct="1">
              <a:buFont typeface="Wingdings" pitchFamily="2" charset="2"/>
              <a:buNone/>
            </a:pP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	(</a:t>
            </a:r>
            <a:r>
              <a:rPr lang="en-US" sz="2000" b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FOR ALL x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) (IF </a:t>
            </a:r>
            <a:r>
              <a:rPr lang="en-US" sz="20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apel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 THEN (IF </a:t>
            </a:r>
            <a:r>
              <a:rPr lang="en-US" sz="20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merah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 THEN </a:t>
            </a:r>
            <a:r>
              <a:rPr lang="en-US" sz="20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manis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(x)))</a:t>
            </a:r>
          </a:p>
          <a:p>
            <a:pPr marL="365125" indent="-282575" eaLnBrk="1" hangingPunct="1">
              <a:buFont typeface="Wingdings" pitchFamily="2" charset="2"/>
              <a:buNone/>
            </a:pPr>
            <a:endParaRPr lang="sv-SE" sz="2000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365125" indent="-282575" eaLnBrk="1" hangingPunct="1">
              <a:buFont typeface="Wingdings" pitchFamily="2" charset="2"/>
              <a:buNone/>
            </a:pPr>
            <a:r>
              <a:rPr lang="sv-SE" sz="2800" b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Tidak semua</a:t>
            </a:r>
            <a:r>
              <a:rPr lang="sv-SE" sz="2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apel berwarna merah terasa manis</a:t>
            </a:r>
          </a:p>
          <a:p>
            <a:pPr marL="365125" indent="-282575" eaLnBrk="1" hangingPunct="1">
              <a:buFont typeface="Wingdings" pitchFamily="2" charset="2"/>
              <a:buNone/>
            </a:pPr>
            <a:r>
              <a:rPr lang="sv-SE" sz="2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	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NOT [(</a:t>
            </a:r>
            <a:r>
              <a:rPr lang="en-US" sz="1800" b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FOR ALL x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) (IF </a:t>
            </a:r>
            <a:r>
              <a:rPr lang="en-US" sz="18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apel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 AND </a:t>
            </a:r>
            <a:r>
              <a:rPr lang="en-US" sz="18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merah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 THEN </a:t>
            </a:r>
            <a:r>
              <a:rPr lang="en-US" sz="18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manis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(x)) ]</a:t>
            </a:r>
          </a:p>
          <a:p>
            <a:pPr marL="365125" indent="-282575" eaLnBrk="1" hangingPunct="1">
              <a:buFont typeface="Wingdings" pitchFamily="2" charset="2"/>
              <a:buNone/>
            </a:pPr>
            <a:r>
              <a:rPr lang="en-US" sz="1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	[NOT (</a:t>
            </a:r>
            <a:r>
              <a:rPr lang="en-US" sz="1800" b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FOR ALL x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)] [NOT (IF </a:t>
            </a:r>
            <a:r>
              <a:rPr lang="en-US" sz="18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apel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 AND </a:t>
            </a:r>
            <a:r>
              <a:rPr lang="en-US" sz="18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merah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 THEN </a:t>
            </a:r>
            <a:r>
              <a:rPr lang="en-US" sz="18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manis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(x))]</a:t>
            </a:r>
          </a:p>
          <a:p>
            <a:pPr marL="365125" indent="-282575" eaLnBrk="1" hangingPunct="1">
              <a:buFont typeface="Wingdings" pitchFamily="2" charset="2"/>
              <a:buNone/>
            </a:pPr>
            <a:r>
              <a:rPr lang="en-US" sz="1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	(</a:t>
            </a:r>
            <a:r>
              <a:rPr lang="en-US" sz="1800" b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FOR SOME x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)  (</a:t>
            </a:r>
            <a:r>
              <a:rPr lang="en-US" sz="18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apel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 AND </a:t>
            </a:r>
            <a:r>
              <a:rPr lang="en-US" sz="18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merah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 AND NOT </a:t>
            </a:r>
            <a:r>
              <a:rPr lang="en-US" sz="18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manis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686800" y="1027113"/>
            <a:ext cx="457200" cy="4413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8D62373-CC03-48C7-BC0A-6D19867BBB76}" type="slidenum">
              <a:rPr lang="en-US" altLang="en-US"/>
              <a:pPr>
                <a:defRPr/>
              </a:pPr>
              <a:t>23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5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5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5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5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5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5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5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5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5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5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5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5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Latihan-Representasi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Kalimat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3700" y="1468438"/>
            <a:ext cx="7488300" cy="4736400"/>
          </a:xfrm>
        </p:spPr>
        <p:txBody>
          <a:bodyPr>
            <a:normAutofit/>
          </a:bodyPr>
          <a:lstStyle/>
          <a:p>
            <a:pPr marL="457200" indent="-457200" eaLnBrk="1" hangingPunct="1">
              <a:lnSpc>
                <a:spcPct val="90000"/>
              </a:lnSpc>
              <a:buFont typeface="Franklin Gothic Book" pitchFamily="34" charset="0"/>
              <a:buAutoNum type="arabicPeriod"/>
            </a:pP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Tidak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ada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gading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yang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tidak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retak</a:t>
            </a:r>
            <a:endParaRPr lang="en-US" sz="2400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Franklin Gothic Book" pitchFamily="34" charset="0"/>
              <a:buAutoNum type="arabicPeriod"/>
            </a:pPr>
            <a:r>
              <a:rPr lang="en-US" sz="2400" b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Ada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gajah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yang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jantan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dan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ada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yang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betina</a:t>
            </a:r>
            <a:endParaRPr lang="en-US" sz="2400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Franklin Gothic Book" pitchFamily="34" charset="0"/>
              <a:buAutoNum type="arabicPeriod"/>
            </a:pPr>
            <a:r>
              <a:rPr lang="en-US" sz="2400" b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Tidak</a:t>
            </a: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semua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pegawai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negeri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itu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manusia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korup</a:t>
            </a:r>
            <a:endParaRPr lang="en-US" sz="2400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Franklin Gothic Book" pitchFamily="34" charset="0"/>
              <a:buAutoNum type="arabicPeriod"/>
            </a:pPr>
            <a:r>
              <a:rPr lang="en-US" sz="2400" b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Hanya</a:t>
            </a: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polisi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lah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yang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berwenang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mengadakan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penyidikan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,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kalau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ada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orang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yang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melanggar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hukum</a:t>
            </a:r>
            <a:endParaRPr lang="en-US" sz="2400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Franklin Gothic Book" pitchFamily="34" charset="0"/>
              <a:buAutoNum type="arabicPeriod"/>
            </a:pPr>
            <a:r>
              <a:rPr lang="en-US" sz="2400" b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Semua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orang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komunis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itu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bukan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pancasilais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. </a:t>
            </a:r>
          </a:p>
          <a:p>
            <a:pPr marL="731838" lvl="1" indent="-274638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200" b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Ada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orang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komunis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yang </a:t>
            </a: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anggota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tentara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.</a:t>
            </a:r>
          </a:p>
          <a:p>
            <a:pPr marL="731838" lvl="1" indent="-274638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Jadi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, </a:t>
            </a: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ada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anggota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tentara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yang </a:t>
            </a: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bukan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pancasilais</a:t>
            </a:r>
            <a:endParaRPr lang="en-US" sz="2200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Franklin Gothic Book" pitchFamily="34" charset="0"/>
              <a:buAutoNum type="arabicPeriod"/>
            </a:pPr>
            <a:r>
              <a:rPr lang="sv-SE" sz="2400" b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Barang siapa</a:t>
            </a:r>
            <a:r>
              <a:rPr lang="sv-SE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meminjam barang orang lain dan tidak mengembalikannya adalah penipu. </a:t>
            </a:r>
            <a:r>
              <a:rPr lang="sv-SE" sz="2400" b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Ada</a:t>
            </a:r>
            <a:r>
              <a:rPr lang="sv-SE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penipu yang begitu lihai, sehingga tidak ketahuan. Kalau </a:t>
            </a:r>
            <a:r>
              <a:rPr lang="sv-SE" sz="2400" b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orang</a:t>
            </a:r>
            <a:r>
              <a:rPr lang="sv-SE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menipu dan itu tidak ketahuan, ia tidak dapat dihukum.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Jadi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ada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penipu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yang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tidak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dapat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dihukum</a:t>
            </a:r>
            <a:endParaRPr lang="en-US" sz="24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686800" y="1027113"/>
            <a:ext cx="457200" cy="4413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1BE85EF-0239-4D31-A53A-3924088E01A1}" type="slidenum">
              <a:rPr lang="en-US" altLang="en-US"/>
              <a:pPr>
                <a:defRPr/>
              </a:pPr>
              <a:t>24</a:t>
            </a:fld>
            <a:endParaRPr lang="en-US" alt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700">
                <a:solidFill>
                  <a:schemeClr val="accent1">
                    <a:lumMod val="75000"/>
                  </a:schemeClr>
                </a:solidFill>
              </a:rPr>
              <a:t>Kalkulus Predikat-Representasi Kalimat</a:t>
            </a:r>
          </a:p>
        </p:txBody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00" y="1600200"/>
            <a:ext cx="6462600" cy="4736400"/>
          </a:xfrm>
        </p:spPr>
        <p:txBody>
          <a:bodyPr>
            <a:normAutofit/>
          </a:bodyPr>
          <a:lstStyle/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Tidak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ada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gading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yang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tidak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retak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endParaRPr lang="en-US" sz="2400" i="1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NOT (</a:t>
            </a: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  <a:sym typeface="Symbol" pitchFamily="18" charset="2"/>
              </a:rPr>
              <a:t></a:t>
            </a: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x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) [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Gading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 AND NOT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Retak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(x)]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Ada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gajah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yang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jantan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dan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ada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yang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betina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: </a:t>
            </a:r>
            <a:endParaRPr lang="en-US" sz="2400" i="1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</a:t>
            </a: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  <a:sym typeface="Symbol" pitchFamily="18" charset="2"/>
              </a:rPr>
              <a:t></a:t>
            </a: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x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)[ (Gajah(x) AND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Jantan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(x)) OR (Gajah(x) AND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Betina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(x))]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Tidak</a:t>
            </a: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semua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pegawai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negeri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itu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manusia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korup</a:t>
            </a:r>
            <a:endParaRPr lang="en-US" sz="2400" i="1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</a:t>
            </a: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  <a:sym typeface="Symbol" pitchFamily="18" charset="2"/>
              </a:rPr>
              <a:t></a:t>
            </a: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x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) [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Pegawai_Negeri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 AND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Manusia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 AND NOT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Korup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(x)]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686800" y="1027113"/>
            <a:ext cx="457200" cy="4413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B6AC50E-7EF2-4A0F-9F9E-C88A19574882}" type="slidenum">
              <a:rPr lang="en-US" altLang="en-US"/>
              <a:pPr>
                <a:defRPr/>
              </a:pPr>
              <a:t>25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6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6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6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6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6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6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>
          <a:xfrm>
            <a:off x="893700" y="274650"/>
            <a:ext cx="69549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>
                <a:solidFill>
                  <a:schemeClr val="accent1">
                    <a:lumMod val="75000"/>
                  </a:schemeClr>
                </a:solidFill>
              </a:rPr>
              <a:t>Kalkulus Predikat - Representasi Kalimat</a:t>
            </a:r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3700" y="1831450"/>
            <a:ext cx="7640700" cy="4736400"/>
          </a:xfrm>
        </p:spPr>
        <p:txBody>
          <a:bodyPr>
            <a:normAutofit/>
          </a:bodyPr>
          <a:lstStyle/>
          <a:p>
            <a:pPr marL="571500" indent="-571500" eaLnBrk="1" hangingPunct="1">
              <a:buFont typeface="Wingdings" pitchFamily="2" charset="2"/>
              <a:buNone/>
            </a:pPr>
            <a:r>
              <a:rPr lang="sv-SE" sz="2400" b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Barang siapa</a:t>
            </a:r>
            <a:r>
              <a:rPr lang="sv-SE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meminjam barang orang lain dan tidak mengembalikannya adalah penipu. </a:t>
            </a:r>
            <a:r>
              <a:rPr lang="sv-SE" sz="2400" b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Ada</a:t>
            </a:r>
            <a:r>
              <a:rPr lang="sv-SE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penipu yang begitu lihai, sehingga tidak ketahuan. Kalau </a:t>
            </a:r>
            <a:r>
              <a:rPr lang="sv-SE" sz="2400" b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orang</a:t>
            </a:r>
            <a:r>
              <a:rPr lang="sv-SE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menipu dan itu tidak ketahuan, ia tidak dapat dihukum.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Jadi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ada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penipu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yang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tidak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dapat</a:t>
            </a:r>
            <a:r>
              <a:rPr lang="en-US" sz="240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dihukum</a:t>
            </a:r>
          </a:p>
          <a:p>
            <a:pPr marL="571500" indent="-571500" eaLnBrk="1" hangingPunct="1">
              <a:buFont typeface="Wingdings" pitchFamily="2" charset="2"/>
              <a:buNone/>
            </a:pPr>
            <a:endParaRPr lang="en-US" sz="2400" i="1" dirty="0">
              <a:solidFill>
                <a:schemeClr val="tx1">
                  <a:lumMod val="95000"/>
                </a:schemeClr>
              </a:solidFill>
              <a:latin typeface="Garamond" pitchFamily="18" charset="0"/>
              <a:sym typeface="Symbol" pitchFamily="18" charset="2"/>
            </a:endParaRP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en-US" sz="2200" b="1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  <a:sym typeface="Symbol" pitchFamily="18" charset="2"/>
              </a:rPr>
              <a:t></a:t>
            </a:r>
            <a:r>
              <a:rPr lang="en-US" sz="2200" b="1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x</a:t>
            </a:r>
            <a:r>
              <a:rPr lang="en-US" sz="2200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[IF </a:t>
            </a:r>
            <a:r>
              <a:rPr lang="en-US" sz="2200" i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Meminjam</a:t>
            </a:r>
            <a:r>
              <a:rPr lang="en-US" sz="2200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 AND NOT </a:t>
            </a:r>
            <a:r>
              <a:rPr lang="en-US" sz="2200" i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Mengembalikan</a:t>
            </a:r>
            <a:r>
              <a:rPr lang="en-US" sz="2200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 </a:t>
            </a:r>
            <a:r>
              <a:rPr lang="en-US" sz="2200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  <a:sym typeface="Symbol" pitchFamily="18" charset="2"/>
              </a:rPr>
              <a:t>THEN</a:t>
            </a:r>
            <a:r>
              <a:rPr lang="en-US" sz="2200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200" i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Penipu</a:t>
            </a:r>
            <a:r>
              <a:rPr lang="en-US" sz="2200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(x)]; </a:t>
            </a:r>
            <a:endParaRPr lang="en-US" sz="2200" i="1" dirty="0">
              <a:solidFill>
                <a:schemeClr val="tx1">
                  <a:lumMod val="95000"/>
                </a:schemeClr>
              </a:solidFill>
              <a:latin typeface="Garamond" pitchFamily="18" charset="0"/>
              <a:sym typeface="Symbol" pitchFamily="18" charset="2"/>
            </a:endParaRP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en-US" sz="2200" b="1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  <a:sym typeface="Symbol" pitchFamily="18" charset="2"/>
              </a:rPr>
              <a:t></a:t>
            </a:r>
            <a:r>
              <a:rPr lang="en-US" sz="2200" b="1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x</a:t>
            </a:r>
            <a:r>
              <a:rPr lang="en-US" sz="2200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[</a:t>
            </a:r>
            <a:r>
              <a:rPr lang="en-US" sz="2200" i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Penipu</a:t>
            </a:r>
            <a:r>
              <a:rPr lang="en-US" sz="2200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 AND </a:t>
            </a:r>
            <a:r>
              <a:rPr lang="en-US" sz="2200" i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Lihai</a:t>
            </a:r>
            <a:r>
              <a:rPr lang="en-US" sz="2200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 AND NOT </a:t>
            </a:r>
            <a:r>
              <a:rPr lang="en-US" sz="2200" i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Ketahuan</a:t>
            </a:r>
            <a:r>
              <a:rPr lang="en-US" sz="2200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(x)] </a:t>
            </a:r>
            <a:endParaRPr lang="en-US" sz="2200" i="1" dirty="0">
              <a:solidFill>
                <a:schemeClr val="tx1">
                  <a:lumMod val="95000"/>
                </a:schemeClr>
              </a:solidFill>
              <a:latin typeface="Garamond" pitchFamily="18" charset="0"/>
              <a:sym typeface="Symbol" pitchFamily="18" charset="2"/>
            </a:endParaRP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en-US" sz="2200" b="1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  <a:sym typeface="Symbol" pitchFamily="18" charset="2"/>
              </a:rPr>
              <a:t></a:t>
            </a:r>
            <a:r>
              <a:rPr lang="en-US" sz="2200" b="1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x</a:t>
            </a:r>
            <a:r>
              <a:rPr lang="en-US" sz="2200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[IF </a:t>
            </a:r>
            <a:r>
              <a:rPr lang="en-US" sz="2200" i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Penipu</a:t>
            </a:r>
            <a:r>
              <a:rPr lang="en-US" sz="2200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 AND NOT </a:t>
            </a:r>
            <a:r>
              <a:rPr lang="en-US" sz="2200" i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Ketahuan</a:t>
            </a:r>
            <a:r>
              <a:rPr lang="en-US" sz="2200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 </a:t>
            </a:r>
            <a:r>
              <a:rPr lang="en-US" sz="2200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  <a:sym typeface="Symbol" pitchFamily="18" charset="2"/>
              </a:rPr>
              <a:t>THEN</a:t>
            </a:r>
            <a:r>
              <a:rPr lang="en-US" sz="2200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NOT </a:t>
            </a:r>
            <a:r>
              <a:rPr lang="en-US" sz="2200" i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Hukum</a:t>
            </a:r>
            <a:r>
              <a:rPr lang="en-US" sz="2200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(x)] </a:t>
            </a:r>
            <a:endParaRPr lang="en-US" sz="2200" i="1" dirty="0">
              <a:solidFill>
                <a:schemeClr val="tx1">
                  <a:lumMod val="95000"/>
                </a:schemeClr>
              </a:solidFill>
              <a:latin typeface="Garamond" pitchFamily="18" charset="0"/>
              <a:sym typeface="Symbol" pitchFamily="18" charset="2"/>
            </a:endParaRP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en-US" sz="2200" b="1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  <a:sym typeface="Symbol" pitchFamily="18" charset="2"/>
              </a:rPr>
              <a:t></a:t>
            </a:r>
            <a:r>
              <a:rPr lang="en-US" sz="2200" b="1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x</a:t>
            </a:r>
            <a:r>
              <a:rPr lang="en-US" sz="2200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[</a:t>
            </a:r>
            <a:r>
              <a:rPr lang="en-US" sz="2200" i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Penipu</a:t>
            </a:r>
            <a:r>
              <a:rPr lang="en-US" sz="2200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 AND Not </a:t>
            </a:r>
            <a:r>
              <a:rPr lang="en-US" sz="2200" i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Hukum</a:t>
            </a:r>
            <a:r>
              <a:rPr lang="en-US" sz="2200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(x)]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686800" y="1027113"/>
            <a:ext cx="457200" cy="4413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8CB5407-2471-4B89-8C56-C5FB69DA2C85}" type="slidenum">
              <a:rPr lang="en-US" altLang="en-US"/>
              <a:pPr>
                <a:defRPr/>
              </a:pPr>
              <a:t>26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9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99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99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99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99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9011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Ekuivalen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Logis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990600" y="1417650"/>
            <a:ext cx="7391400" cy="4736400"/>
          </a:xfrm>
        </p:spPr>
        <p:txBody>
          <a:bodyPr/>
          <a:lstStyle/>
          <a:p>
            <a:pPr>
              <a:buNone/>
            </a:pP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•  (∀x)A(x) ≡ A(a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1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)∧A(a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2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)∧A(a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3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)∧… A(a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n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) </a:t>
            </a:r>
          </a:p>
          <a:p>
            <a:pPr>
              <a:buNone/>
            </a:pP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•  (∃x)A(x) ≡ A(a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1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)∨A(a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2 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)∨A(a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3 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)∨… A(a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n 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) </a:t>
            </a:r>
          </a:p>
          <a:p>
            <a:pPr>
              <a:buNone/>
            </a:pP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•  (∀x)(∀y)A(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x,y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) ≡ (∀y)(∀x)A(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x,y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) </a:t>
            </a:r>
          </a:p>
          <a:p>
            <a:pPr>
              <a:buNone/>
            </a:pP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•  (∃x)(∃y)A(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x,y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) ≡ (∃y)(∃x)A(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x,y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) </a:t>
            </a:r>
          </a:p>
          <a:p>
            <a:pPr>
              <a:buNone/>
            </a:pP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•  (∀x)R ≡ (∃x)R ≡ R </a:t>
            </a:r>
          </a:p>
          <a:p>
            <a:pPr>
              <a:buNone/>
            </a:pP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•  (∀x)(A→B(x)) ≡ A →(∀x)B(x) </a:t>
            </a:r>
          </a:p>
          <a:p>
            <a:pPr>
              <a:buNone/>
            </a:pP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•  (∀x)(T→B(x)) ≡ T →(∀x)B(x) </a:t>
            </a:r>
          </a:p>
          <a:p>
            <a:pPr>
              <a:buNone/>
            </a:pP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•  (∀x)(F→B(x)) ≡ F →(∀x)B(x)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93700" y="274650"/>
            <a:ext cx="6954900" cy="1143000"/>
          </a:xfrm>
        </p:spPr>
        <p:txBody>
          <a:bodyPr/>
          <a:lstStyle/>
          <a:p>
            <a:r>
              <a:rPr lang="en-US" sz="2400">
                <a:solidFill>
                  <a:schemeClr val="accent1">
                    <a:lumMod val="75000"/>
                  </a:schemeClr>
                </a:solidFill>
              </a:rPr>
              <a:t>LATIHAN : Ubah dalam bentuk logika predikat 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912750" y="1417650"/>
            <a:ext cx="7469250" cy="47364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Jika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Siti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mirip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Dewi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dan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Dewi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mirip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Santi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,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maka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Siti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mirip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Santi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Amir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kenal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Bapak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Bowo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,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tetapi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Pak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Bowo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tidak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kenal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Amir.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Tidak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semua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orang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kaya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raya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Ada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harimau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yang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hanya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memangsa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kijang</a:t>
            </a:r>
            <a:r>
              <a:rPr lang="en-US" sz="240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Hanya polisilah yang berwenang mengadakan penyidikan, kalau ada orang yang melanggar hukum</a:t>
            </a:r>
            <a:endParaRPr lang="en-US" sz="2400">
              <a:solidFill>
                <a:schemeClr val="tx1">
                  <a:lumMod val="95000"/>
                </a:schemeClr>
              </a:solidFill>
              <a:latin typeface="Garamond" pitchFamily="18" charset="0"/>
              <a:sym typeface="Symbol" pitchFamily="18" charset="2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Semua orang asing itu bukan bangsa Indonesia</a:t>
            </a:r>
          </a:p>
          <a:p>
            <a:pPr>
              <a:buNone/>
            </a:pPr>
            <a:r>
              <a:rPr lang="en-US" sz="240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	Ada orang asing yang berbahasa Indonesia.</a:t>
            </a:r>
          </a:p>
          <a:p>
            <a:pPr>
              <a:buNone/>
            </a:pPr>
            <a:r>
              <a:rPr lang="en-US" sz="240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	Jadi, ada orang asing yang bukan bangsa Indonesia.</a:t>
            </a:r>
            <a:endParaRPr lang="en-US" sz="2400">
              <a:solidFill>
                <a:schemeClr val="tx1">
                  <a:lumMod val="95000"/>
                </a:schemeClr>
              </a:solidFill>
              <a:latin typeface="Garamond" pitchFamily="18" charset="0"/>
              <a:sym typeface="Symbol" pitchFamily="18" charset="2"/>
            </a:endParaRP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93700" y="274650"/>
            <a:ext cx="7259700" cy="1143000"/>
          </a:xfrm>
        </p:spPr>
        <p:txBody>
          <a:bodyPr/>
          <a:lstStyle/>
          <a:p>
            <a:r>
              <a:rPr lang="en-US" sz="2800">
                <a:solidFill>
                  <a:srgbClr val="0C788E"/>
                </a:solidFill>
              </a:rPr>
              <a:t>Ubahlah pernyataan kuantor-kuantor berikut kedalam bahasa Indonesia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893700" y="1417650"/>
            <a:ext cx="7412100" cy="4736400"/>
          </a:xfrm>
        </p:spPr>
        <p:txBody>
          <a:bodyPr/>
          <a:lstStyle/>
          <a:p>
            <a:pPr>
              <a:buNone/>
            </a:pPr>
            <a:r>
              <a:rPr lang="en-US" sz="2000">
                <a:solidFill>
                  <a:schemeClr val="tx1">
                    <a:lumMod val="95000"/>
                  </a:schemeClr>
                </a:solidFill>
              </a:rPr>
              <a:t>jika 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</a:rPr>
              <a:t>B(x) </a:t>
            </a:r>
            <a:r>
              <a:rPr lang="en-US" sz="2000" dirty="0" err="1">
                <a:solidFill>
                  <a:schemeClr val="tx1">
                    <a:lumMod val="95000"/>
                  </a:schemeClr>
                </a:solidFill>
              </a:rPr>
              <a:t>adalah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</a:schemeClr>
                </a:solidFill>
              </a:rPr>
              <a:t>pernyataan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</a:rPr>
              <a:t> “x </a:t>
            </a:r>
            <a:r>
              <a:rPr lang="en-US" sz="2000" dirty="0" err="1">
                <a:solidFill>
                  <a:schemeClr val="tx1">
                    <a:lumMod val="95000"/>
                  </a:schemeClr>
                </a:solidFill>
              </a:rPr>
              <a:t>belajar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</a:rPr>
              <a:t> lima jam per </a:t>
            </a:r>
            <a:r>
              <a:rPr lang="en-US" sz="2000" dirty="0" err="1">
                <a:solidFill>
                  <a:schemeClr val="tx1">
                    <a:lumMod val="95000"/>
                  </a:schemeClr>
                </a:solidFill>
              </a:rPr>
              <a:t>hari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</a:schemeClr>
                </a:solidFill>
              </a:rPr>
              <a:t>selama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</a:schemeClr>
                </a:solidFill>
              </a:rPr>
              <a:t>kuliah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</a:rPr>
              <a:t>” </a:t>
            </a:r>
            <a:r>
              <a:rPr lang="en-US" sz="2000" dirty="0" err="1">
                <a:solidFill>
                  <a:schemeClr val="tx1">
                    <a:lumMod val="95000"/>
                  </a:schemeClr>
                </a:solidFill>
              </a:rPr>
              <a:t>dan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</a:rPr>
              <a:t> x </a:t>
            </a:r>
            <a:r>
              <a:rPr lang="en-US" sz="2000" dirty="0" err="1">
                <a:solidFill>
                  <a:schemeClr val="tx1">
                    <a:lumMod val="95000"/>
                  </a:schemeClr>
                </a:solidFill>
              </a:rPr>
              <a:t>adalah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</a:schemeClr>
                </a:solidFill>
              </a:rPr>
              <a:t>semua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</a:schemeClr>
                </a:solidFill>
              </a:rPr>
              <a:t>mahasiswa</a:t>
            </a:r>
            <a:r>
              <a:rPr lang="en-US" sz="2000">
                <a:solidFill>
                  <a:schemeClr val="tx1">
                    <a:lumMod val="95000"/>
                  </a:schemeClr>
                </a:solidFill>
              </a:rPr>
              <a:t>. </a:t>
            </a:r>
          </a:p>
          <a:p>
            <a:endParaRPr lang="en-US" sz="2000" dirty="0">
              <a:solidFill>
                <a:schemeClr val="tx1">
                  <a:lumMod val="95000"/>
                </a:schemeClr>
              </a:solidFill>
            </a:endParaRPr>
          </a:p>
          <a:p>
            <a:pPr marL="457200" indent="-457200">
              <a:buFont typeface="+mj-lt"/>
              <a:buAutoNum type="alphaLcPeriod"/>
            </a:pPr>
            <a:r>
              <a:rPr lang="en-US" sz="2400">
                <a:solidFill>
                  <a:schemeClr val="tx1">
                    <a:lumMod val="95000"/>
                  </a:schemeClr>
                </a:solidFill>
              </a:rPr>
              <a:t>(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∃x)B(x) 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>
                <a:solidFill>
                  <a:schemeClr val="tx1">
                    <a:lumMod val="95000"/>
                  </a:schemeClr>
                </a:solidFill>
              </a:rPr>
              <a:t>(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∃x)¬B(x) 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>
                <a:solidFill>
                  <a:schemeClr val="tx1">
                    <a:lumMod val="95000"/>
                  </a:schemeClr>
                </a:solidFill>
              </a:rPr>
              <a:t>(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∀x)B(x) 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>
                <a:solidFill>
                  <a:schemeClr val="tx1">
                    <a:lumMod val="95000"/>
                  </a:schemeClr>
                </a:solidFill>
              </a:rPr>
              <a:t>(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∀x) ¬B(x)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379425"/>
            <a:ext cx="6462600" cy="868350"/>
          </a:xfrm>
        </p:spPr>
        <p:txBody>
          <a:bodyPr/>
          <a:lstStyle/>
          <a:p>
            <a:pPr eaLnBrk="1" hangingPunct="1"/>
            <a:r>
              <a:rPr lang="en-US" sz="3200" b="1" dirty="0">
                <a:solidFill>
                  <a:srgbClr val="0C788E"/>
                </a:solidFill>
              </a:rPr>
              <a:t>ILUSTRASI</a:t>
            </a:r>
            <a:endParaRPr lang="id-ID" sz="3200" b="1" dirty="0">
              <a:solidFill>
                <a:srgbClr val="0C788E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type="body" idx="1"/>
          </p:nvPr>
        </p:nvSpPr>
        <p:spPr>
          <a:xfrm>
            <a:off x="457200" y="1468438"/>
            <a:ext cx="8083613" cy="4736400"/>
          </a:xfrm>
        </p:spPr>
        <p:txBody>
          <a:bodyPr>
            <a:normAutofit fontScale="92500" lnSpcReduction="20000"/>
          </a:bodyPr>
          <a:lstStyle/>
          <a:p>
            <a:pPr marL="365760" indent="-283464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id-ID" sz="2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Pernyataan:</a:t>
            </a:r>
          </a:p>
          <a:p>
            <a:pPr marL="365760" indent="-283464" algn="ctr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sv-SE" sz="2800" b="1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Batuan di Mars berwarna putih</a:t>
            </a:r>
          </a:p>
          <a:p>
            <a:pPr marL="365760" indent="-283464" algn="ctr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atau</a:t>
            </a:r>
            <a:endParaRPr lang="sv-SE" sz="2800" b="1" i="1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365760" indent="-283464" algn="ctr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sv-SE" sz="2800" b="1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Batuan di Mars tidak berwarna putih</a:t>
            </a:r>
            <a:endParaRPr lang="id-ID" sz="2800" b="1" i="1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365760" indent="-283464" algn="ctr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800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365760" indent="-283464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Dengan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aturan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kalkulus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proposisi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Skema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kalimat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menjadi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			</a:t>
            </a:r>
            <a:r>
              <a:rPr lang="sv-SE" sz="2800" b="1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(p or not p)</a:t>
            </a:r>
            <a:endParaRPr lang="id-ID" sz="2800" b="1" i="1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365760" indent="-283464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id-ID" sz="2800" i="1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365760" indent="-283464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id-ID" sz="2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Sedangkan, pernyataan :</a:t>
            </a:r>
          </a:p>
          <a:p>
            <a:pPr marL="365760" indent="-283464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id-ID" sz="2800" b="1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		</a:t>
            </a:r>
            <a:r>
              <a:rPr lang="en-US" sz="2800" b="1" i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Ada</a:t>
            </a:r>
            <a:r>
              <a:rPr lang="en-US" sz="2800" b="1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800" b="1" i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batuan</a:t>
            </a:r>
            <a:r>
              <a:rPr lang="en-US" sz="2800" b="1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800" b="1" i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di</a:t>
            </a:r>
            <a:r>
              <a:rPr lang="en-US" sz="2800" b="1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Mars </a:t>
            </a:r>
            <a:r>
              <a:rPr lang="en-US" sz="2800" b="1" i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berwarna</a:t>
            </a:r>
            <a:r>
              <a:rPr lang="en-US" sz="2800" b="1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800" b="1" i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putih</a:t>
            </a:r>
            <a:endParaRPr lang="en-US" sz="2800" b="1" i="1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274320" indent="-274320" algn="ctr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atau</a:t>
            </a:r>
            <a:endParaRPr lang="en-US" sz="2800" b="1" i="1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274320" indent="-274320" algn="ctr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b="1" i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Semua</a:t>
            </a:r>
            <a:r>
              <a:rPr lang="en-US" sz="2800" b="1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800" b="1" i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batuan</a:t>
            </a:r>
            <a:r>
              <a:rPr lang="en-US" sz="2800" b="1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800" b="1" i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di</a:t>
            </a:r>
            <a:r>
              <a:rPr lang="en-US" sz="2800" b="1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Mars </a:t>
            </a:r>
            <a:r>
              <a:rPr lang="en-US" sz="2800" b="1" i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berwarna</a:t>
            </a:r>
            <a:r>
              <a:rPr lang="en-US" sz="2800" b="1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800" b="1" i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putih</a:t>
            </a:r>
            <a:endParaRPr lang="en-US" sz="2800" b="1" i="1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274320" indent="-274320" algn="ctr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sv-SE" sz="2800" b="1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0" indent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sv-SE" sz="2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tidak dapat dibentuk menjadi skema kalimat kalkulus proposisi. </a:t>
            </a:r>
            <a:endParaRPr lang="id-ID" sz="2800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274320" indent="-27432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id-ID" sz="2800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274320" indent="-27432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id-ID" sz="2800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274320" indent="-27432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sv-SE" sz="2800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365760" indent="-283464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id-ID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686800" y="1027113"/>
            <a:ext cx="457200" cy="4413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9278018-0244-4AEC-B644-173F625AB208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C788E"/>
                </a:solidFill>
              </a:rPr>
              <a:t>PENDAHULUAN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772400" cy="4736400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10000"/>
              </a:lnSpc>
            </a:pP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Logika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proposisional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sudah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cukup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untuk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menangani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pernyataan-pernyataan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yang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sederhana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. </a:t>
            </a:r>
          </a:p>
          <a:p>
            <a:pPr marL="342900" indent="-342900">
              <a:lnSpc>
                <a:spcPct val="110000"/>
              </a:lnSpc>
            </a:pP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Pernyataan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yang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mengandung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kata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, </a:t>
            </a:r>
            <a:r>
              <a:rPr lang="en-US" sz="2400" b="1" dirty="0" err="1">
                <a:solidFill>
                  <a:schemeClr val="tx1">
                    <a:lumMod val="95000"/>
                  </a:schemeClr>
                </a:solidFill>
              </a:rPr>
              <a:t>semua</a:t>
            </a:r>
            <a:r>
              <a:rPr lang="en-US" sz="2400" b="1" dirty="0">
                <a:solidFill>
                  <a:schemeClr val="tx1">
                    <a:lumMod val="95000"/>
                  </a:schemeClr>
                </a:solidFill>
              </a:rPr>
              <a:t>, </a:t>
            </a:r>
            <a:r>
              <a:rPr lang="en-US" sz="2400" b="1" dirty="0" err="1">
                <a:solidFill>
                  <a:schemeClr val="tx1">
                    <a:lumMod val="95000"/>
                  </a:schemeClr>
                </a:solidFill>
              </a:rPr>
              <a:t>ada</a:t>
            </a:r>
            <a:r>
              <a:rPr lang="en-US" sz="2400" b="1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atau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kata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>
                <a:solidFill>
                  <a:schemeClr val="tx1">
                    <a:lumMod val="95000"/>
                  </a:schemeClr>
                </a:solidFill>
              </a:rPr>
              <a:t>yang lain,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tidak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bisa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diselesaikan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. </a:t>
            </a:r>
          </a:p>
          <a:p>
            <a:pPr marL="342900" indent="-342900">
              <a:lnSpc>
                <a:spcPct val="110000"/>
              </a:lnSpc>
            </a:pP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Untuk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pernyataan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yang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lebih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rumit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misal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: </a:t>
            </a:r>
          </a:p>
          <a:p>
            <a:pPr lvl="2" indent="542925">
              <a:lnSpc>
                <a:spcPct val="110000"/>
              </a:lnSpc>
              <a:buNone/>
            </a:pP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   A=</a:t>
            </a:r>
            <a:r>
              <a:rPr lang="en-US" sz="1800" dirty="0" err="1">
                <a:solidFill>
                  <a:schemeClr val="tx1">
                    <a:lumMod val="95000"/>
                  </a:schemeClr>
                </a:solidFill>
              </a:rPr>
              <a:t>semua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</a:schemeClr>
                </a:solidFill>
              </a:rPr>
              <a:t>mahasiswa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</a:schemeClr>
                </a:solidFill>
              </a:rPr>
              <a:t>pandai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. </a:t>
            </a:r>
          </a:p>
          <a:p>
            <a:pPr lvl="2" indent="542925">
              <a:lnSpc>
                <a:spcPct val="110000"/>
              </a:lnSpc>
              <a:buNone/>
            </a:pP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   B=Badu </a:t>
            </a:r>
            <a:r>
              <a:rPr lang="en-US" sz="1800" dirty="0" err="1">
                <a:solidFill>
                  <a:schemeClr val="tx1">
                    <a:lumMod val="95000"/>
                  </a:schemeClr>
                </a:solidFill>
              </a:rPr>
              <a:t>seorang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</a:schemeClr>
                </a:solidFill>
              </a:rPr>
              <a:t>mahasiswa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. </a:t>
            </a:r>
          </a:p>
          <a:p>
            <a:pPr lvl="2" indent="542925">
              <a:lnSpc>
                <a:spcPct val="110000"/>
              </a:lnSpc>
              <a:buNone/>
            </a:pP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   C=</a:t>
            </a:r>
            <a:r>
              <a:rPr lang="en-US" sz="1800" dirty="0" err="1">
                <a:solidFill>
                  <a:schemeClr val="tx1">
                    <a:lumMod val="95000"/>
                  </a:schemeClr>
                </a:solidFill>
              </a:rPr>
              <a:t>Dengan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</a:schemeClr>
                </a:solidFill>
              </a:rPr>
              <a:t>demikian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, Badu  </a:t>
            </a:r>
            <a:r>
              <a:rPr lang="en-US" sz="1800" dirty="0" err="1">
                <a:solidFill>
                  <a:schemeClr val="tx1">
                    <a:lumMod val="95000"/>
                  </a:schemeClr>
                </a:solidFill>
              </a:rPr>
              <a:t>pasti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</a:schemeClr>
                </a:solidFill>
              </a:rPr>
              <a:t>pandai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. </a:t>
            </a:r>
          </a:p>
          <a:p>
            <a:pPr lvl="2" indent="542925">
              <a:lnSpc>
                <a:spcPct val="110000"/>
              </a:lnSpc>
              <a:buNone/>
            </a:pP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   </a:t>
            </a:r>
            <a:r>
              <a:rPr lang="en-US" sz="1800" dirty="0" err="1">
                <a:solidFill>
                  <a:schemeClr val="tx1">
                    <a:lumMod val="95000"/>
                  </a:schemeClr>
                </a:solidFill>
              </a:rPr>
              <a:t>bentuk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</a:schemeClr>
                </a:solidFill>
              </a:rPr>
              <a:t>ekspresi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</a:schemeClr>
                </a:solidFill>
              </a:rPr>
              <a:t>logika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 </a:t>
            </a:r>
          </a:p>
          <a:p>
            <a:pPr lvl="2" indent="542925">
              <a:lnSpc>
                <a:spcPct val="110000"/>
              </a:lnSpc>
              <a:buNone/>
            </a:pP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  </a:t>
            </a:r>
            <a:r>
              <a:rPr lang="en-US" sz="2000" b="1" dirty="0">
                <a:solidFill>
                  <a:schemeClr val="tx1">
                    <a:lumMod val="95000"/>
                  </a:schemeClr>
                </a:solidFill>
              </a:rPr>
              <a:t> (A∧B) </a:t>
            </a:r>
            <a:r>
              <a:rPr lang="en-US" sz="2000" b="1">
                <a:solidFill>
                  <a:schemeClr val="tx1">
                    <a:lumMod val="95000"/>
                  </a:schemeClr>
                </a:solidFill>
                <a:sym typeface="Wingdings" pitchFamily="2" charset="2"/>
              </a:rPr>
              <a:t></a:t>
            </a:r>
            <a:r>
              <a:rPr lang="en-US" sz="2000" b="1">
                <a:solidFill>
                  <a:schemeClr val="tx1">
                    <a:lumMod val="95000"/>
                  </a:schemeClr>
                </a:solidFill>
              </a:rPr>
              <a:t>C</a:t>
            </a:r>
            <a:endParaRPr lang="en-US" sz="1800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C788E"/>
                </a:solidFill>
              </a:rPr>
              <a:t>PENDAHULUAN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50300" cy="4736400"/>
          </a:xfrm>
        </p:spPr>
        <p:txBody>
          <a:bodyPr/>
          <a:lstStyle/>
          <a:p>
            <a:pPr marL="457200" indent="-457200"/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Bila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menginginkan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diselesaikan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dengan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logika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proposisi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,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pernyataan-pernyataannya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harus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dirubah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menjadi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</a:p>
          <a:p>
            <a:pPr lvl="1" indent="714375">
              <a:buNone/>
            </a:pP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  A→B =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Jika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Badu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mahasiswa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maka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ia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pasti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pandai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. </a:t>
            </a:r>
          </a:p>
          <a:p>
            <a:pPr lvl="1" indent="714375">
              <a:buNone/>
            </a:pP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  A=Badu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seorang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mahasiswa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. </a:t>
            </a:r>
          </a:p>
          <a:p>
            <a:pPr lvl="1" indent="714375">
              <a:buNone/>
            </a:pP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  B=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Dengan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demikian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ia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pasti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pandai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</a:p>
          <a:p>
            <a:pPr lvl="1" indent="714375">
              <a:buNone/>
            </a:pP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  ((A→B)∧A)→B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882400"/>
            <a:ext cx="7239000" cy="1093200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sz="2800">
                <a:solidFill>
                  <a:schemeClr val="tx1">
                    <a:lumMod val="95000"/>
                  </a:schemeClr>
                </a:solidFill>
              </a:rPr>
              <a:t>pengembangan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dari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logika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proposisional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dengan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masalah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pengkuantoran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dan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menambah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istilah-istilah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baru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. </a:t>
            </a:r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35062" y="762000"/>
            <a:ext cx="5218113" cy="7858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LOGIKA PREDIKAT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>
                <a:solidFill>
                  <a:srgbClr val="0C788E"/>
                </a:solidFill>
              </a:rPr>
              <a:t>Istilah</a:t>
            </a:r>
            <a:r>
              <a:rPr lang="en-US" b="1" dirty="0">
                <a:solidFill>
                  <a:srgbClr val="0C788E"/>
                </a:solidFill>
              </a:rPr>
              <a:t> </a:t>
            </a:r>
            <a:r>
              <a:rPr lang="en-US" b="1" dirty="0" err="1">
                <a:solidFill>
                  <a:srgbClr val="0C788E"/>
                </a:solidFill>
              </a:rPr>
              <a:t>Dalam</a:t>
            </a:r>
            <a:r>
              <a:rPr lang="en-US" b="1" dirty="0">
                <a:solidFill>
                  <a:srgbClr val="0C788E"/>
                </a:solidFill>
              </a:rPr>
              <a:t> </a:t>
            </a:r>
            <a:r>
              <a:rPr lang="en-US" b="1" dirty="0" err="1">
                <a:solidFill>
                  <a:srgbClr val="0C788E"/>
                </a:solidFill>
              </a:rPr>
              <a:t>Logika</a:t>
            </a:r>
            <a:r>
              <a:rPr lang="en-US" b="1" dirty="0">
                <a:solidFill>
                  <a:srgbClr val="0C788E"/>
                </a:solidFill>
              </a:rPr>
              <a:t> </a:t>
            </a:r>
            <a:r>
              <a:rPr lang="en-US" b="1" dirty="0" err="1">
                <a:solidFill>
                  <a:srgbClr val="0C788E"/>
                </a:solidFill>
              </a:rPr>
              <a:t>Predikat</a:t>
            </a:r>
            <a:endParaRPr lang="en-US" b="1" dirty="0">
              <a:solidFill>
                <a:srgbClr val="0C788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893700" y="1676400"/>
            <a:ext cx="6954900" cy="47364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Term :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kata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benda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atau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subjek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 </a:t>
            </a:r>
          </a:p>
          <a:p>
            <a:pPr>
              <a:lnSpc>
                <a:spcPct val="150000"/>
              </a:lnSpc>
            </a:pP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Predikat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: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properti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dari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term </a:t>
            </a:r>
          </a:p>
          <a:p>
            <a:pPr>
              <a:lnSpc>
                <a:spcPct val="150000"/>
              </a:lnSpc>
            </a:pP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Fungsi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proposisional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=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fungsi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err="1">
                <a:solidFill>
                  <a:schemeClr val="tx1">
                    <a:lumMod val="95000"/>
                  </a:schemeClr>
                </a:solidFill>
              </a:rPr>
              <a:t>Kuantor</a:t>
            </a:r>
            <a:r>
              <a:rPr lang="en-US" sz="2800">
                <a:solidFill>
                  <a:schemeClr val="tx1">
                    <a:lumMod val="95000"/>
                  </a:schemeClr>
                </a:solidFill>
              </a:rPr>
              <a:t> </a:t>
            </a:r>
            <a:endParaRPr lang="en-US" sz="2800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6ABF8-7174-4066-BD73-842A34236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99CC"/>
                </a:solidFill>
              </a:rPr>
              <a:t>Predikat </a:t>
            </a:r>
            <a:endParaRPr lang="en-ID">
              <a:solidFill>
                <a:srgbClr val="0099CC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10C55C-2EAD-409D-B89E-8D5057AF81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3700" y="1417650"/>
            <a:ext cx="7335900" cy="5150200"/>
          </a:xfrm>
        </p:spPr>
        <p:txBody>
          <a:bodyPr/>
          <a:lstStyle/>
          <a:p>
            <a:pPr>
              <a:spcAft>
                <a:spcPts val="600"/>
              </a:spcAft>
              <a:buNone/>
            </a:pPr>
            <a:r>
              <a:rPr lang="en-ID" sz="2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Misalkan x &gt; 2015 adalah suatu </a:t>
            </a:r>
            <a:r>
              <a:rPr lang="nn-NO" sz="2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pernyataan (statement), tetapi bukan proposisi.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D" sz="2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variabel x yang berasal dari suatu himpunan tertentu, katakanlah himpunan D;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D" sz="2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predikat “lebih dari” 2015 </a:t>
            </a:r>
          </a:p>
          <a:p>
            <a:pPr>
              <a:spcAft>
                <a:spcPts val="600"/>
              </a:spcAft>
              <a:buNone/>
            </a:pPr>
            <a:endParaRPr lang="en-ID" sz="24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600"/>
              </a:spcAft>
              <a:buNone/>
            </a:pPr>
            <a:r>
              <a:rPr lang="en-ID" sz="2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Himpunan D disebut domain atau semesta pembicaraan (universe of discourse).</a:t>
            </a:r>
          </a:p>
          <a:p>
            <a:pPr>
              <a:spcAft>
                <a:spcPts val="600"/>
              </a:spcAft>
              <a:buNone/>
            </a:pPr>
            <a:r>
              <a:rPr lang="en-ID" sz="2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Pernyataan x &gt; 2015 ditulis sebagai P(x), dengan P adalah predikat dan x adalah variabel.</a:t>
            </a:r>
          </a:p>
          <a:p>
            <a:pPr>
              <a:spcAft>
                <a:spcPts val="600"/>
              </a:spcAft>
              <a:buNone/>
            </a:pPr>
            <a:endParaRPr lang="en-ID" sz="24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224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045D1-3A01-425C-9765-8AD484D8D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99CC"/>
                </a:solidFill>
              </a:rPr>
              <a:t>Predikat (lanjutan)</a:t>
            </a:r>
            <a:endParaRPr lang="en-ID">
              <a:solidFill>
                <a:srgbClr val="0099CC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4375D0-5B58-4166-AA09-B95C3F26D1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3700" y="1831450"/>
            <a:ext cx="7640700" cy="4736400"/>
          </a:xfrm>
        </p:spPr>
        <p:txBody>
          <a:bodyPr/>
          <a:lstStyle/>
          <a:p>
            <a:pPr>
              <a:spcAft>
                <a:spcPts val="600"/>
              </a:spcAft>
              <a:buNone/>
            </a:pPr>
            <a:r>
              <a:rPr lang="en-ID" sz="2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 (x) tidak memiliki nilai kebenaran hingga x diganti dengan suatu elemen dari D.</a:t>
            </a:r>
          </a:p>
          <a:p>
            <a:pPr>
              <a:spcAft>
                <a:spcPts val="600"/>
              </a:spcAft>
              <a:buNone/>
            </a:pPr>
            <a:r>
              <a:rPr lang="en-ID" sz="2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Banyaknya variabel dalam suatu predikat dinamakan dengan ariti (arity) dari predikat tersebut.</a:t>
            </a:r>
          </a:p>
          <a:p>
            <a:pPr>
              <a:spcAft>
                <a:spcPts val="600"/>
              </a:spcAft>
              <a:buNone/>
            </a:pPr>
            <a:endParaRPr lang="en-ID" sz="24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ID" sz="2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Predikat uner adalah predikat dengan ariti</a:t>
            </a:r>
          </a:p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ID" sz="2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Predikat biner adalah predikat dengan ariti 2.</a:t>
            </a:r>
          </a:p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ID" sz="2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Predikat terner adalah predikat dengan ariti 3.</a:t>
            </a:r>
          </a:p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sv-SE" sz="2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Predikat n ari (atau n-ner) adalah predikat dengan ariti n.</a:t>
            </a:r>
            <a:endParaRPr lang="en-ID" sz="24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endParaRPr lang="en-ID" sz="24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980663"/>
      </p:ext>
    </p:extLst>
  </p:cSld>
  <p:clrMapOvr>
    <a:masterClrMapping/>
  </p:clrMapOvr>
</p:sld>
</file>

<file path=ppt/theme/theme1.xml><?xml version="1.0" encoding="utf-8"?>
<a:theme xmlns:a="http://schemas.openxmlformats.org/drawingml/2006/main" name="Antoni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Antonio</Template>
  <TotalTime>2184</TotalTime>
  <Words>1463</Words>
  <Application>Microsoft Office PowerPoint</Application>
  <PresentationFormat>On-screen Show (4:3)</PresentationFormat>
  <Paragraphs>235</Paragraphs>
  <Slides>29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41" baseType="lpstr">
      <vt:lpstr>Arial</vt:lpstr>
      <vt:lpstr>Calibri</vt:lpstr>
      <vt:lpstr>Cambria Math</vt:lpstr>
      <vt:lpstr>Courier New</vt:lpstr>
      <vt:lpstr>Franklin Gothic Book</vt:lpstr>
      <vt:lpstr>Garamond</vt:lpstr>
      <vt:lpstr>Informal Roman</vt:lpstr>
      <vt:lpstr>Lato</vt:lpstr>
      <vt:lpstr>Raleway</vt:lpstr>
      <vt:lpstr>Wingdings</vt:lpstr>
      <vt:lpstr>Wingdings 2</vt:lpstr>
      <vt:lpstr>Antonio template</vt:lpstr>
      <vt:lpstr>LOGIKA PREDIKAT </vt:lpstr>
      <vt:lpstr>Kalkulus Predikat-Pendahuluan</vt:lpstr>
      <vt:lpstr>ILUSTRASI</vt:lpstr>
      <vt:lpstr>PENDAHULUAN</vt:lpstr>
      <vt:lpstr>PENDAHULUAN</vt:lpstr>
      <vt:lpstr>LOGIKA PREDIKAT</vt:lpstr>
      <vt:lpstr>Istilah Dalam Logika Predikat</vt:lpstr>
      <vt:lpstr>Predikat </vt:lpstr>
      <vt:lpstr>Predikat (lanjutan)</vt:lpstr>
      <vt:lpstr>PowerPoint Presentation</vt:lpstr>
      <vt:lpstr>PowerPoint Presentation</vt:lpstr>
      <vt:lpstr>Kuantor </vt:lpstr>
      <vt:lpstr>Contoh Kuantor Universal</vt:lpstr>
      <vt:lpstr>Contoh Kuantor Eksistensial </vt:lpstr>
      <vt:lpstr>Nilai Kebenaran Predikat dengan Kuantor</vt:lpstr>
      <vt:lpstr>Mengubah proposisi ke predikat</vt:lpstr>
      <vt:lpstr>Mengubah proposisi ke predikat</vt:lpstr>
      <vt:lpstr>Kalkulus Predikat - Variabel Bebas/Terikat</vt:lpstr>
      <vt:lpstr>Kalkulus Predikat - Variabel Bebas/Terikat</vt:lpstr>
      <vt:lpstr>PowerPoint Presentation</vt:lpstr>
      <vt:lpstr>Kalkulus Predikat - Kalimat Tertutup</vt:lpstr>
      <vt:lpstr>Representasi Kalimat</vt:lpstr>
      <vt:lpstr>Representasi Kalimat</vt:lpstr>
      <vt:lpstr>Latihan-Representasi Kalimat </vt:lpstr>
      <vt:lpstr>Kalkulus Predikat-Representasi Kalimat</vt:lpstr>
      <vt:lpstr>Kalkulus Predikat - Representasi Kalimat</vt:lpstr>
      <vt:lpstr>Ekuivalen Logis</vt:lpstr>
      <vt:lpstr>LATIHAN : Ubah dalam bentuk logika predikat </vt:lpstr>
      <vt:lpstr>Ubahlah pernyataan kuantor-kuantor berikut kedalam bahasa Indonesia</vt:lpstr>
    </vt:vector>
  </TitlesOfParts>
  <Company>NONE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INDI</dc:creator>
  <cp:lastModifiedBy>indiwidi</cp:lastModifiedBy>
  <cp:revision>73</cp:revision>
  <dcterms:created xsi:type="dcterms:W3CDTF">2013-04-10T01:00:30Z</dcterms:created>
  <dcterms:modified xsi:type="dcterms:W3CDTF">2019-04-12T14:57:29Z</dcterms:modified>
</cp:coreProperties>
</file>