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72" r:id="rId5"/>
    <p:sldId id="273" r:id="rId6"/>
    <p:sldId id="274" r:id="rId7"/>
    <p:sldId id="275" r:id="rId8"/>
    <p:sldId id="276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036A4-8635-4E22-BA3F-CF6D53933BEB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BC0D7-EB3D-4672-A8D0-6681640BC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2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A658A-044E-41E6-B98A-A057E132A75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10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28737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dirty="0" err="1"/>
              <a:t>Metodologi</a:t>
            </a:r>
            <a:r>
              <a:rPr lang="en-US" sz="3600" dirty="0"/>
              <a:t> </a:t>
            </a:r>
            <a:r>
              <a:rPr lang="en-US" sz="3600" dirty="0" err="1"/>
              <a:t>Penelitian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Bidang</a:t>
            </a:r>
            <a:r>
              <a:rPr lang="en-US" sz="3600" dirty="0"/>
              <a:t> </a:t>
            </a:r>
            <a:r>
              <a:rPr lang="en-US" sz="3600" dirty="0" err="1"/>
              <a:t>Ilmu</a:t>
            </a:r>
            <a:r>
              <a:rPr lang="en-US" sz="3600" dirty="0"/>
              <a:t> </a:t>
            </a:r>
            <a:r>
              <a:rPr lang="en-US" sz="3600" dirty="0" err="1"/>
              <a:t>Komputer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Teknologi</a:t>
            </a:r>
            <a:r>
              <a:rPr lang="en-US" sz="3600" dirty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(3)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757246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Sufa’atin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1422" y="5072074"/>
            <a:ext cx="47149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Referensi</a:t>
            </a:r>
            <a:r>
              <a:rPr lang="en-US" dirty="0"/>
              <a:t> :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(</a:t>
            </a:r>
            <a:r>
              <a:rPr lang="en-US" dirty="0" err="1"/>
              <a:t>Konsep</a:t>
            </a:r>
            <a:r>
              <a:rPr lang="en-US" dirty="0"/>
              <a:t>, </a:t>
            </a:r>
            <a:r>
              <a:rPr lang="en-US" dirty="0" err="1"/>
              <a:t>Teknik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)  </a:t>
            </a:r>
            <a:r>
              <a:rPr lang="en-US" dirty="0" err="1"/>
              <a:t>Zainal</a:t>
            </a:r>
            <a:r>
              <a:rPr lang="en-US" dirty="0"/>
              <a:t> A. </a:t>
            </a:r>
            <a:r>
              <a:rPr lang="en-US" dirty="0" err="1"/>
              <a:t>Hasibuan</a:t>
            </a:r>
            <a:r>
              <a:rPr lang="en-US" dirty="0"/>
              <a:t>, Ph.D. </a:t>
            </a: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Indonesia. 2007.</a:t>
            </a:r>
          </a:p>
        </p:txBody>
      </p:sp>
    </p:spTree>
    <p:extLst>
      <p:ext uri="{BB962C8B-B14F-4D97-AF65-F5344CB8AC3E}">
        <p14:creationId xmlns:p14="http://schemas.microsoft.com/office/powerpoint/2010/main" val="370813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023" y="285728"/>
            <a:ext cx="9374777" cy="785818"/>
          </a:xfrm>
        </p:spPr>
        <p:txBody>
          <a:bodyPr/>
          <a:lstStyle/>
          <a:p>
            <a:r>
              <a:rPr lang="en-US" b="1" dirty="0" smtClean="0"/>
              <a:t>PENJELASAN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23" y="1071546"/>
            <a:ext cx="9546257" cy="5500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5. PENGUMPULAN DATA (</a:t>
            </a:r>
            <a:r>
              <a:rPr lang="en-US" b="1" i="1" dirty="0" smtClean="0"/>
              <a:t>GATHER DATA)</a:t>
            </a:r>
          </a:p>
          <a:p>
            <a:pPr algn="just"/>
            <a:r>
              <a:rPr lang="en-US" dirty="0" smtClean="0"/>
              <a:t>Data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bermacam-macam</a:t>
            </a:r>
            <a:r>
              <a:rPr lang="en-US" dirty="0" smtClean="0"/>
              <a:t>, data yang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angka-angka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data </a:t>
            </a:r>
            <a:r>
              <a:rPr lang="en-US" dirty="0" err="1" smtClean="0"/>
              <a:t>yaitu</a:t>
            </a:r>
            <a:r>
              <a:rPr lang="en-US" dirty="0" smtClean="0"/>
              <a:t> data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data yang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mengkombinasikan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Kumpulkan</a:t>
            </a:r>
            <a:r>
              <a:rPr lang="en-US" dirty="0" smtClean="0"/>
              <a:t> data-data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grafik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data </a:t>
            </a:r>
            <a:r>
              <a:rPr lang="en-US" dirty="0" err="1" smtClean="0"/>
              <a:t>kuantitaif</a:t>
            </a:r>
            <a:r>
              <a:rPr lang="en-US" dirty="0" smtClean="0"/>
              <a:t>, data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data </a:t>
            </a:r>
            <a:r>
              <a:rPr lang="en-US" dirty="0" err="1" smtClean="0"/>
              <a:t>kombinasi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susun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katagorisasikan</a:t>
            </a:r>
            <a:r>
              <a:rPr lang="en-US" dirty="0" smtClean="0"/>
              <a:t> data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produktivitas</a:t>
            </a:r>
            <a:r>
              <a:rPr lang="en-US" dirty="0" smtClean="0"/>
              <a:t>, </a:t>
            </a: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menginterpretasikan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data. </a:t>
            </a:r>
            <a:r>
              <a:rPr lang="en-US" dirty="0" err="1" smtClean="0"/>
              <a:t>Analisis</a:t>
            </a:r>
            <a:r>
              <a:rPr lang="en-US" dirty="0" smtClean="0"/>
              <a:t> data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dapatkan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sampelnya</a:t>
            </a:r>
            <a:r>
              <a:rPr lang="en-US" dirty="0" smtClean="0"/>
              <a:t> </a:t>
            </a:r>
            <a:r>
              <a:rPr lang="en-US" dirty="0" err="1" smtClean="0"/>
              <a:t>respresentatif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uji-uji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4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834" y="274638"/>
            <a:ext cx="9413966" cy="868346"/>
          </a:xfrm>
        </p:spPr>
        <p:txBody>
          <a:bodyPr>
            <a:normAutofit/>
          </a:bodyPr>
          <a:lstStyle/>
          <a:p>
            <a:r>
              <a:rPr lang="en-US" b="1" dirty="0" smtClean="0"/>
              <a:t>PENJELASAN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834" y="1071546"/>
            <a:ext cx="9656884" cy="55007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6. ANALISA DATA (</a:t>
            </a:r>
            <a:r>
              <a:rPr lang="en-US" b="1" i="1" dirty="0" smtClean="0"/>
              <a:t>ANALYZE DATA)</a:t>
            </a:r>
          </a:p>
          <a:p>
            <a:pPr marL="0" indent="0" algn="just">
              <a:buNone/>
            </a:pPr>
            <a:r>
              <a:rPr lang="en-US" dirty="0" err="1" smtClean="0"/>
              <a:t>Pengolahan</a:t>
            </a:r>
            <a:r>
              <a:rPr lang="en-US" dirty="0" smtClean="0"/>
              <a:t> data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data </a:t>
            </a:r>
            <a:r>
              <a:rPr lang="en-US" dirty="0" err="1" smtClean="0"/>
              <a:t>merupakan</a:t>
            </a:r>
            <a:r>
              <a:rPr lang="en-US" dirty="0" smtClean="0"/>
              <a:t> proses </a:t>
            </a:r>
            <a:r>
              <a:rPr lang="en-US" dirty="0" err="1" smtClean="0"/>
              <a:t>pra-analisa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tahapan-tahapan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editing data, </a:t>
            </a:r>
          </a:p>
          <a:p>
            <a:pPr marL="514350" indent="-514350" algn="just">
              <a:buAutoNum type="arabicParenR"/>
            </a:pPr>
            <a:r>
              <a:rPr lang="en-US" dirty="0" err="1" smtClean="0"/>
              <a:t>pengembangan</a:t>
            </a:r>
            <a:r>
              <a:rPr lang="en-US" dirty="0" smtClean="0"/>
              <a:t> variable, </a:t>
            </a:r>
          </a:p>
          <a:p>
            <a:pPr marL="514350" indent="-514350" algn="just">
              <a:buAutoNum type="arabicParenR"/>
            </a:pPr>
            <a:r>
              <a:rPr lang="en-US" dirty="0" err="1" smtClean="0"/>
              <a:t>pengkodean</a:t>
            </a:r>
            <a:r>
              <a:rPr lang="en-US" dirty="0" smtClean="0"/>
              <a:t> data, </a:t>
            </a:r>
          </a:p>
          <a:p>
            <a:pPr marL="514350" indent="-514350" algn="just">
              <a:buAutoNum type="arabicParenR"/>
            </a:pP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, </a:t>
            </a:r>
          </a:p>
          <a:p>
            <a:pPr marL="514350" indent="-514350" algn="just">
              <a:buAutoNum type="arabicParenR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data, </a:t>
            </a:r>
          </a:p>
          <a:p>
            <a:pPr marL="514350" indent="-514350" algn="just">
              <a:buAutoNum type="arabicParenR"/>
            </a:pP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preanalisa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</a:p>
          <a:p>
            <a:pPr marL="514350" indent="-514350" algn="just">
              <a:buAutoNum type="arabicParenR"/>
            </a:pPr>
            <a:r>
              <a:rPr lang="en-US" dirty="0" err="1" smtClean="0"/>
              <a:t>tabulasi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r>
              <a:rPr lang="en-US" dirty="0" err="1" smtClean="0"/>
              <a:t>Interpretasikan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 </a:t>
            </a:r>
            <a:r>
              <a:rPr lang="en-US" dirty="0" err="1" smtClean="0"/>
              <a:t>Interpretasikan</a:t>
            </a:r>
            <a:r>
              <a:rPr lang="en-US" dirty="0" smtClean="0"/>
              <a:t> data yang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kinerjanya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. </a:t>
            </a:r>
            <a:r>
              <a:rPr lang="en-US" dirty="0" err="1" smtClean="0"/>
              <a:t>Uraikan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alasannya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prosesnya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disederhanakan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data yang </a:t>
            </a:r>
            <a:r>
              <a:rPr lang="en-US" dirty="0" err="1" smtClean="0"/>
              <a:t>terkumpul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akurasinya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8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142852"/>
            <a:ext cx="9622971" cy="796908"/>
          </a:xfrm>
        </p:spPr>
        <p:txBody>
          <a:bodyPr/>
          <a:lstStyle/>
          <a:p>
            <a:r>
              <a:rPr lang="en-US" b="1" dirty="0" smtClean="0"/>
              <a:t>PENJELASAN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9" y="928670"/>
            <a:ext cx="9865889" cy="56436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7. HASIL PENELITIAN (</a:t>
            </a:r>
            <a:r>
              <a:rPr lang="en-US" b="1" i="1" dirty="0" smtClean="0"/>
              <a:t>REPORT RESULTS)</a:t>
            </a:r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berani</a:t>
            </a:r>
            <a:r>
              <a:rPr lang="en-US" dirty="0" smtClean="0"/>
              <a:t>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kata lain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menginterpretasikannya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baiknya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i="1" dirty="0" smtClean="0"/>
              <a:t>statement </a:t>
            </a:r>
            <a:r>
              <a:rPr lang="en-US" i="1" dirty="0" err="1" smtClean="0"/>
              <a:t>berupa</a:t>
            </a:r>
            <a:r>
              <a:rPr lang="en-US" i="1" dirty="0" smtClean="0"/>
              <a:t> </a:t>
            </a:r>
            <a:r>
              <a:rPr lang="en-US" i="1" dirty="0" err="1" smtClean="0"/>
              <a:t>pertanyaan-pertanyaan</a:t>
            </a:r>
            <a:r>
              <a:rPr lang="en-US" i="1" dirty="0" smtClean="0"/>
              <a:t> </a:t>
            </a:r>
            <a:r>
              <a:rPr lang="en-US" i="1" dirty="0" err="1" smtClean="0"/>
              <a:t>saja</a:t>
            </a:r>
            <a:r>
              <a:rPr lang="en-US" i="1" dirty="0" smtClean="0"/>
              <a:t>.</a:t>
            </a:r>
          </a:p>
          <a:p>
            <a:pPr algn="just"/>
            <a:r>
              <a:rPr lang="en-US" dirty="0" smtClean="0"/>
              <a:t>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diingat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interpretasi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i="1" dirty="0" smtClean="0"/>
              <a:t>base </a:t>
            </a:r>
            <a:r>
              <a:rPr lang="en-US" i="1" dirty="0" err="1" smtClean="0"/>
              <a:t>linenya</a:t>
            </a:r>
            <a:r>
              <a:rPr lang="en-US" i="1" dirty="0" smtClean="0"/>
              <a:t> </a:t>
            </a:r>
            <a:r>
              <a:rPr lang="sv-SE" dirty="0" smtClean="0"/>
              <a:t>karena suatu sistem bisa dikatakan baik namun belum tentu mampu meningkatkan </a:t>
            </a:r>
            <a:r>
              <a:rPr lang="en-US" dirty="0" err="1" smtClean="0"/>
              <a:t>kinerja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  <a:r>
              <a:rPr lang="en-US" dirty="0" err="1" smtClean="0"/>
              <a:t>Tuntaskan</a:t>
            </a:r>
            <a:r>
              <a:rPr lang="en-US" dirty="0" smtClean="0"/>
              <a:t> </a:t>
            </a:r>
            <a:r>
              <a:rPr lang="en-US" dirty="0" err="1" smtClean="0"/>
              <a:t>interpretasi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.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nb-NO" dirty="0" smtClean="0"/>
              <a:t>tersebut memberikan kontribusi bagi perusahaan yang menggunakan Sistem Informasi.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41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3" y="888274"/>
            <a:ext cx="9729137" cy="467650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(H0)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SI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sv-SE" dirty="0" smtClean="0"/>
              <a:t>jumlah </a:t>
            </a:r>
            <a:r>
              <a:rPr lang="sv-SE" i="1" dirty="0" smtClean="0"/>
              <a:t>customer 10% dalam 1 tahun mendatang tanpa dibatasi dengan jarak. Bila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i="1" dirty="0" smtClean="0"/>
              <a:t>customer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terbatas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JaBoDeTaBek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di Indonesia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web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. </a:t>
            </a:r>
            <a:r>
              <a:rPr lang="en-US" dirty="0" err="1" smtClean="0"/>
              <a:t>Namum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teliti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kenyataannya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i="1" dirty="0" smtClean="0"/>
              <a:t>customer </a:t>
            </a:r>
            <a:r>
              <a:rPr lang="en-US" i="1" dirty="0" err="1" smtClean="0"/>
              <a:t>menurun</a:t>
            </a:r>
            <a:r>
              <a:rPr lang="en-US" i="1" dirty="0" smtClean="0"/>
              <a:t>. </a:t>
            </a:r>
            <a:r>
              <a:rPr lang="en-US" i="1" dirty="0" err="1" smtClean="0"/>
              <a:t>Interprestasinya</a:t>
            </a:r>
            <a:r>
              <a:rPr lang="en-US" i="1" dirty="0" smtClean="0"/>
              <a:t> </a:t>
            </a:r>
            <a:r>
              <a:rPr lang="en-US" i="1" dirty="0" err="1" smtClean="0"/>
              <a:t>diposting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Ada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sv-SE" dirty="0" smtClean="0"/>
              <a:t>juga bisa juga disebabkan oleh inflasi yang signifikan. Padahal dalam penelitian ini kita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inflasi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i="1" dirty="0" smtClean="0"/>
              <a:t>performance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perusahaan</a:t>
            </a:r>
            <a:r>
              <a:rPr lang="en-US" i="1" dirty="0" smtClean="0"/>
              <a:t>. </a:t>
            </a:r>
            <a:r>
              <a:rPr lang="en-US" i="1" dirty="0" err="1" smtClean="0"/>
              <a:t>Jika</a:t>
            </a:r>
            <a:r>
              <a:rPr lang="en-US" i="1" dirty="0" smtClean="0"/>
              <a:t> </a:t>
            </a:r>
            <a:r>
              <a:rPr lang="en-US" i="1" dirty="0" err="1" smtClean="0"/>
              <a:t>kasusnya</a:t>
            </a:r>
            <a:r>
              <a:rPr lang="en-US" i="1" dirty="0" smtClean="0"/>
              <a:t> </a:t>
            </a:r>
            <a:r>
              <a:rPr lang="en-US" i="1" dirty="0" err="1" smtClean="0"/>
              <a:t>seperti</a:t>
            </a:r>
            <a:r>
              <a:rPr lang="en-US" i="1" dirty="0" smtClean="0"/>
              <a:t> </a:t>
            </a:r>
            <a:r>
              <a:rPr lang="en-US" i="1" dirty="0" err="1" smtClean="0"/>
              <a:t>itu</a:t>
            </a:r>
            <a:r>
              <a:rPr lang="en-US" i="1" dirty="0" smtClean="0"/>
              <a:t> </a:t>
            </a:r>
            <a:r>
              <a:rPr lang="en-US" i="1" dirty="0" err="1" smtClean="0"/>
              <a:t>ada</a:t>
            </a:r>
            <a:r>
              <a:rPr lang="en-US" i="1" dirty="0" smtClean="0"/>
              <a:t> </a:t>
            </a:r>
            <a:r>
              <a:rPr lang="en-US" i="1" dirty="0" err="1" smtClean="0"/>
              <a:t>baiknya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saran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dijabarkan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internal,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594" y="274638"/>
            <a:ext cx="9048206" cy="796908"/>
          </a:xfrm>
        </p:spPr>
        <p:txBody>
          <a:bodyPr/>
          <a:lstStyle/>
          <a:p>
            <a:r>
              <a:rPr lang="en-US" b="1" dirty="0" smtClean="0"/>
              <a:t>PENJELASAN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9349" y="1071546"/>
            <a:ext cx="9062931" cy="55007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8. </a:t>
            </a:r>
            <a:r>
              <a:rPr lang="en-US" b="1" dirty="0" err="1" smtClean="0"/>
              <a:t>Kesimpulan</a:t>
            </a:r>
            <a:endParaRPr lang="en-US" b="1" dirty="0" smtClean="0"/>
          </a:p>
          <a:p>
            <a:pPr algn="just"/>
            <a:r>
              <a:rPr lang="fi-FI" dirty="0" smtClean="0"/>
              <a:t>Penarikan kesimpulan dilakukan setelah semua laporan hasil penelitian dilakukan.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data-data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sv-SE" dirty="0" smtClean="0"/>
              <a:t>dikumpulkan. </a:t>
            </a:r>
            <a:endParaRPr lang="sv-SE" dirty="0" smtClean="0"/>
          </a:p>
          <a:p>
            <a:pPr algn="just"/>
            <a:r>
              <a:rPr lang="sv-SE" dirty="0" smtClean="0"/>
              <a:t>Kesimpulan </a:t>
            </a:r>
            <a:r>
              <a:rPr lang="sv-SE" dirty="0" smtClean="0"/>
              <a:t>yang diambil harus berupa jawaban dari permasalahan.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, review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kelemahan-kelemahan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fi-FI" dirty="0" smtClean="0"/>
              <a:t>penelitian serta jelaskan kenapa kelemahan itu bisa terjadi dan berikan solusi untuk </a:t>
            </a:r>
            <a:r>
              <a:rPr lang="en-US" dirty="0" err="1" smtClean="0"/>
              <a:t>memperbaikinya</a:t>
            </a:r>
            <a:r>
              <a:rPr lang="en-US" dirty="0" smtClean="0"/>
              <a:t>. </a:t>
            </a:r>
            <a:r>
              <a:rPr lang="en-US" dirty="0" err="1" smtClean="0"/>
              <a:t>Rangkum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sv-SE" dirty="0" smtClean="0"/>
              <a:t>berdasarkan pengetahuan umum dan hindari kata-kata yang dapat menimbulkan </a:t>
            </a:r>
            <a:r>
              <a:rPr lang="en-US" dirty="0" err="1" smtClean="0"/>
              <a:t>keragu-raguan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kiranya</a:t>
            </a:r>
            <a:r>
              <a:rPr lang="en-US" dirty="0" smtClean="0"/>
              <a:t>, </a:t>
            </a:r>
            <a:r>
              <a:rPr lang="en-US" dirty="0" err="1" smtClean="0"/>
              <a:t>mungkin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 Yang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utarakan</a:t>
            </a:r>
            <a:r>
              <a:rPr lang="en-US" dirty="0" smtClean="0"/>
              <a:t> </a:t>
            </a:r>
            <a:r>
              <a:rPr lang="en-US" i="1" dirty="0" smtClean="0"/>
              <a:t>future research agar orang lain </a:t>
            </a:r>
            <a:r>
              <a:rPr lang="en-US" i="1" dirty="0" err="1" smtClean="0"/>
              <a:t>dapat</a:t>
            </a:r>
            <a:r>
              <a:rPr lang="en-US" i="1" dirty="0" smtClean="0"/>
              <a:t> </a:t>
            </a:r>
            <a:r>
              <a:rPr lang="en-US" i="1" dirty="0" err="1" smtClean="0"/>
              <a:t>melanjutkan</a:t>
            </a:r>
            <a:r>
              <a:rPr lang="en-US" i="1" dirty="0" smtClean="0"/>
              <a:t> </a:t>
            </a:r>
            <a:r>
              <a:rPr lang="en-US" i="1" dirty="0" err="1" smtClean="0"/>
              <a:t>penelitian</a:t>
            </a:r>
            <a:r>
              <a:rPr lang="en-US" i="1" dirty="0" smtClean="0"/>
              <a:t> </a:t>
            </a:r>
            <a:r>
              <a:rPr lang="en-US" i="1" dirty="0" err="1" smtClean="0"/>
              <a:t>ini</a:t>
            </a:r>
            <a:r>
              <a:rPr lang="en-US" i="1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834" y="274638"/>
            <a:ext cx="9413966" cy="796908"/>
          </a:xfrm>
        </p:spPr>
        <p:txBody>
          <a:bodyPr/>
          <a:lstStyle/>
          <a:p>
            <a:r>
              <a:rPr lang="en-US" b="1" dirty="0" smtClean="0"/>
              <a:t>MODEL RISET LAINNYA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00108"/>
            <a:ext cx="9539318" cy="3010189"/>
          </a:xfrm>
        </p:spPr>
        <p:txBody>
          <a:bodyPr/>
          <a:lstStyle/>
          <a:p>
            <a:pPr algn="just"/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endParaRPr lang="en-US" dirty="0" smtClean="0"/>
          </a:p>
          <a:p>
            <a:pPr algn="just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pikir</a:t>
            </a:r>
            <a:r>
              <a:rPr lang="en-US" dirty="0" smtClean="0"/>
              <a:t> yang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i="1" dirty="0" smtClean="0"/>
              <a:t>statement-statement yang </a:t>
            </a:r>
            <a:r>
              <a:rPr lang="en-US" i="1" dirty="0" err="1" smtClean="0"/>
              <a:t>punya</a:t>
            </a:r>
            <a:r>
              <a:rPr lang="en-US" i="1" dirty="0" smtClean="0"/>
              <a:t> </a:t>
            </a:r>
            <a:r>
              <a:rPr lang="en-US" i="1" dirty="0" err="1" smtClean="0"/>
              <a:t>kebenaran</a:t>
            </a:r>
            <a:endParaRPr lang="en-US" i="1" dirty="0" smtClean="0"/>
          </a:p>
          <a:p>
            <a:pPr algn="just"/>
            <a:r>
              <a:rPr lang="en-US" dirty="0" err="1" smtClean="0"/>
              <a:t>Formulasikan</a:t>
            </a:r>
            <a:r>
              <a:rPr lang="en-US" dirty="0" smtClean="0"/>
              <a:t> </a:t>
            </a:r>
            <a:r>
              <a:rPr lang="en-US" dirty="0" err="1" smtClean="0"/>
              <a:t>hipotesisnya</a:t>
            </a:r>
            <a:endParaRPr lang="en-US" dirty="0" smtClean="0"/>
          </a:p>
          <a:p>
            <a:pPr algn="just"/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endParaRPr lang="en-US" dirty="0" smtClean="0"/>
          </a:p>
          <a:p>
            <a:pPr algn="just"/>
            <a:r>
              <a:rPr lang="en-US" dirty="0" err="1" smtClean="0"/>
              <a:t>Simpulkan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70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17" y="-24"/>
            <a:ext cx="9583783" cy="868346"/>
          </a:xfrm>
        </p:spPr>
        <p:txBody>
          <a:bodyPr>
            <a:normAutofit/>
          </a:bodyPr>
          <a:lstStyle/>
          <a:p>
            <a:r>
              <a:rPr lang="en-US" b="1" dirty="0" smtClean="0"/>
              <a:t>BERBAGAI MACAM TIPE RISET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17" y="714356"/>
            <a:ext cx="9826669" cy="61436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KATAGORI BERDASARKAN TUJUAN (</a:t>
            </a:r>
            <a:r>
              <a:rPr lang="en-US" b="1" i="1" dirty="0" smtClean="0"/>
              <a:t>CATEGORIZED BY PURPOSE)</a:t>
            </a:r>
          </a:p>
          <a:p>
            <a:pPr algn="just"/>
            <a:r>
              <a:rPr lang="en-US" b="1" dirty="0" err="1" smtClean="0"/>
              <a:t>Penelitian</a:t>
            </a:r>
            <a:r>
              <a:rPr lang="en-US" b="1" dirty="0" smtClean="0"/>
              <a:t> </a:t>
            </a:r>
            <a:r>
              <a:rPr lang="en-US" b="1" dirty="0" err="1" smtClean="0"/>
              <a:t>mendasar</a:t>
            </a:r>
            <a:r>
              <a:rPr lang="en-US" b="1" dirty="0" smtClean="0"/>
              <a:t> (</a:t>
            </a:r>
            <a:r>
              <a:rPr lang="en-US" b="1" i="1" dirty="0" smtClean="0"/>
              <a:t>basic research), </a:t>
            </a:r>
            <a:r>
              <a:rPr lang="en-US" i="1" dirty="0" err="1" smtClean="0"/>
              <a:t>biasanya</a:t>
            </a:r>
            <a:r>
              <a:rPr lang="en-US" i="1" dirty="0" smtClean="0"/>
              <a:t> </a:t>
            </a:r>
            <a:r>
              <a:rPr lang="en-US" i="1" dirty="0" err="1" smtClean="0"/>
              <a:t>terdapat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ilmu</a:t>
            </a:r>
            <a:r>
              <a:rPr lang="en-US" i="1" dirty="0" smtClean="0"/>
              <a:t> </a:t>
            </a:r>
            <a:r>
              <a:rPr lang="en-US" i="1" dirty="0" err="1" smtClean="0"/>
              <a:t>biologi</a:t>
            </a:r>
            <a:r>
              <a:rPr lang="en-US" i="1" dirty="0" smtClean="0"/>
              <a:t>,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computer science </a:t>
            </a:r>
            <a:r>
              <a:rPr lang="en-US" i="1" dirty="0" err="1" smtClean="0"/>
              <a:t>misalnya</a:t>
            </a:r>
            <a:r>
              <a:rPr lang="en-US" i="1" dirty="0" smtClean="0"/>
              <a:t> formal methods </a:t>
            </a:r>
            <a:r>
              <a:rPr lang="en-US" i="1" dirty="0" err="1" smtClean="0"/>
              <a:t>dan</a:t>
            </a:r>
            <a:r>
              <a:rPr lang="en-US" i="1" dirty="0" smtClean="0"/>
              <a:t> computational logic.</a:t>
            </a:r>
          </a:p>
          <a:p>
            <a:pPr algn="just"/>
            <a:r>
              <a:rPr lang="en-US" b="1" dirty="0" err="1" smtClean="0"/>
              <a:t>Riset</a:t>
            </a:r>
            <a:r>
              <a:rPr lang="en-US" b="1" dirty="0" smtClean="0"/>
              <a:t> </a:t>
            </a:r>
            <a:r>
              <a:rPr lang="en-US" b="1" dirty="0" err="1" smtClean="0"/>
              <a:t>terapan</a:t>
            </a:r>
            <a:r>
              <a:rPr lang="en-US" b="1" dirty="0" smtClean="0"/>
              <a:t> (</a:t>
            </a:r>
            <a:r>
              <a:rPr lang="en-US" b="1" i="1" dirty="0" smtClean="0"/>
              <a:t>applied research), </a:t>
            </a:r>
            <a:r>
              <a:rPr lang="en-US" i="1" dirty="0" err="1" smtClean="0"/>
              <a:t>dimana</a:t>
            </a:r>
            <a:r>
              <a:rPr lang="en-US" i="1" dirty="0" smtClean="0"/>
              <a:t> </a:t>
            </a:r>
            <a:r>
              <a:rPr lang="en-US" i="1" dirty="0" err="1" smtClean="0"/>
              <a:t>biasanya</a:t>
            </a:r>
            <a:r>
              <a:rPr lang="en-US" i="1" dirty="0" smtClean="0"/>
              <a:t> </a:t>
            </a:r>
            <a:r>
              <a:rPr lang="en-US" i="1" dirty="0" err="1" smtClean="0"/>
              <a:t>penelitian</a:t>
            </a:r>
            <a:r>
              <a:rPr lang="en-US" i="1" dirty="0" smtClean="0"/>
              <a:t> </a:t>
            </a:r>
            <a:r>
              <a:rPr lang="en-US" i="1" dirty="0" err="1" smtClean="0"/>
              <a:t>ini</a:t>
            </a:r>
            <a:r>
              <a:rPr lang="en-US" i="1" dirty="0" smtClean="0"/>
              <a:t> </a:t>
            </a:r>
            <a:r>
              <a:rPr lang="en-US" i="1" dirty="0" err="1" smtClean="0"/>
              <a:t>dilakukan</a:t>
            </a:r>
            <a:r>
              <a:rPr lang="en-US" i="1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fi-FI" dirty="0" smtClean="0"/>
              <a:t>perusahaan. Namun walaupun begitu, penelitian atau riset terapan ini memiliki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sv-SE" dirty="0" smtClean="0"/>
              <a:t>ditanyakan dan juga harus memiliki dasar dalam mengolah data secara statistik.</a:t>
            </a:r>
          </a:p>
          <a:p>
            <a:pPr algn="just"/>
            <a:r>
              <a:rPr lang="en-US" b="1" dirty="0" err="1" smtClean="0"/>
              <a:t>Evaluasi</a:t>
            </a:r>
            <a:r>
              <a:rPr lang="en-US" b="1" dirty="0" smtClean="0"/>
              <a:t> </a:t>
            </a:r>
            <a:r>
              <a:rPr lang="en-US" b="1" dirty="0" err="1" smtClean="0"/>
              <a:t>riset</a:t>
            </a:r>
            <a:r>
              <a:rPr lang="en-US" b="1" dirty="0" smtClean="0"/>
              <a:t> (</a:t>
            </a:r>
            <a:r>
              <a:rPr lang="en-US" b="1" i="1" dirty="0" smtClean="0"/>
              <a:t>evaluation research), </a:t>
            </a:r>
            <a:r>
              <a:rPr lang="en-US" i="1" dirty="0" err="1" smtClean="0"/>
              <a:t>merupakan</a:t>
            </a:r>
            <a:r>
              <a:rPr lang="en-US" i="1" dirty="0" smtClean="0"/>
              <a:t> </a:t>
            </a:r>
            <a:r>
              <a:rPr lang="en-US" i="1" dirty="0" err="1" smtClean="0"/>
              <a:t>penelitian</a:t>
            </a:r>
            <a:r>
              <a:rPr lang="en-US" i="1" dirty="0" smtClean="0"/>
              <a:t> yang </a:t>
            </a:r>
            <a:r>
              <a:rPr lang="en-US" i="1" dirty="0" err="1" smtClean="0"/>
              <a:t>sifatnya</a:t>
            </a:r>
            <a:r>
              <a:rPr lang="en-US" i="1" dirty="0" smtClean="0"/>
              <a:t> </a:t>
            </a:r>
            <a:r>
              <a:rPr lang="en-US" i="1" dirty="0" err="1" smtClean="0"/>
              <a:t>comperative</a:t>
            </a:r>
            <a:r>
              <a:rPr lang="en-US" i="1" dirty="0" smtClean="0"/>
              <a:t> study,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melihat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sebuah</a:t>
            </a:r>
            <a:r>
              <a:rPr lang="en-US" i="1" dirty="0" smtClean="0"/>
              <a:t> </a:t>
            </a:r>
            <a:r>
              <a:rPr lang="en-US" i="1" dirty="0" err="1" smtClean="0"/>
              <a:t>kasus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suatu</a:t>
            </a:r>
            <a:r>
              <a:rPr lang="en-US" i="1" dirty="0" smtClean="0"/>
              <a:t> </a:t>
            </a:r>
            <a:r>
              <a:rPr lang="en-US" i="1" dirty="0" err="1" smtClean="0"/>
              <a:t>perusahaan</a:t>
            </a:r>
            <a:r>
              <a:rPr lang="en-US" i="1" dirty="0" smtClean="0"/>
              <a:t> </a:t>
            </a:r>
            <a:r>
              <a:rPr lang="sv-SE" dirty="0" smtClean="0"/>
              <a:t>dan membandingkan kasus tersebut dengan perusahaan lainnya berdasarkan </a:t>
            </a:r>
            <a:r>
              <a:rPr lang="nl-NL" dirty="0" smtClean="0"/>
              <a:t>persamaan dan perbedaan yang ada.</a:t>
            </a:r>
          </a:p>
          <a:p>
            <a:pPr algn="just"/>
            <a:r>
              <a:rPr lang="en-US" b="1" i="1" dirty="0" smtClean="0"/>
              <a:t>Research and Development (R&amp;D), </a:t>
            </a:r>
            <a:r>
              <a:rPr lang="en-US" i="1" dirty="0" err="1" smtClean="0"/>
              <a:t>adalah</a:t>
            </a:r>
            <a:r>
              <a:rPr lang="en-US" i="1" dirty="0" smtClean="0"/>
              <a:t> </a:t>
            </a:r>
            <a:r>
              <a:rPr lang="en-US" i="1" dirty="0" err="1" smtClean="0"/>
              <a:t>suatu</a:t>
            </a:r>
            <a:r>
              <a:rPr lang="en-US" i="1" dirty="0" smtClean="0"/>
              <a:t> </a:t>
            </a:r>
            <a:r>
              <a:rPr lang="en-US" i="1" dirty="0" err="1" smtClean="0"/>
              <a:t>penelitian</a:t>
            </a:r>
            <a:r>
              <a:rPr lang="en-US" i="1" dirty="0" smtClean="0"/>
              <a:t> </a:t>
            </a:r>
            <a:r>
              <a:rPr lang="en-US" i="1" dirty="0" err="1" smtClean="0"/>
              <a:t>dimana</a:t>
            </a:r>
            <a:r>
              <a:rPr lang="en-US" i="1" dirty="0" smtClean="0"/>
              <a:t> </a:t>
            </a:r>
            <a:r>
              <a:rPr lang="en-US" i="1" dirty="0" err="1" smtClean="0"/>
              <a:t>alat</a:t>
            </a:r>
            <a:r>
              <a:rPr lang="en-US" i="1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diujicobakan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keefektifannya</a:t>
            </a:r>
            <a:r>
              <a:rPr lang="en-US" dirty="0" smtClean="0"/>
              <a:t>.</a:t>
            </a:r>
          </a:p>
          <a:p>
            <a:pPr algn="just"/>
            <a:r>
              <a:rPr lang="en-US" b="1" i="1" dirty="0" smtClean="0"/>
              <a:t>Action Research (Who!) </a:t>
            </a:r>
            <a:r>
              <a:rPr lang="en-US" i="1" dirty="0" err="1" smtClean="0"/>
              <a:t>artinya</a:t>
            </a:r>
            <a:r>
              <a:rPr lang="en-US" i="1" dirty="0" smtClean="0"/>
              <a:t> </a:t>
            </a:r>
            <a:r>
              <a:rPr lang="en-US" i="1" dirty="0" err="1" smtClean="0"/>
              <a:t>kita</a:t>
            </a:r>
            <a:r>
              <a:rPr lang="en-US" i="1" dirty="0" smtClean="0"/>
              <a:t> </a:t>
            </a:r>
            <a:r>
              <a:rPr lang="en-US" i="1" dirty="0" err="1" smtClean="0"/>
              <a:t>melakukannya</a:t>
            </a:r>
            <a:r>
              <a:rPr lang="en-US" i="1" dirty="0" smtClean="0"/>
              <a:t> </a:t>
            </a:r>
            <a:r>
              <a:rPr lang="en-US" i="1" dirty="0" err="1" smtClean="0"/>
              <a:t>misalnya</a:t>
            </a:r>
            <a:r>
              <a:rPr lang="en-US" i="1" dirty="0" smtClean="0"/>
              <a:t> </a:t>
            </a:r>
            <a:r>
              <a:rPr lang="en-US" i="1" dirty="0" err="1" smtClean="0"/>
              <a:t>kita</a:t>
            </a:r>
            <a:r>
              <a:rPr lang="en-US" i="1" dirty="0" smtClean="0"/>
              <a:t> </a:t>
            </a:r>
            <a:r>
              <a:rPr lang="en-US" i="1" dirty="0" err="1" smtClean="0"/>
              <a:t>ikut</a:t>
            </a:r>
            <a:r>
              <a:rPr lang="en-US" i="1" dirty="0" smtClean="0"/>
              <a:t> </a:t>
            </a:r>
            <a:r>
              <a:rPr lang="en-US" i="1" dirty="0" err="1" smtClean="0"/>
              <a:t>langsung</a:t>
            </a:r>
            <a:r>
              <a:rPr lang="en-US" i="1" dirty="0" smtClean="0"/>
              <a:t> </a:t>
            </a:r>
            <a:r>
              <a:rPr lang="sv-SE" dirty="0" smtClean="0"/>
              <a:t>sebagai sukarelawan untuk membantu korban banjir. Dimana kita bisa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para korban </a:t>
            </a:r>
            <a:r>
              <a:rPr lang="en-US" dirty="0" err="1" smtClean="0"/>
              <a:t>banjir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keluhan-keluhan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86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95406" y="444113"/>
            <a:ext cx="8229600" cy="868346"/>
          </a:xfrm>
        </p:spPr>
        <p:txBody>
          <a:bodyPr>
            <a:normAutofit/>
          </a:bodyPr>
          <a:lstStyle/>
          <a:p>
            <a:r>
              <a:rPr lang="en-US" b="1" dirty="0" smtClean="0"/>
              <a:t>BERBAGAI MACAM TIPE RISET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95406" y="1698170"/>
            <a:ext cx="8858280" cy="31350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KATAGORI BERDASARKAN WAKTU (</a:t>
            </a:r>
            <a:r>
              <a:rPr lang="en-US" b="1" i="1" dirty="0" smtClean="0"/>
              <a:t>CATEGORIZED BY TIME)</a:t>
            </a:r>
          </a:p>
          <a:p>
            <a:pPr algn="just"/>
            <a:r>
              <a:rPr lang="en-US" i="1" dirty="0" smtClean="0"/>
              <a:t>Cross-sectional research </a:t>
            </a:r>
            <a:r>
              <a:rPr lang="en-US" i="1" dirty="0" err="1" smtClean="0"/>
              <a:t>yaitu</a:t>
            </a:r>
            <a:r>
              <a:rPr lang="en-US" i="1" dirty="0" smtClean="0"/>
              <a:t> </a:t>
            </a:r>
            <a:r>
              <a:rPr lang="en-US" i="1" dirty="0" err="1" smtClean="0"/>
              <a:t>ada</a:t>
            </a:r>
            <a:r>
              <a:rPr lang="en-US" i="1" dirty="0" smtClean="0"/>
              <a:t> time series-</a:t>
            </a:r>
            <a:r>
              <a:rPr lang="en-US" i="1" dirty="0" err="1" smtClean="0"/>
              <a:t>nya</a:t>
            </a:r>
            <a:r>
              <a:rPr lang="en-US" i="1" dirty="0" smtClean="0"/>
              <a:t>, </a:t>
            </a:r>
            <a:r>
              <a:rPr lang="en-US" i="1" dirty="0" err="1" smtClean="0"/>
              <a:t>misalnya</a:t>
            </a:r>
            <a:r>
              <a:rPr lang="en-US" i="1" dirty="0" smtClean="0"/>
              <a:t> </a:t>
            </a:r>
            <a:r>
              <a:rPr lang="en-US" i="1" dirty="0" err="1" smtClean="0"/>
              <a:t>terdapat</a:t>
            </a:r>
            <a:r>
              <a:rPr lang="en-US" i="1" dirty="0" smtClean="0"/>
              <a:t> </a:t>
            </a:r>
            <a:r>
              <a:rPr lang="en-US" i="1" dirty="0" err="1" smtClean="0"/>
              <a:t>kejadian</a:t>
            </a:r>
            <a:r>
              <a:rPr lang="en-US" i="1" dirty="0" smtClean="0"/>
              <a:t> </a:t>
            </a:r>
            <a:r>
              <a:rPr lang="fi-FI" dirty="0" smtClean="0"/>
              <a:t>tahun lalu dan tahun sekarang.</a:t>
            </a:r>
          </a:p>
          <a:p>
            <a:pPr algn="just"/>
            <a:r>
              <a:rPr lang="en-US" i="1" dirty="0" smtClean="0"/>
              <a:t>Longitudinal research </a:t>
            </a:r>
            <a:r>
              <a:rPr lang="en-US" i="1" dirty="0" err="1" smtClean="0"/>
              <a:t>yaitu</a:t>
            </a:r>
            <a:r>
              <a:rPr lang="en-US" i="1" dirty="0" smtClean="0"/>
              <a:t> </a:t>
            </a:r>
            <a:r>
              <a:rPr lang="en-US" i="1" dirty="0" err="1" smtClean="0"/>
              <a:t>riset</a:t>
            </a:r>
            <a:r>
              <a:rPr lang="en-US" i="1" dirty="0" smtClean="0"/>
              <a:t> yang </a:t>
            </a:r>
            <a:r>
              <a:rPr lang="en-US" i="1" dirty="0" err="1" smtClean="0"/>
              <a:t>dibangun</a:t>
            </a:r>
            <a:r>
              <a:rPr lang="en-US" i="1" dirty="0" smtClean="0"/>
              <a:t> </a:t>
            </a:r>
            <a:r>
              <a:rPr lang="en-US" i="1" dirty="0" err="1" smtClean="0"/>
              <a:t>berdasarkan</a:t>
            </a:r>
            <a:r>
              <a:rPr lang="en-US" i="1" dirty="0" smtClean="0"/>
              <a:t> historical data </a:t>
            </a:r>
            <a:r>
              <a:rPr lang="en-US" dirty="0" smtClean="0"/>
              <a:t>yang </a:t>
            </a:r>
            <a:r>
              <a:rPr lang="en-US" dirty="0" err="1" smtClean="0"/>
              <a:t>diolah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computer science. </a:t>
            </a:r>
            <a:r>
              <a:rPr lang="en-US" i="1" dirty="0" err="1" smtClean="0"/>
              <a:t>Misalnya</a:t>
            </a:r>
            <a:r>
              <a:rPr lang="en-US" i="1" dirty="0" smtClean="0"/>
              <a:t> </a:t>
            </a:r>
            <a:r>
              <a:rPr lang="en-US" i="1" dirty="0" err="1" smtClean="0"/>
              <a:t>pola</a:t>
            </a:r>
            <a:r>
              <a:rPr lang="en-US" i="1" dirty="0" smtClean="0"/>
              <a:t> </a:t>
            </a:r>
            <a:r>
              <a:rPr lang="en-US" i="1" dirty="0" err="1" smtClean="0"/>
              <a:t>hujan</a:t>
            </a:r>
            <a:r>
              <a:rPr lang="en-US" i="1" dirty="0" smtClean="0"/>
              <a:t>, </a:t>
            </a:r>
            <a:r>
              <a:rPr lang="en-US" i="1" dirty="0" err="1" smtClean="0"/>
              <a:t>panen</a:t>
            </a:r>
            <a:r>
              <a:rPr lang="en-US" i="1" dirty="0" smtClean="0"/>
              <a:t>,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86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2663" y="248170"/>
            <a:ext cx="8229600" cy="868346"/>
          </a:xfrm>
        </p:spPr>
        <p:txBody>
          <a:bodyPr>
            <a:normAutofit/>
          </a:bodyPr>
          <a:lstStyle/>
          <a:p>
            <a:r>
              <a:rPr lang="en-US" b="1" dirty="0" smtClean="0"/>
              <a:t>BERBAGAI MACAM TIPE RISET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22514" y="1358536"/>
            <a:ext cx="9931172" cy="54994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dirty="0" smtClean="0"/>
              <a:t>KATAGORI BERDASARKAN METODE(</a:t>
            </a:r>
            <a:r>
              <a:rPr lang="en-US" b="1" i="1" dirty="0" smtClean="0"/>
              <a:t>CATEGORIZED BY METHOD)</a:t>
            </a:r>
          </a:p>
          <a:p>
            <a:pPr algn="just"/>
            <a:r>
              <a:rPr lang="en-US" b="1" dirty="0" err="1" smtClean="0"/>
              <a:t>Riset</a:t>
            </a:r>
            <a:r>
              <a:rPr lang="en-US" b="1" dirty="0" smtClean="0"/>
              <a:t> </a:t>
            </a:r>
            <a:r>
              <a:rPr lang="en-US" b="1" dirty="0" err="1" smtClean="0"/>
              <a:t>kuantitatif</a:t>
            </a:r>
            <a:r>
              <a:rPr lang="en-US" b="1" dirty="0" smtClean="0"/>
              <a:t> (</a:t>
            </a:r>
            <a:r>
              <a:rPr lang="en-US" b="1" i="1" dirty="0" smtClean="0"/>
              <a:t>Quantitative </a:t>
            </a:r>
            <a:r>
              <a:rPr lang="en-US" b="1" i="1" dirty="0" err="1" smtClean="0"/>
              <a:t>Riset</a:t>
            </a:r>
            <a:r>
              <a:rPr lang="en-US" b="1" i="1" dirty="0" smtClean="0"/>
              <a:t>)</a:t>
            </a:r>
          </a:p>
          <a:p>
            <a:pPr marL="727075" indent="-373063" algn="just">
              <a:buFont typeface="Courier New" pitchFamily="49" charset="0"/>
              <a:buChar char="o"/>
            </a:pPr>
            <a:r>
              <a:rPr lang="en-US" b="1" i="1" dirty="0" smtClean="0"/>
              <a:t>Descriptive research (</a:t>
            </a:r>
            <a:r>
              <a:rPr lang="en-US" b="1" i="1" dirty="0" err="1" smtClean="0"/>
              <a:t>riset</a:t>
            </a:r>
            <a:r>
              <a:rPr lang="en-US" b="1" i="1" dirty="0" smtClean="0"/>
              <a:t> </a:t>
            </a:r>
            <a:r>
              <a:rPr lang="en-US" b="1" i="1" dirty="0" err="1" smtClean="0"/>
              <a:t>deskriptif</a:t>
            </a:r>
            <a:r>
              <a:rPr lang="en-US" b="1" i="1" dirty="0" smtClean="0"/>
              <a:t>)</a:t>
            </a:r>
            <a:r>
              <a:rPr lang="en-US" i="1" dirty="0" smtClean="0"/>
              <a:t>. </a:t>
            </a:r>
            <a:r>
              <a:rPr lang="en-US" i="1" dirty="0" err="1" smtClean="0"/>
              <a:t>Penelitian</a:t>
            </a:r>
            <a:r>
              <a:rPr lang="en-US" i="1" dirty="0" smtClean="0"/>
              <a:t> </a:t>
            </a:r>
            <a:r>
              <a:rPr lang="en-US" i="1" dirty="0" err="1" smtClean="0"/>
              <a:t>secara</a:t>
            </a:r>
            <a:r>
              <a:rPr lang="en-US" i="1" dirty="0" smtClean="0"/>
              <a:t> </a:t>
            </a:r>
            <a:r>
              <a:rPr lang="en-US" i="1" dirty="0" err="1" smtClean="0"/>
              <a:t>deskriptif</a:t>
            </a:r>
            <a:r>
              <a:rPr lang="en-US" i="1" dirty="0" smtClean="0"/>
              <a:t> </a:t>
            </a:r>
            <a:r>
              <a:rPr lang="en-US" i="1" dirty="0" err="1" smtClean="0"/>
              <a:t>boleh</a:t>
            </a:r>
            <a:r>
              <a:rPr lang="en-US" i="1" dirty="0" smtClean="0"/>
              <a:t> </a:t>
            </a:r>
            <a:r>
              <a:rPr lang="en-US" i="1" dirty="0" err="1" smtClean="0"/>
              <a:t>saja</a:t>
            </a:r>
            <a:r>
              <a:rPr lang="en-US" i="1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interpretasi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IT </a:t>
            </a:r>
            <a:r>
              <a:rPr lang="en-US" dirty="0" err="1" smtClean="0"/>
              <a:t>diberbagai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  <a:p>
            <a:pPr marL="727075" indent="-373063" algn="just">
              <a:buFont typeface="Courier New" pitchFamily="49" charset="0"/>
              <a:buChar char="o"/>
            </a:pPr>
            <a:r>
              <a:rPr lang="en-US" b="1" i="1" dirty="0" smtClean="0"/>
              <a:t>Correlational research</a:t>
            </a:r>
            <a:r>
              <a:rPr lang="en-US" i="1" dirty="0" smtClean="0"/>
              <a:t>, </a:t>
            </a:r>
            <a:r>
              <a:rPr lang="en-US" i="1" dirty="0" err="1" smtClean="0"/>
              <a:t>yaitu</a:t>
            </a:r>
            <a:r>
              <a:rPr lang="en-US" i="1" dirty="0" smtClean="0"/>
              <a:t> </a:t>
            </a:r>
            <a:r>
              <a:rPr lang="en-US" i="1" dirty="0" err="1" smtClean="0"/>
              <a:t>penelitian</a:t>
            </a:r>
            <a:r>
              <a:rPr lang="en-US" i="1" dirty="0" smtClean="0"/>
              <a:t> yang </a:t>
            </a:r>
            <a:r>
              <a:rPr lang="en-US" i="1" dirty="0" err="1" smtClean="0"/>
              <a:t>dilakukan</a:t>
            </a:r>
            <a:r>
              <a:rPr lang="en-US" i="1" dirty="0" smtClean="0"/>
              <a:t> </a:t>
            </a:r>
            <a:r>
              <a:rPr lang="en-US" i="1" dirty="0" err="1" smtClean="0"/>
              <a:t>belum</a:t>
            </a:r>
            <a:r>
              <a:rPr lang="en-US" i="1" dirty="0" smtClean="0"/>
              <a:t> </a:t>
            </a:r>
            <a:r>
              <a:rPr lang="en-US" i="1" dirty="0" err="1" smtClean="0"/>
              <a:t>tentu</a:t>
            </a:r>
            <a:r>
              <a:rPr lang="en-US" i="1" dirty="0" smtClean="0"/>
              <a:t> </a:t>
            </a:r>
            <a:r>
              <a:rPr lang="en-US" i="1" dirty="0" err="1" smtClean="0"/>
              <a:t>sebabakibat</a:t>
            </a:r>
            <a:r>
              <a:rPr lang="en-US" i="1" dirty="0" smtClean="0"/>
              <a:t>, </a:t>
            </a:r>
            <a:r>
              <a:rPr lang="sv-SE" dirty="0" smtClean="0"/>
              <a:t>bisa saja diakibatkan oleh adanya suatu faktor kebetulan (</a:t>
            </a:r>
            <a:r>
              <a:rPr lang="sv-SE" i="1" dirty="0" smtClean="0"/>
              <a:t>accident). </a:t>
            </a: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berkorelasi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IT,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 marL="727075" indent="-373063" algn="just">
              <a:buFont typeface="Courier New" pitchFamily="49" charset="0"/>
              <a:buChar char="o"/>
            </a:pPr>
            <a:r>
              <a:rPr lang="en-US" b="1" i="1" dirty="0" smtClean="0"/>
              <a:t>Causal-comparative research</a:t>
            </a:r>
            <a:r>
              <a:rPr lang="en-US" i="1" dirty="0" smtClean="0"/>
              <a:t>, </a:t>
            </a:r>
            <a:r>
              <a:rPr lang="en-US" i="1" dirty="0" err="1" smtClean="0"/>
              <a:t>dimana</a:t>
            </a:r>
            <a:r>
              <a:rPr lang="en-US" i="1" dirty="0" smtClean="0"/>
              <a:t> </a:t>
            </a:r>
            <a:r>
              <a:rPr lang="en-US" i="1" dirty="0" err="1" smtClean="0"/>
              <a:t>terdapat</a:t>
            </a:r>
            <a:r>
              <a:rPr lang="en-US" i="1" dirty="0" smtClean="0"/>
              <a:t> </a:t>
            </a:r>
            <a:r>
              <a:rPr lang="en-US" i="1" dirty="0" err="1" smtClean="0"/>
              <a:t>hubungan</a:t>
            </a:r>
            <a:r>
              <a:rPr lang="en-US" i="1" dirty="0" smtClean="0"/>
              <a:t> </a:t>
            </a:r>
            <a:r>
              <a:rPr lang="en-US" i="1" dirty="0" err="1" smtClean="0"/>
              <a:t>sebab</a:t>
            </a:r>
            <a:r>
              <a:rPr lang="en-US" i="1" dirty="0" smtClean="0"/>
              <a:t>- </a:t>
            </a:r>
            <a:r>
              <a:rPr lang="en-US" i="1" dirty="0" err="1" smtClean="0"/>
              <a:t>akibat</a:t>
            </a:r>
            <a:r>
              <a:rPr lang="en-US" i="1" dirty="0" smtClean="0"/>
              <a:t>.</a:t>
            </a:r>
          </a:p>
          <a:p>
            <a:pPr marL="727075" indent="-373063" algn="just">
              <a:buFont typeface="Courier New" pitchFamily="49" charset="0"/>
              <a:buChar char="o"/>
            </a:pPr>
            <a:r>
              <a:rPr lang="en-US" b="1" i="1" dirty="0" smtClean="0"/>
              <a:t>Experimental research</a:t>
            </a:r>
            <a:r>
              <a:rPr lang="en-US" i="1" dirty="0" smtClean="0"/>
              <a:t>, </a:t>
            </a:r>
            <a:r>
              <a:rPr lang="en-US" i="1" dirty="0" err="1" smtClean="0"/>
              <a:t>yaitu</a:t>
            </a:r>
            <a:r>
              <a:rPr lang="en-US" i="1" dirty="0" smtClean="0"/>
              <a:t> </a:t>
            </a:r>
            <a:r>
              <a:rPr lang="en-US" i="1" dirty="0" err="1" smtClean="0"/>
              <a:t>penelitian</a:t>
            </a:r>
            <a:r>
              <a:rPr lang="en-US" i="1" dirty="0" smtClean="0"/>
              <a:t> yang </a:t>
            </a:r>
            <a:r>
              <a:rPr lang="en-US" i="1" dirty="0" err="1" smtClean="0"/>
              <a:t>diberikan</a:t>
            </a:r>
            <a:r>
              <a:rPr lang="en-US" i="1" dirty="0" smtClean="0"/>
              <a:t> </a:t>
            </a:r>
            <a:r>
              <a:rPr lang="en-US" i="1" dirty="0" err="1" smtClean="0"/>
              <a:t>perlakukan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treatment). </a:t>
            </a:r>
            <a:r>
              <a:rPr lang="en-US" i="1" dirty="0" err="1" smtClean="0"/>
              <a:t>Misalnya</a:t>
            </a:r>
            <a:r>
              <a:rPr lang="en-US" i="1" dirty="0" smtClean="0"/>
              <a:t>,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hipotesis</a:t>
            </a:r>
            <a:r>
              <a:rPr lang="en-US" i="1" dirty="0" smtClean="0"/>
              <a:t> </a:t>
            </a:r>
            <a:r>
              <a:rPr lang="en-US" i="1" dirty="0" err="1" smtClean="0"/>
              <a:t>awal</a:t>
            </a:r>
            <a:r>
              <a:rPr lang="en-US" i="1" dirty="0" smtClean="0"/>
              <a:t> (H0) </a:t>
            </a:r>
            <a:r>
              <a:rPr lang="en-US" i="1" dirty="0" err="1" smtClean="0"/>
              <a:t>kita</a:t>
            </a:r>
            <a:r>
              <a:rPr lang="en-US" i="1" dirty="0" smtClean="0"/>
              <a:t> </a:t>
            </a:r>
            <a:r>
              <a:rPr lang="en-US" i="1" dirty="0" err="1" smtClean="0"/>
              <a:t>katakan</a:t>
            </a:r>
            <a:r>
              <a:rPr lang="en-US" i="1" dirty="0" smtClean="0"/>
              <a:t> </a:t>
            </a:r>
            <a:r>
              <a:rPr lang="en-US" i="1" dirty="0" err="1" smtClean="0"/>
              <a:t>bahwa</a:t>
            </a:r>
            <a:r>
              <a:rPr lang="en-US" i="1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MTI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semester 2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yang lulus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di semester 3.</a:t>
            </a:r>
          </a:p>
          <a:p>
            <a:pPr marL="727075" indent="-373063" algn="just">
              <a:buFont typeface="Courier New" pitchFamily="49" charset="0"/>
              <a:buChar char="o"/>
            </a:pPr>
            <a:r>
              <a:rPr lang="en-US" b="1" i="1" dirty="0" smtClean="0"/>
              <a:t>Single-subject research</a:t>
            </a:r>
            <a:r>
              <a:rPr lang="en-US" i="1" dirty="0" smtClean="0"/>
              <a:t>, </a:t>
            </a:r>
            <a:r>
              <a:rPr lang="en-US" i="1" dirty="0" err="1" smtClean="0"/>
              <a:t>yaitu</a:t>
            </a:r>
            <a:r>
              <a:rPr lang="en-US" i="1" dirty="0" smtClean="0"/>
              <a:t> </a:t>
            </a:r>
            <a:r>
              <a:rPr lang="en-US" i="1" dirty="0" err="1" smtClean="0"/>
              <a:t>penelitian</a:t>
            </a:r>
            <a:r>
              <a:rPr lang="en-US" i="1" dirty="0" smtClean="0"/>
              <a:t> yang </a:t>
            </a:r>
            <a:r>
              <a:rPr lang="en-US" i="1" dirty="0" err="1" smtClean="0"/>
              <a:t>meneliti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mengamati</a:t>
            </a:r>
            <a:r>
              <a:rPr lang="en-US" i="1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 smtClean="0"/>
              <a:t>Riset</a:t>
            </a:r>
            <a:r>
              <a:rPr lang="en-US" b="1" dirty="0" smtClean="0"/>
              <a:t> </a:t>
            </a:r>
            <a:r>
              <a:rPr lang="en-US" b="1" dirty="0" err="1" smtClean="0"/>
              <a:t>kualitatif</a:t>
            </a:r>
            <a:r>
              <a:rPr lang="en-US" b="1" dirty="0" smtClean="0"/>
              <a:t> (</a:t>
            </a:r>
            <a:r>
              <a:rPr lang="en-US" b="1" i="1" dirty="0" smtClean="0"/>
              <a:t>Qualitative research)</a:t>
            </a:r>
          </a:p>
          <a:p>
            <a:pPr marL="736600" algn="just">
              <a:buFont typeface="Courier New" pitchFamily="49" charset="0"/>
              <a:buChar char="o"/>
            </a:pPr>
            <a:r>
              <a:rPr lang="en-US" b="1" i="1" dirty="0" smtClean="0"/>
              <a:t>Narrative research</a:t>
            </a:r>
            <a:r>
              <a:rPr lang="en-US" i="1" dirty="0" smtClean="0"/>
              <a:t>, </a:t>
            </a:r>
            <a:r>
              <a:rPr lang="en-US" i="1" dirty="0" err="1" smtClean="0"/>
              <a:t>misalnya</a:t>
            </a:r>
            <a:r>
              <a:rPr lang="en-US" i="1" dirty="0" smtClean="0"/>
              <a:t> </a:t>
            </a:r>
            <a:r>
              <a:rPr lang="en-US" i="1" dirty="0" err="1" smtClean="0"/>
              <a:t>bagaimana</a:t>
            </a:r>
            <a:r>
              <a:rPr lang="en-US" i="1" dirty="0" smtClean="0"/>
              <a:t> </a:t>
            </a:r>
            <a:r>
              <a:rPr lang="en-US" i="1" dirty="0" err="1" smtClean="0"/>
              <a:t>kita</a:t>
            </a:r>
            <a:r>
              <a:rPr lang="en-US" i="1" dirty="0" smtClean="0"/>
              <a:t> </a:t>
            </a:r>
            <a:r>
              <a:rPr lang="en-US" i="1" dirty="0" err="1" smtClean="0"/>
              <a:t>meng</a:t>
            </a:r>
            <a:r>
              <a:rPr lang="en-US" i="1" dirty="0" smtClean="0"/>
              <a:t>-capture </a:t>
            </a:r>
            <a:r>
              <a:rPr lang="en-US" i="1" dirty="0" err="1" smtClean="0"/>
              <a:t>berbagai</a:t>
            </a:r>
            <a:r>
              <a:rPr lang="en-US" i="1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IT manager </a:t>
            </a:r>
            <a:r>
              <a:rPr lang="en-US" dirty="0" err="1" smtClean="0"/>
              <a:t>diberbagai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,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keluhan-keluhan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pPr marL="736600" algn="just">
              <a:buFont typeface="Courier New" pitchFamily="49" charset="0"/>
              <a:buChar char="o"/>
            </a:pPr>
            <a:r>
              <a:rPr lang="en-US" b="1" i="1" dirty="0" smtClean="0"/>
              <a:t>Ethnographic research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143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smtClean="0"/>
              <a:t>Scientific Reasoning dapat dipelajari melalui dua cara yaitu: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10765729" cy="3880773"/>
          </a:xfrm>
        </p:spPr>
        <p:txBody>
          <a:bodyPr>
            <a:normAutofit/>
          </a:bodyPr>
          <a:lstStyle/>
          <a:p>
            <a:pPr marL="354013" indent="-354013">
              <a:buFont typeface="+mj-lt"/>
              <a:buAutoNum type="arabicPeriod"/>
            </a:pPr>
            <a:r>
              <a:rPr lang="fi-FI" dirty="0" smtClean="0"/>
              <a:t>Mempelajari penemuan-penemuan ilmiah, misalnya:</a:t>
            </a:r>
          </a:p>
          <a:p>
            <a:pPr marL="736600"/>
            <a:r>
              <a:rPr lang="en-US" i="1" dirty="0" smtClean="0"/>
              <a:t>Law of gravitation</a:t>
            </a:r>
          </a:p>
          <a:p>
            <a:pPr marL="736600"/>
            <a:r>
              <a:rPr lang="en-US" i="1" dirty="0" smtClean="0"/>
              <a:t>Natural selection</a:t>
            </a:r>
          </a:p>
          <a:p>
            <a:pPr marL="736600"/>
            <a:r>
              <a:rPr lang="en-US" i="1" dirty="0" smtClean="0"/>
              <a:t>Laws of </a:t>
            </a:r>
            <a:r>
              <a:rPr lang="en-US" i="1" dirty="0" err="1" smtClean="0"/>
              <a:t>inheritence</a:t>
            </a:r>
            <a:endParaRPr lang="en-US" i="1" dirty="0" smtClean="0"/>
          </a:p>
          <a:p>
            <a:pPr marL="514350" indent="-514350">
              <a:buNone/>
            </a:pPr>
            <a:r>
              <a:rPr lang="fi-FI" dirty="0" smtClean="0"/>
              <a:t>2. Melakukan penelitian dan menulis laporan penelitian</a:t>
            </a:r>
          </a:p>
          <a:p>
            <a:pPr marL="736600"/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, </a:t>
            </a:r>
            <a:r>
              <a:rPr lang="en-US" dirty="0" err="1" smtClean="0"/>
              <a:t>spesifik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orang yang </a:t>
            </a:r>
            <a:r>
              <a:rPr lang="en-US" dirty="0" err="1" smtClean="0"/>
              <a:t>mendalami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marL="736600"/>
            <a:r>
              <a:rPr lang="sv-SE" dirty="0" smtClean="0"/>
              <a:t>Laporan penelitian dalam versi popular (dapat dibaca oleh orang banyak)</a:t>
            </a:r>
          </a:p>
          <a:p>
            <a:pPr marL="736600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ringkasan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8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Proses </a:t>
            </a:r>
            <a:r>
              <a:rPr lang="en-US" b="1" dirty="0" err="1" smtClean="0"/>
              <a:t>Penelitian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8172"/>
            <a:ext cx="11118426" cy="32265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 err="1"/>
              <a:t>Terdapat</a:t>
            </a:r>
            <a:r>
              <a:rPr lang="es-ES" dirty="0"/>
              <a:t> </a:t>
            </a:r>
            <a:r>
              <a:rPr lang="es-ES" dirty="0" err="1"/>
              <a:t>beberapa</a:t>
            </a:r>
            <a:r>
              <a:rPr lang="es-ES" dirty="0"/>
              <a:t> </a:t>
            </a:r>
            <a:r>
              <a:rPr lang="es-ES" dirty="0" err="1"/>
              <a:t>alasan</a:t>
            </a:r>
            <a:r>
              <a:rPr lang="es-ES" dirty="0"/>
              <a:t> </a:t>
            </a:r>
            <a:r>
              <a:rPr lang="es-ES" dirty="0" err="1"/>
              <a:t>perlunya</a:t>
            </a:r>
            <a:r>
              <a:rPr lang="es-ES" dirty="0"/>
              <a:t> </a:t>
            </a:r>
            <a:r>
              <a:rPr lang="es-ES" dirty="0" err="1"/>
              <a:t>mempelajari</a:t>
            </a:r>
            <a:r>
              <a:rPr lang="es-ES" dirty="0"/>
              <a:t> </a:t>
            </a:r>
            <a:r>
              <a:rPr lang="es-ES" i="1" dirty="0" err="1"/>
              <a:t>Scientific</a:t>
            </a:r>
            <a:r>
              <a:rPr lang="es-ES" i="1" dirty="0"/>
              <a:t> </a:t>
            </a:r>
            <a:r>
              <a:rPr lang="es-ES" i="1" dirty="0" err="1"/>
              <a:t>Inquiry</a:t>
            </a:r>
            <a:r>
              <a:rPr lang="es-ES" i="1" dirty="0"/>
              <a:t>, </a:t>
            </a:r>
            <a:r>
              <a:rPr lang="es-ES" i="1" dirty="0" err="1"/>
              <a:t>yaitu</a:t>
            </a:r>
            <a:r>
              <a:rPr lang="es-ES" i="1" dirty="0"/>
              <a:t>: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i="1" dirty="0"/>
              <a:t>Scientific Inquiry </a:t>
            </a:r>
            <a:r>
              <a:rPr lang="en-US" i="1" dirty="0" err="1"/>
              <a:t>membuat</a:t>
            </a:r>
            <a:r>
              <a:rPr lang="en-US" i="1" dirty="0"/>
              <a:t> </a:t>
            </a:r>
            <a:r>
              <a:rPr lang="en-US" i="1" dirty="0" err="1"/>
              <a:t>kita</a:t>
            </a:r>
            <a:r>
              <a:rPr lang="en-US" i="1" dirty="0"/>
              <a:t> </a:t>
            </a:r>
            <a:r>
              <a:rPr lang="en-US" i="1" dirty="0" err="1"/>
              <a:t>lebih</a:t>
            </a:r>
            <a:r>
              <a:rPr lang="en-US" i="1" dirty="0"/>
              <a:t> knowledgeable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arti</a:t>
            </a:r>
            <a:r>
              <a:rPr lang="en-US" i="1" dirty="0"/>
              <a:t> </a:t>
            </a:r>
            <a:r>
              <a:rPr lang="en-US" i="1" dirty="0" err="1"/>
              <a:t>kita</a:t>
            </a:r>
            <a:r>
              <a:rPr lang="en-US" i="1" dirty="0"/>
              <a:t> </a:t>
            </a:r>
            <a:r>
              <a:rPr lang="en-US" i="1" dirty="0" err="1"/>
              <a:t>mempunyai</a:t>
            </a:r>
            <a:r>
              <a:rPr lang="en-US" i="1" dirty="0"/>
              <a:t> </a:t>
            </a:r>
            <a:r>
              <a:rPr lang="fi-FI" dirty="0"/>
              <a:t>dasar untuk mengemukakan pendapat kita.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i="1" dirty="0" err="1"/>
              <a:t>Menerangkan</a:t>
            </a:r>
            <a:r>
              <a:rPr lang="en-US" i="1" dirty="0"/>
              <a:t> </a:t>
            </a:r>
            <a:r>
              <a:rPr lang="en-US" i="1" dirty="0" err="1"/>
              <a:t>lebih</a:t>
            </a:r>
            <a:r>
              <a:rPr lang="en-US" i="1" dirty="0"/>
              <a:t> </a:t>
            </a:r>
            <a:r>
              <a:rPr lang="en-US" i="1" dirty="0" err="1"/>
              <a:t>lengkap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lebih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komprehensif</a:t>
            </a:r>
            <a:r>
              <a:rPr lang="en-US" i="1" dirty="0"/>
              <a:t>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i="1" dirty="0" err="1"/>
              <a:t>Membuat</a:t>
            </a:r>
            <a:r>
              <a:rPr lang="en-US" i="1" dirty="0"/>
              <a:t> </a:t>
            </a:r>
            <a:r>
              <a:rPr lang="en-US" i="1" dirty="0" err="1"/>
              <a:t>kita</a:t>
            </a:r>
            <a:r>
              <a:rPr lang="en-US" i="1" dirty="0"/>
              <a:t> </a:t>
            </a:r>
            <a:r>
              <a:rPr lang="en-US" i="1" dirty="0" err="1"/>
              <a:t>lebih</a:t>
            </a:r>
            <a:r>
              <a:rPr lang="en-US" i="1" dirty="0"/>
              <a:t> </a:t>
            </a:r>
            <a:r>
              <a:rPr lang="en-US" i="1" dirty="0" err="1"/>
              <a:t>berbudaya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arti</a:t>
            </a:r>
            <a:r>
              <a:rPr lang="en-US" i="1" dirty="0"/>
              <a:t> </a:t>
            </a:r>
            <a:r>
              <a:rPr lang="en-US" i="1" dirty="0" err="1"/>
              <a:t>apa</a:t>
            </a:r>
            <a:r>
              <a:rPr lang="en-US" i="1" dirty="0"/>
              <a:t> yang </a:t>
            </a:r>
            <a:r>
              <a:rPr lang="en-US" i="1" dirty="0" err="1"/>
              <a:t>kita</a:t>
            </a:r>
            <a:r>
              <a:rPr lang="en-US" i="1" dirty="0"/>
              <a:t> </a:t>
            </a:r>
            <a:r>
              <a:rPr lang="en-US" i="1" dirty="0" err="1"/>
              <a:t>ungkapkan</a:t>
            </a:r>
            <a:r>
              <a:rPr lang="en-US" i="1" dirty="0"/>
              <a:t> </a:t>
            </a:r>
            <a:r>
              <a:rPr lang="en-US" i="1" dirty="0" err="1"/>
              <a:t>selalu</a:t>
            </a:r>
            <a:r>
              <a:rPr lang="en-US" i="1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/>
              <a:t>Memunculkan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ide yang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33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566" y="571456"/>
            <a:ext cx="8643998" cy="40397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Taktik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b="1" i="1" dirty="0" smtClean="0"/>
              <a:t>Scientific Reasoning</a:t>
            </a:r>
            <a:r>
              <a:rPr lang="en-US" i="1" dirty="0" smtClean="0"/>
              <a:t> </a:t>
            </a:r>
            <a:r>
              <a:rPr lang="en-US" i="1" dirty="0" err="1" smtClean="0"/>
              <a:t>yaitu</a:t>
            </a:r>
            <a:r>
              <a:rPr lang="en-US" i="1" dirty="0" smtClean="0"/>
              <a:t> : </a:t>
            </a:r>
          </a:p>
          <a:p>
            <a:pPr marL="514350" indent="-514350" algn="just">
              <a:buAutoNum type="arabicParenR"/>
            </a:pPr>
            <a:r>
              <a:rPr lang="en-US" i="1" dirty="0" err="1" smtClean="0"/>
              <a:t>dapatkan</a:t>
            </a:r>
            <a:r>
              <a:rPr lang="en-US" i="1" dirty="0" smtClean="0"/>
              <a:t> </a:t>
            </a:r>
            <a:r>
              <a:rPr lang="en-US" i="1" dirty="0" err="1" smtClean="0"/>
              <a:t>idenya</a:t>
            </a:r>
            <a:r>
              <a:rPr lang="en-US" i="1" dirty="0" smtClean="0"/>
              <a:t> </a:t>
            </a:r>
            <a:r>
              <a:rPr lang="en-US" i="1" dirty="0" err="1" smtClean="0"/>
              <a:t>secara</a:t>
            </a:r>
            <a:r>
              <a:rPr lang="en-US" i="1" dirty="0" smtClean="0"/>
              <a:t> </a:t>
            </a:r>
            <a:r>
              <a:rPr lang="en-US" i="1" dirty="0" err="1" smtClean="0"/>
              <a:t>umum</a:t>
            </a:r>
            <a:r>
              <a:rPr lang="en-US" i="1" dirty="0" smtClean="0"/>
              <a:t>, </a:t>
            </a:r>
          </a:p>
          <a:p>
            <a:pPr marL="514350" indent="-514350" algn="just">
              <a:buAutoNum type="arabicParenR"/>
            </a:pPr>
            <a:r>
              <a:rPr lang="en-US" i="1" dirty="0" err="1" smtClean="0"/>
              <a:t>baca</a:t>
            </a:r>
            <a:r>
              <a:rPr lang="en-US" i="1" dirty="0" smtClean="0"/>
              <a:t> </a:t>
            </a:r>
            <a:r>
              <a:rPr lang="en-US" i="1" dirty="0" err="1" smtClean="0"/>
              <a:t>secara</a:t>
            </a:r>
            <a:r>
              <a:rPr lang="en-US" i="1" dirty="0" smtClean="0"/>
              <a:t> </a:t>
            </a:r>
            <a:r>
              <a:rPr lang="en-US" i="1" dirty="0" err="1" smtClean="0"/>
              <a:t>aktif</a:t>
            </a:r>
            <a:r>
              <a:rPr lang="en-US" i="1" dirty="0" smtClean="0"/>
              <a:t>, </a:t>
            </a:r>
          </a:p>
          <a:p>
            <a:pPr marL="514350" indent="-514350" algn="just">
              <a:buAutoNum type="arabicParenR"/>
            </a:pPr>
            <a:r>
              <a:rPr lang="en-US" i="1" dirty="0" err="1" smtClean="0"/>
              <a:t>lakukan</a:t>
            </a:r>
            <a:r>
              <a:rPr lang="en-US" i="1" dirty="0" smtClean="0"/>
              <a:t> </a:t>
            </a:r>
            <a:r>
              <a:rPr lang="en-US" i="1" dirty="0" err="1" smtClean="0"/>
              <a:t>kritik</a:t>
            </a:r>
            <a:r>
              <a:rPr lang="en-US" i="1" dirty="0" smtClean="0"/>
              <a:t>,</a:t>
            </a:r>
          </a:p>
          <a:p>
            <a:pPr marL="514350" indent="-514350" algn="just">
              <a:buAutoNum type="arabicParenR"/>
            </a:pPr>
            <a:r>
              <a:rPr lang="en-US" dirty="0" err="1" smtClean="0"/>
              <a:t>formulasikan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eksplisit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, </a:t>
            </a:r>
          </a:p>
          <a:p>
            <a:pPr marL="514350" indent="-514350" algn="just">
              <a:buAutoNum type="arabicParenR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contoh-contoh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, </a:t>
            </a:r>
          </a:p>
          <a:p>
            <a:pPr marL="514350" indent="-514350" algn="just">
              <a:buAutoNum type="arabicParenR"/>
            </a:pPr>
            <a:r>
              <a:rPr lang="en-US" dirty="0" err="1" smtClean="0"/>
              <a:t>kerjakan</a:t>
            </a:r>
            <a:r>
              <a:rPr lang="en-US" dirty="0" smtClean="0"/>
              <a:t> </a:t>
            </a:r>
            <a:r>
              <a:rPr lang="en-US" dirty="0" err="1" smtClean="0"/>
              <a:t>latihan-latihan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, </a:t>
            </a:r>
          </a:p>
          <a:p>
            <a:pPr marL="514350" indent="-514350" algn="just">
              <a:buAutoNum type="arabicParenR"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berkala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085" y="1149530"/>
            <a:ext cx="10933611" cy="22080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smtClean="0"/>
              <a:t>statement </a:t>
            </a:r>
            <a:r>
              <a:rPr lang="en-US" i="1" dirty="0" err="1" smtClean="0"/>
              <a:t>itu</a:t>
            </a:r>
            <a:r>
              <a:rPr lang="en-US" i="1" dirty="0" smtClean="0"/>
              <a:t> </a:t>
            </a:r>
            <a:r>
              <a:rPr lang="en-US" i="1" dirty="0" err="1" smtClean="0"/>
              <a:t>benar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salah</a:t>
            </a:r>
            <a:r>
              <a:rPr lang="en-US" i="1" dirty="0" smtClean="0"/>
              <a:t> </a:t>
            </a:r>
            <a:r>
              <a:rPr lang="en-US" i="1" dirty="0" err="1" smtClean="0"/>
              <a:t>maka</a:t>
            </a:r>
            <a:r>
              <a:rPr lang="en-US" i="1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korespondensi</a:t>
            </a:r>
            <a:r>
              <a:rPr lang="en-US" dirty="0" smtClean="0"/>
              <a:t>.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berkorespondensi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kenyataannya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merokok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 </a:t>
            </a:r>
            <a:r>
              <a:rPr lang="en-US" dirty="0" err="1" smtClean="0"/>
              <a:t>paru-paru</a:t>
            </a:r>
            <a:r>
              <a:rPr lang="en-US" dirty="0" smtClean="0"/>
              <a:t>.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autentik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i="1" dirty="0" smtClean="0"/>
              <a:t>statement yang </a:t>
            </a:r>
            <a:r>
              <a:rPr lang="en-US" i="1" dirty="0" err="1" smtClean="0"/>
              <a:t>kita</a:t>
            </a:r>
            <a:r>
              <a:rPr lang="en-US" i="1" dirty="0" smtClean="0"/>
              <a:t> </a:t>
            </a:r>
            <a:r>
              <a:rPr lang="en-US" i="1" dirty="0" err="1" smtClean="0"/>
              <a:t>buat</a:t>
            </a:r>
            <a:r>
              <a:rPr lang="en-US" i="1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52596" y="3571876"/>
            <a:ext cx="242889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PERNYATAAN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2596" y="4214818"/>
            <a:ext cx="2428892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HAL YANG DINYATAKAN O/ PERNYATAAN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53256" y="4214818"/>
            <a:ext cx="785818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>
                <a:solidFill>
                  <a:schemeClr val="tx1"/>
                </a:solidFill>
              </a:rPr>
              <a:t>?</a:t>
            </a:r>
            <a:endParaRPr lang="en-US" sz="4400" b="1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744" y="4214818"/>
            <a:ext cx="1643074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KORESPONDEN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T/F?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52926" y="4214818"/>
            <a:ext cx="714380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>
                <a:solidFill>
                  <a:schemeClr val="tx1"/>
                </a:solidFill>
              </a:rPr>
              <a:t>O</a:t>
            </a:r>
            <a:endParaRPr lang="en-US" sz="4400" b="1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10512" y="4143380"/>
            <a:ext cx="2428892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HAL YG SEBENARNYA TERJADI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10512" y="3500438"/>
            <a:ext cx="242889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FAKTA/KENYATAAN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238744" y="4572008"/>
            <a:ext cx="1643074" cy="42862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0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1258"/>
            <a:ext cx="8596668" cy="666205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3 (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199" y="1239561"/>
            <a:ext cx="3436257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000" dirty="0" smtClean="0"/>
              <a:t>Temukan Masalah</a:t>
            </a:r>
          </a:p>
          <a:p>
            <a:r>
              <a:rPr lang="id-ID" sz="2000" dirty="0" smtClean="0"/>
              <a:t>Berikan Solusi Dengan ICT</a:t>
            </a:r>
          </a:p>
          <a:p>
            <a:r>
              <a:rPr lang="id-ID" sz="2000" dirty="0" smtClean="0"/>
              <a:t>Tulis dalam Suatu Latar Belakang Penelitian</a:t>
            </a:r>
          </a:p>
          <a:p>
            <a:pPr lvl="1"/>
            <a:r>
              <a:rPr lang="id-ID" sz="1600" dirty="0" smtClean="0"/>
              <a:t>Pengantar (1 Paragraf)</a:t>
            </a:r>
          </a:p>
          <a:p>
            <a:pPr lvl="1"/>
            <a:r>
              <a:rPr lang="id-ID" sz="1600" dirty="0" smtClean="0"/>
              <a:t>Masalah yang ditemukan (1 Paragraf)</a:t>
            </a:r>
          </a:p>
          <a:p>
            <a:pPr lvl="1"/>
            <a:r>
              <a:rPr lang="id-ID" sz="1600" dirty="0" smtClean="0"/>
              <a:t>Solusi yang ditawarkan (metode, teknologi, algoritma dll) (1 Paragraf) – AMBIL REFERENSI DARI JURNAL/PENELITIAN YANG SEJENIS</a:t>
            </a:r>
          </a:p>
          <a:p>
            <a:pPr lvl="1"/>
            <a:r>
              <a:rPr lang="id-ID" sz="1600" dirty="0" smtClean="0"/>
              <a:t>Luaran yang ingin dicapai(1 Paragraf)</a:t>
            </a:r>
          </a:p>
          <a:p>
            <a:r>
              <a:rPr lang="id-ID" sz="2000" dirty="0" smtClean="0"/>
              <a:t>2 Halaman (4 Paragraf)</a:t>
            </a:r>
          </a:p>
          <a:p>
            <a:r>
              <a:rPr lang="id-ID" sz="2000" dirty="0" smtClean="0"/>
              <a:t>Referensi – jurnal / paper di print , jadikan lampiran</a:t>
            </a:r>
          </a:p>
          <a:p>
            <a:r>
              <a:rPr lang="id-ID" sz="2000" dirty="0" smtClean="0"/>
              <a:t>Kertas A4</a:t>
            </a:r>
          </a:p>
          <a:p>
            <a:r>
              <a:rPr lang="id-ID" sz="2000" dirty="0" smtClean="0"/>
              <a:t>Dikumpulkan Minggu Depan</a:t>
            </a:r>
          </a:p>
          <a:p>
            <a:r>
              <a:rPr lang="id-ID" sz="2000" dirty="0" smtClean="0"/>
              <a:t>Jilid plastik warna kuning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278900" y="1020074"/>
            <a:ext cx="3603171" cy="364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b="1" dirty="0" smtClean="0"/>
              <a:t>TEMA</a:t>
            </a:r>
            <a:endParaRPr lang="en-US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4901475" y="1427200"/>
            <a:ext cx="5170529" cy="4963940"/>
            <a:chOff x="3947886" y="1910528"/>
            <a:chExt cx="5170529" cy="496394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62400" y="1920688"/>
              <a:ext cx="2286000" cy="111178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27615" y="1910528"/>
              <a:ext cx="2246378" cy="1148067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3947886" y="2986126"/>
              <a:ext cx="221567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1600" dirty="0" smtClean="0"/>
                <a:t>Kemacetan lalu Lintas</a:t>
              </a:r>
              <a:endParaRPr lang="id-ID" sz="1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847973" y="3012252"/>
              <a:ext cx="15632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1600" dirty="0" smtClean="0"/>
                <a:t>Layanan Publik</a:t>
              </a:r>
              <a:endParaRPr lang="id-ID" sz="1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14800" y="4586326"/>
              <a:ext cx="21336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1600" dirty="0" smtClean="0"/>
                <a:t>Layanan Kesehatan</a:t>
              </a:r>
              <a:endParaRPr lang="id-ID" sz="1600" dirty="0"/>
            </a:p>
          </p:txBody>
        </p:sp>
        <p:pic>
          <p:nvPicPr>
            <p:cNvPr id="11" name="Picture 2" descr="Related imag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657" y="3484851"/>
              <a:ext cx="2278743" cy="1101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Image result for masalah persampaha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7615" y="3496489"/>
              <a:ext cx="2246378" cy="10883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6502585" y="4584796"/>
              <a:ext cx="241281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1600" dirty="0" smtClean="0"/>
                <a:t>Masalah Persampahan</a:t>
              </a:r>
              <a:endParaRPr lang="id-ID" sz="1600" dirty="0"/>
            </a:p>
          </p:txBody>
        </p:sp>
        <p:pic>
          <p:nvPicPr>
            <p:cNvPr id="14" name="Picture 6" descr="Image result for masalah pertania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5781" y="5016937"/>
              <a:ext cx="2242619" cy="9759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ctangle 14"/>
            <p:cNvSpPr/>
            <p:nvPr/>
          </p:nvSpPr>
          <p:spPr>
            <a:xfrm>
              <a:off x="4005781" y="5992840"/>
              <a:ext cx="2318819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1600" dirty="0" smtClean="0"/>
                <a:t>Masalah Pertanian, kelautan dsb</a:t>
              </a:r>
              <a:endParaRPr lang="id-ID" sz="1600" dirty="0"/>
            </a:p>
          </p:txBody>
        </p:sp>
        <p:pic>
          <p:nvPicPr>
            <p:cNvPr id="16" name="Picture 8" descr="Image result for masalah sosial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7616" y="5048817"/>
              <a:ext cx="2246378" cy="944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6324600" y="5992840"/>
              <a:ext cx="279381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1600" dirty="0" smtClean="0"/>
                <a:t>Masalah Sosial, Kemiskinan,  Pendidikan, dsb</a:t>
              </a:r>
              <a:endParaRPr lang="id-ID" sz="16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38287" y="6505136"/>
              <a:ext cx="27160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b="1" dirty="0"/>
                <a:t>DAN </a:t>
              </a:r>
              <a:r>
                <a:rPr lang="id-ID" b="1" dirty="0" smtClean="0"/>
                <a:t>TEMA-TEMA</a:t>
              </a:r>
              <a:r>
                <a:rPr lang="en-US" b="1" dirty="0" smtClean="0"/>
                <a:t> LAINNYA</a:t>
              </a:r>
              <a:r>
                <a:rPr lang="id-ID" b="1" dirty="0" smtClean="0"/>
                <a:t> </a:t>
              </a:r>
              <a:endParaRPr lang="id-ID" dirty="0"/>
            </a:p>
          </p:txBody>
        </p:sp>
      </p:grpSp>
    </p:spTree>
    <p:extLst>
      <p:ext uri="{BB962C8B-B14F-4D97-AF65-F5344CB8AC3E}">
        <p14:creationId xmlns:p14="http://schemas.microsoft.com/office/powerpoint/2010/main" val="41944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" y="1084219"/>
            <a:ext cx="11665132" cy="5630090"/>
          </a:xfrm>
        </p:spPr>
        <p:txBody>
          <a:bodyPr>
            <a:noAutofit/>
          </a:bodyPr>
          <a:lstStyle/>
          <a:p>
            <a:pPr marL="354013" indent="-354013" algn="just">
              <a:buFont typeface="+mj-lt"/>
              <a:buAutoNum type="alphaLcParenR"/>
            </a:pPr>
            <a:r>
              <a:rPr lang="en-US" sz="1700" b="1" dirty="0" err="1"/>
              <a:t>Berdasarkan</a:t>
            </a:r>
            <a:r>
              <a:rPr lang="en-US" sz="1700" b="1" dirty="0"/>
              <a:t> </a:t>
            </a:r>
            <a:r>
              <a:rPr lang="en-US" sz="1700" b="1" dirty="0" err="1"/>
              <a:t>fakta</a:t>
            </a:r>
            <a:r>
              <a:rPr lang="en-US" sz="1700" dirty="0"/>
              <a:t>. </a:t>
            </a:r>
            <a:r>
              <a:rPr lang="en-US" sz="1700" dirty="0" err="1"/>
              <a:t>Penelitian</a:t>
            </a:r>
            <a:r>
              <a:rPr lang="en-US" sz="1700" dirty="0"/>
              <a:t> yang </a:t>
            </a:r>
            <a:r>
              <a:rPr lang="en-US" sz="1700" dirty="0" err="1"/>
              <a:t>dilakukan</a:t>
            </a:r>
            <a:r>
              <a:rPr lang="en-US" sz="1700" dirty="0"/>
              <a:t> </a:t>
            </a:r>
            <a:r>
              <a:rPr lang="en-US" sz="1700" dirty="0" err="1"/>
              <a:t>harus</a:t>
            </a:r>
            <a:r>
              <a:rPr lang="en-US" sz="1700" dirty="0"/>
              <a:t> </a:t>
            </a:r>
            <a:r>
              <a:rPr lang="en-US" sz="1700" dirty="0" err="1"/>
              <a:t>didasarkan</a:t>
            </a:r>
            <a:r>
              <a:rPr lang="en-US" sz="1700" dirty="0"/>
              <a:t> </a:t>
            </a:r>
            <a:r>
              <a:rPr lang="en-US" sz="1700" dirty="0" err="1"/>
              <a:t>pada</a:t>
            </a:r>
            <a:r>
              <a:rPr lang="en-US" sz="1700" dirty="0"/>
              <a:t> </a:t>
            </a:r>
            <a:r>
              <a:rPr lang="en-US" sz="1700" dirty="0" err="1"/>
              <a:t>kenyataan</a:t>
            </a:r>
            <a:r>
              <a:rPr lang="en-US" sz="1700" dirty="0"/>
              <a:t>/</a:t>
            </a:r>
            <a:r>
              <a:rPr lang="en-US" sz="1700" dirty="0" err="1"/>
              <a:t>fakta</a:t>
            </a:r>
            <a:r>
              <a:rPr lang="en-US" sz="1700" dirty="0"/>
              <a:t> di </a:t>
            </a:r>
            <a:r>
              <a:rPr lang="en-US" sz="1700" dirty="0" err="1"/>
              <a:t>lapangan</a:t>
            </a:r>
            <a:r>
              <a:rPr lang="en-US" sz="1700" dirty="0"/>
              <a:t>.</a:t>
            </a:r>
          </a:p>
          <a:p>
            <a:pPr marL="354013" indent="-354013" algn="just">
              <a:buFont typeface="+mj-lt"/>
              <a:buAutoNum type="alphaLcParenR"/>
            </a:pPr>
            <a:r>
              <a:rPr lang="en-US" sz="1700" b="1" dirty="0" err="1"/>
              <a:t>Bersifat</a:t>
            </a:r>
            <a:r>
              <a:rPr lang="en-US" sz="1700" b="1" dirty="0"/>
              <a:t> </a:t>
            </a:r>
            <a:r>
              <a:rPr lang="en-US" sz="1700" b="1" dirty="0" err="1"/>
              <a:t>objektif</a:t>
            </a:r>
            <a:r>
              <a:rPr lang="en-US" sz="1700" dirty="0"/>
              <a:t>. </a:t>
            </a:r>
            <a:r>
              <a:rPr lang="en-US" sz="1700" dirty="0" err="1"/>
              <a:t>Maksudnya</a:t>
            </a:r>
            <a:r>
              <a:rPr lang="en-US" sz="1700" dirty="0"/>
              <a:t> </a:t>
            </a:r>
            <a:r>
              <a:rPr lang="en-US" sz="1700" dirty="0" err="1"/>
              <a:t>objektif</a:t>
            </a:r>
            <a:r>
              <a:rPr lang="en-US" sz="1700" dirty="0"/>
              <a:t> </a:t>
            </a:r>
            <a:r>
              <a:rPr lang="en-US" sz="1700" dirty="0" err="1"/>
              <a:t>yaitu</a:t>
            </a:r>
            <a:r>
              <a:rPr lang="en-US" sz="1700" dirty="0"/>
              <a:t> </a:t>
            </a:r>
            <a:r>
              <a:rPr lang="en-US" sz="1700" dirty="0" err="1"/>
              <a:t>harus</a:t>
            </a:r>
            <a:r>
              <a:rPr lang="en-US" sz="1700" dirty="0"/>
              <a:t> </a:t>
            </a:r>
            <a:r>
              <a:rPr lang="en-US" sz="1700" dirty="0" err="1"/>
              <a:t>jelas</a:t>
            </a:r>
            <a:r>
              <a:rPr lang="en-US" sz="1700" dirty="0"/>
              <a:t> </a:t>
            </a:r>
            <a:r>
              <a:rPr lang="en-US" sz="1700" dirty="0" err="1"/>
              <a:t>sumbernya</a:t>
            </a:r>
            <a:r>
              <a:rPr lang="en-US" sz="1700" dirty="0"/>
              <a:t> </a:t>
            </a:r>
            <a:r>
              <a:rPr lang="en-US" sz="1700" dirty="0" err="1"/>
              <a:t>sehingga</a:t>
            </a:r>
            <a:r>
              <a:rPr lang="en-US" sz="1700" dirty="0"/>
              <a:t> </a:t>
            </a:r>
            <a:r>
              <a:rPr lang="en-US" sz="1700" dirty="0" err="1"/>
              <a:t>penelitian</a:t>
            </a:r>
            <a:r>
              <a:rPr lang="en-US" sz="1700" dirty="0"/>
              <a:t> yang </a:t>
            </a:r>
            <a:r>
              <a:rPr lang="en-US" sz="1700" dirty="0" err="1"/>
              <a:t>dihasilkan</a:t>
            </a:r>
            <a:r>
              <a:rPr lang="en-US" sz="1700" dirty="0"/>
              <a:t> </a:t>
            </a:r>
            <a:r>
              <a:rPr lang="en-US" sz="1700" dirty="0" err="1"/>
              <a:t>dapat</a:t>
            </a:r>
            <a:r>
              <a:rPr lang="en-US" sz="1700" dirty="0"/>
              <a:t> </a:t>
            </a:r>
            <a:r>
              <a:rPr lang="en-US" sz="1700" dirty="0" err="1"/>
              <a:t>juga</a:t>
            </a:r>
            <a:r>
              <a:rPr lang="en-US" sz="1700" dirty="0"/>
              <a:t> </a:t>
            </a:r>
            <a:r>
              <a:rPr lang="en-US" sz="1700" dirty="0" err="1"/>
              <a:t>dilakukan</a:t>
            </a:r>
            <a:r>
              <a:rPr lang="en-US" sz="1700" dirty="0"/>
              <a:t> </a:t>
            </a:r>
            <a:r>
              <a:rPr lang="en-US" sz="1700" dirty="0" err="1"/>
              <a:t>oleh</a:t>
            </a:r>
            <a:r>
              <a:rPr lang="en-US" sz="1700" dirty="0"/>
              <a:t> </a:t>
            </a:r>
            <a:r>
              <a:rPr lang="en-US" sz="1700" dirty="0" err="1"/>
              <a:t>peneliti</a:t>
            </a:r>
            <a:r>
              <a:rPr lang="en-US" sz="1700" dirty="0"/>
              <a:t> </a:t>
            </a:r>
            <a:r>
              <a:rPr lang="en-US" sz="1700" dirty="0" err="1"/>
              <a:t>lainnya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studi</a:t>
            </a:r>
            <a:r>
              <a:rPr lang="en-US" sz="1700" dirty="0"/>
              <a:t> yang </a:t>
            </a:r>
            <a:r>
              <a:rPr lang="en-US" sz="1700" dirty="0" err="1"/>
              <a:t>sama</a:t>
            </a:r>
            <a:r>
              <a:rPr lang="en-US" sz="1700" dirty="0"/>
              <a:t> </a:t>
            </a:r>
            <a:r>
              <a:rPr lang="fi-FI" sz="1700" dirty="0"/>
              <a:t>dengan kondisi yang sama pula.</a:t>
            </a:r>
          </a:p>
          <a:p>
            <a:pPr marL="354013" indent="-354013" algn="just">
              <a:buFont typeface="+mj-lt"/>
              <a:buAutoNum type="alphaLcParenR"/>
            </a:pPr>
            <a:r>
              <a:rPr lang="en-US" sz="1700" b="1" dirty="0" err="1"/>
              <a:t>Dapat</a:t>
            </a:r>
            <a:r>
              <a:rPr lang="en-US" sz="1700" b="1" dirty="0"/>
              <a:t> </a:t>
            </a:r>
            <a:r>
              <a:rPr lang="en-US" sz="1700" b="1" dirty="0" err="1"/>
              <a:t>dianalisis</a:t>
            </a:r>
            <a:r>
              <a:rPr lang="en-US" sz="1700" dirty="0"/>
              <a:t>. </a:t>
            </a:r>
            <a:r>
              <a:rPr lang="en-US" sz="1700" dirty="0" err="1"/>
              <a:t>Ini</a:t>
            </a:r>
            <a:r>
              <a:rPr lang="en-US" sz="1700" dirty="0"/>
              <a:t> </a:t>
            </a:r>
            <a:r>
              <a:rPr lang="en-US" sz="1700" dirty="0" err="1"/>
              <a:t>menunjukkan</a:t>
            </a:r>
            <a:r>
              <a:rPr lang="en-US" sz="1700" dirty="0"/>
              <a:t> </a:t>
            </a:r>
            <a:r>
              <a:rPr lang="en-US" sz="1700" dirty="0" err="1"/>
              <a:t>adanya</a:t>
            </a:r>
            <a:r>
              <a:rPr lang="en-US" sz="1700" dirty="0"/>
              <a:t> proses yang </a:t>
            </a:r>
            <a:r>
              <a:rPr lang="en-US" sz="1700" dirty="0" err="1"/>
              <a:t>tepat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benar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mengidentifikasi</a:t>
            </a:r>
            <a:r>
              <a:rPr lang="en-US" sz="1700" dirty="0"/>
              <a:t> </a:t>
            </a:r>
            <a:r>
              <a:rPr lang="en-US" sz="1700" dirty="0" err="1"/>
              <a:t>masalah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menentukan</a:t>
            </a:r>
            <a:r>
              <a:rPr lang="en-US" sz="1700" dirty="0"/>
              <a:t> </a:t>
            </a:r>
            <a:r>
              <a:rPr lang="en-US" sz="1700" dirty="0" err="1"/>
              <a:t>metode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pemecahan</a:t>
            </a:r>
            <a:r>
              <a:rPr lang="en-US" sz="1700" dirty="0"/>
              <a:t> </a:t>
            </a:r>
            <a:r>
              <a:rPr lang="en-US" sz="1700" dirty="0" err="1"/>
              <a:t>masalah</a:t>
            </a:r>
            <a:r>
              <a:rPr lang="en-US" sz="1700" dirty="0"/>
              <a:t> </a:t>
            </a:r>
            <a:r>
              <a:rPr lang="en-US" sz="1700" dirty="0" err="1"/>
              <a:t>tersebut</a:t>
            </a:r>
            <a:r>
              <a:rPr lang="en-US" sz="1700" dirty="0"/>
              <a:t> </a:t>
            </a:r>
            <a:r>
              <a:rPr lang="en-US" sz="1700" dirty="0" err="1"/>
              <a:t>sesuai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metodologi</a:t>
            </a:r>
            <a:r>
              <a:rPr lang="en-US" sz="1700" dirty="0"/>
              <a:t> yang </a:t>
            </a:r>
            <a:r>
              <a:rPr lang="en-US" sz="1700" dirty="0" err="1"/>
              <a:t>telah</a:t>
            </a:r>
            <a:r>
              <a:rPr lang="en-US" sz="1700" dirty="0"/>
              <a:t> </a:t>
            </a:r>
            <a:r>
              <a:rPr lang="en-US" sz="1700" dirty="0" err="1"/>
              <a:t>dipilih</a:t>
            </a:r>
            <a:r>
              <a:rPr lang="en-US" sz="1700" dirty="0"/>
              <a:t> </a:t>
            </a:r>
            <a:r>
              <a:rPr lang="en-US" sz="1700" dirty="0" err="1"/>
              <a:t>sebelumnya</a:t>
            </a:r>
            <a:r>
              <a:rPr lang="en-US" sz="1700" dirty="0"/>
              <a:t>.</a:t>
            </a:r>
          </a:p>
          <a:p>
            <a:pPr marL="354013" indent="-354013" algn="just">
              <a:buFont typeface="+mj-lt"/>
              <a:buAutoNum type="alphaLcParenR"/>
            </a:pPr>
            <a:r>
              <a:rPr lang="en-US" sz="1700" b="1" dirty="0" err="1"/>
              <a:t>Bersifat</a:t>
            </a:r>
            <a:r>
              <a:rPr lang="en-US" sz="1700" b="1" dirty="0"/>
              <a:t> </a:t>
            </a:r>
            <a:r>
              <a:rPr lang="en-US" sz="1700" b="1" dirty="0" err="1"/>
              <a:t>kuantitatif</a:t>
            </a:r>
            <a:r>
              <a:rPr lang="en-US" sz="1700" dirty="0"/>
              <a:t>. </a:t>
            </a:r>
            <a:r>
              <a:rPr lang="en-US" sz="1700" dirty="0" err="1"/>
              <a:t>Penelitian</a:t>
            </a:r>
            <a:r>
              <a:rPr lang="en-US" sz="1700" dirty="0"/>
              <a:t> yang </a:t>
            </a:r>
            <a:r>
              <a:rPr lang="en-US" sz="1700" dirty="0" err="1"/>
              <a:t>dilakukan</a:t>
            </a:r>
            <a:r>
              <a:rPr lang="en-US" sz="1700" dirty="0"/>
              <a:t> </a:t>
            </a:r>
            <a:r>
              <a:rPr lang="en-US" sz="1700" dirty="0" err="1"/>
              <a:t>harus</a:t>
            </a:r>
            <a:r>
              <a:rPr lang="en-US" sz="1700" dirty="0"/>
              <a:t> </a:t>
            </a:r>
            <a:r>
              <a:rPr lang="en-US" sz="1700" dirty="0" err="1"/>
              <a:t>bisa</a:t>
            </a:r>
            <a:r>
              <a:rPr lang="en-US" sz="1700" dirty="0"/>
              <a:t> </a:t>
            </a:r>
            <a:r>
              <a:rPr lang="en-US" sz="1700" dirty="0" err="1"/>
              <a:t>diukur</a:t>
            </a:r>
            <a:r>
              <a:rPr lang="en-US" sz="1700" dirty="0"/>
              <a:t> </a:t>
            </a:r>
            <a:r>
              <a:rPr lang="en-US" sz="1700" dirty="0" err="1"/>
              <a:t>berdasarkan</a:t>
            </a:r>
            <a:r>
              <a:rPr lang="en-US" sz="1700" dirty="0"/>
              <a:t> </a:t>
            </a:r>
            <a:r>
              <a:rPr lang="en-US" sz="1700" dirty="0" err="1"/>
              <a:t>argumentasi</a:t>
            </a:r>
            <a:r>
              <a:rPr lang="en-US" sz="1700" dirty="0"/>
              <a:t> </a:t>
            </a:r>
            <a:r>
              <a:rPr lang="en-US" sz="1700" dirty="0" err="1"/>
              <a:t>ilmiah</a:t>
            </a:r>
            <a:r>
              <a:rPr lang="en-US" sz="1700" dirty="0"/>
              <a:t> </a:t>
            </a:r>
            <a:r>
              <a:rPr lang="en-US" sz="1700" dirty="0" err="1"/>
              <a:t>sehingga</a:t>
            </a:r>
            <a:r>
              <a:rPr lang="en-US" sz="1700" dirty="0"/>
              <a:t> </a:t>
            </a:r>
            <a:r>
              <a:rPr lang="en-US" sz="1700" dirty="0" err="1"/>
              <a:t>kesimpulan</a:t>
            </a:r>
            <a:r>
              <a:rPr lang="en-US" sz="1700" dirty="0"/>
              <a:t> yang </a:t>
            </a:r>
            <a:r>
              <a:rPr lang="en-US" sz="1700" dirty="0" err="1"/>
              <a:t>dibuat</a:t>
            </a:r>
            <a:r>
              <a:rPr lang="en-US" sz="1700" dirty="0"/>
              <a:t> </a:t>
            </a:r>
            <a:r>
              <a:rPr lang="en-US" sz="1700" dirty="0" err="1"/>
              <a:t>secara</a:t>
            </a:r>
            <a:r>
              <a:rPr lang="en-US" sz="1700" dirty="0"/>
              <a:t> </a:t>
            </a:r>
            <a:r>
              <a:rPr lang="en-US" sz="1700" dirty="0" err="1"/>
              <a:t>rasional</a:t>
            </a:r>
            <a:r>
              <a:rPr lang="en-US" sz="1700" dirty="0"/>
              <a:t> </a:t>
            </a:r>
            <a:r>
              <a:rPr lang="en-US" sz="1700" dirty="0" err="1"/>
              <a:t>didasarkan</a:t>
            </a:r>
            <a:r>
              <a:rPr lang="en-US" sz="1700" dirty="0"/>
              <a:t> </a:t>
            </a:r>
            <a:r>
              <a:rPr lang="en-US" sz="1700" dirty="0" err="1"/>
              <a:t>pada</a:t>
            </a:r>
            <a:r>
              <a:rPr lang="en-US" sz="1700" dirty="0"/>
              <a:t> </a:t>
            </a:r>
            <a:r>
              <a:rPr lang="en-US" sz="1700" dirty="0" err="1"/>
              <a:t>bukti-buktiyang</a:t>
            </a:r>
            <a:r>
              <a:rPr lang="en-US" sz="1700" dirty="0"/>
              <a:t> </a:t>
            </a:r>
            <a:r>
              <a:rPr lang="en-US" sz="1700" dirty="0" err="1"/>
              <a:t>tersedia</a:t>
            </a:r>
            <a:r>
              <a:rPr lang="en-US" sz="1700" dirty="0"/>
              <a:t>. </a:t>
            </a:r>
            <a:r>
              <a:rPr lang="en-US" sz="1700" dirty="0" err="1"/>
              <a:t>Penelitian</a:t>
            </a:r>
            <a:r>
              <a:rPr lang="en-US" sz="1700" dirty="0"/>
              <a:t> </a:t>
            </a:r>
            <a:r>
              <a:rPr lang="en-US" sz="1700" dirty="0" err="1"/>
              <a:t>tersebut</a:t>
            </a:r>
            <a:r>
              <a:rPr lang="en-US" sz="1700" dirty="0"/>
              <a:t> </a:t>
            </a:r>
            <a:r>
              <a:rPr lang="en-US" sz="1700" dirty="0" err="1"/>
              <a:t>juga</a:t>
            </a:r>
            <a:r>
              <a:rPr lang="en-US" sz="1700" dirty="0"/>
              <a:t> </a:t>
            </a:r>
            <a:r>
              <a:rPr lang="en-US" sz="1700" dirty="0" err="1"/>
              <a:t>harus</a:t>
            </a:r>
            <a:r>
              <a:rPr lang="en-US" sz="1700" dirty="0"/>
              <a:t> </a:t>
            </a:r>
            <a:r>
              <a:rPr lang="en-US" sz="1700" dirty="0" err="1"/>
              <a:t>didukung</a:t>
            </a:r>
            <a:r>
              <a:rPr lang="en-US" sz="1700" dirty="0"/>
              <a:t> </a:t>
            </a:r>
            <a:r>
              <a:rPr lang="en-US" sz="1700" dirty="0" err="1"/>
              <a:t>oleh</a:t>
            </a:r>
            <a:r>
              <a:rPr lang="en-US" sz="1700" dirty="0"/>
              <a:t> </a:t>
            </a:r>
            <a:r>
              <a:rPr lang="en-US" sz="1700" dirty="0" err="1"/>
              <a:t>pengembangan</a:t>
            </a:r>
            <a:r>
              <a:rPr lang="en-US" sz="1700" dirty="0"/>
              <a:t> </a:t>
            </a:r>
            <a:r>
              <a:rPr lang="sv-SE" sz="1700" dirty="0"/>
              <a:t>konsep dan teori agar hasilnya dapat dipertanggungjawabkan secara ilmiah</a:t>
            </a:r>
          </a:p>
          <a:p>
            <a:pPr marL="354013" indent="-354013" algn="just">
              <a:buFont typeface="+mj-lt"/>
              <a:buAutoNum type="alphaLcParenR"/>
            </a:pPr>
            <a:r>
              <a:rPr lang="en-US" sz="1700" b="1" dirty="0" err="1"/>
              <a:t>Berpikir</a:t>
            </a:r>
            <a:r>
              <a:rPr lang="en-US" sz="1700" b="1" dirty="0"/>
              <a:t> </a:t>
            </a:r>
            <a:r>
              <a:rPr lang="en-US" sz="1700" b="1" dirty="0" err="1"/>
              <a:t>deduktif-hipotesis</a:t>
            </a:r>
            <a:r>
              <a:rPr lang="en-US" sz="1700" dirty="0"/>
              <a:t>. </a:t>
            </a:r>
            <a:r>
              <a:rPr lang="en-US" sz="1700" dirty="0" err="1"/>
              <a:t>Karakteristik</a:t>
            </a:r>
            <a:r>
              <a:rPr lang="en-US" sz="1700" dirty="0"/>
              <a:t> </a:t>
            </a:r>
            <a:r>
              <a:rPr lang="en-US" sz="1700" i="1" dirty="0"/>
              <a:t>Scientific Inquiry </a:t>
            </a:r>
            <a:r>
              <a:rPr lang="en-US" sz="1700" i="1" dirty="0" err="1"/>
              <a:t>mengikuti</a:t>
            </a:r>
            <a:r>
              <a:rPr lang="en-US" sz="1700" i="1" dirty="0"/>
              <a:t> </a:t>
            </a:r>
            <a:r>
              <a:rPr lang="en-US" sz="1700" i="1" dirty="0" err="1"/>
              <a:t>dua</a:t>
            </a:r>
            <a:r>
              <a:rPr lang="en-US" sz="1700" i="1" dirty="0"/>
              <a:t> </a:t>
            </a:r>
            <a:r>
              <a:rPr lang="en-US" sz="1700" i="1" dirty="0" err="1"/>
              <a:t>pola</a:t>
            </a:r>
            <a:r>
              <a:rPr lang="en-US" sz="1700" i="1" dirty="0"/>
              <a:t> </a:t>
            </a:r>
            <a:r>
              <a:rPr lang="en-US" sz="1700" i="1" dirty="0" err="1"/>
              <a:t>berpikir</a:t>
            </a:r>
            <a:r>
              <a:rPr lang="en-US" sz="1700" i="1" dirty="0"/>
              <a:t> </a:t>
            </a:r>
            <a:r>
              <a:rPr lang="en-US" sz="1700" i="1" dirty="0" err="1"/>
              <a:t>yaitu</a:t>
            </a:r>
            <a:r>
              <a:rPr lang="en-US" sz="1700" i="1" dirty="0"/>
              <a:t> </a:t>
            </a:r>
            <a:r>
              <a:rPr lang="en-US" sz="1700" i="1" dirty="0" err="1"/>
              <a:t>pola</a:t>
            </a:r>
            <a:r>
              <a:rPr lang="en-US" sz="1700" i="1" dirty="0"/>
              <a:t> </a:t>
            </a:r>
            <a:r>
              <a:rPr lang="en-US" sz="1700" i="1" dirty="0" err="1"/>
              <a:t>pikir</a:t>
            </a:r>
            <a:r>
              <a:rPr lang="en-US" sz="1700" i="1" dirty="0"/>
              <a:t> </a:t>
            </a:r>
            <a:r>
              <a:rPr lang="en-US" sz="1700" dirty="0" err="1"/>
              <a:t>deduktif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induktif</a:t>
            </a:r>
            <a:r>
              <a:rPr lang="en-US" sz="1700" dirty="0"/>
              <a:t> </a:t>
            </a:r>
            <a:r>
              <a:rPr lang="en-US" sz="1700" dirty="0" err="1"/>
              <a:t>pola</a:t>
            </a:r>
            <a:r>
              <a:rPr lang="en-US" sz="1700" dirty="0"/>
              <a:t> </a:t>
            </a:r>
            <a:r>
              <a:rPr lang="en-US" sz="1700" dirty="0" err="1"/>
              <a:t>pikir</a:t>
            </a:r>
            <a:r>
              <a:rPr lang="en-US" sz="1700" dirty="0"/>
              <a:t> </a:t>
            </a:r>
            <a:r>
              <a:rPr lang="en-US" sz="1700" dirty="0" err="1"/>
              <a:t>deduktif</a:t>
            </a:r>
            <a:r>
              <a:rPr lang="en-US" sz="1700" dirty="0"/>
              <a:t> </a:t>
            </a:r>
            <a:r>
              <a:rPr lang="en-US" sz="1700" dirty="0" err="1"/>
              <a:t>adalah</a:t>
            </a:r>
            <a:r>
              <a:rPr lang="en-US" sz="1700" dirty="0"/>
              <a:t> </a:t>
            </a:r>
            <a:r>
              <a:rPr lang="en-US" sz="1700" dirty="0" err="1"/>
              <a:t>pola</a:t>
            </a:r>
            <a:r>
              <a:rPr lang="en-US" sz="1700" dirty="0"/>
              <a:t> </a:t>
            </a:r>
            <a:r>
              <a:rPr lang="en-US" sz="1700" dirty="0" err="1"/>
              <a:t>pikir</a:t>
            </a:r>
            <a:r>
              <a:rPr lang="en-US" sz="1700" dirty="0"/>
              <a:t> yang </a:t>
            </a:r>
            <a:r>
              <a:rPr lang="en-US" sz="1700" dirty="0" err="1"/>
              <a:t>dimulai</a:t>
            </a:r>
            <a:r>
              <a:rPr lang="en-US" sz="1700" dirty="0"/>
              <a:t> </a:t>
            </a:r>
            <a:r>
              <a:rPr lang="en-US" sz="1700" dirty="0" err="1"/>
              <a:t>secara</a:t>
            </a:r>
            <a:r>
              <a:rPr lang="en-US" sz="1700" dirty="0"/>
              <a:t> </a:t>
            </a:r>
            <a:r>
              <a:rPr lang="sv-SE" sz="1700" dirty="0"/>
              <a:t>umum ke arah yang lebih khusus. Riset area deduktif sangat sulit ditemukan dalam melakukan penelitian sehingga dalam pola pikir deduktif digunakan </a:t>
            </a:r>
            <a:r>
              <a:rPr lang="en-US" sz="1700" dirty="0" err="1"/>
              <a:t>hipotesis</a:t>
            </a:r>
            <a:r>
              <a:rPr lang="en-US" sz="1700" dirty="0"/>
              <a:t>.</a:t>
            </a:r>
          </a:p>
          <a:p>
            <a:pPr marL="354013" indent="-354013" algn="just">
              <a:buFont typeface="+mj-lt"/>
              <a:buAutoNum type="alphaLcParenR"/>
            </a:pPr>
            <a:r>
              <a:rPr lang="en-US" sz="1700" b="1" dirty="0" err="1"/>
              <a:t>Berpikir</a:t>
            </a:r>
            <a:r>
              <a:rPr lang="en-US" sz="1700" b="1" dirty="0"/>
              <a:t> </a:t>
            </a:r>
            <a:r>
              <a:rPr lang="en-US" sz="1700" b="1" dirty="0" err="1"/>
              <a:t>induktif</a:t>
            </a:r>
            <a:r>
              <a:rPr lang="en-US" sz="1700" b="1" dirty="0"/>
              <a:t>-general</a:t>
            </a:r>
            <a:r>
              <a:rPr lang="en-US" sz="1700" dirty="0"/>
              <a:t>. </a:t>
            </a:r>
            <a:r>
              <a:rPr lang="en-US" sz="1700" dirty="0" err="1"/>
              <a:t>Pola</a:t>
            </a:r>
            <a:r>
              <a:rPr lang="en-US" sz="1700" dirty="0"/>
              <a:t> </a:t>
            </a:r>
            <a:r>
              <a:rPr lang="en-US" sz="1700" dirty="0" err="1"/>
              <a:t>pikir</a:t>
            </a:r>
            <a:r>
              <a:rPr lang="en-US" sz="1700" dirty="0"/>
              <a:t> </a:t>
            </a:r>
            <a:r>
              <a:rPr lang="en-US" sz="1700" dirty="0" err="1"/>
              <a:t>induktif</a:t>
            </a:r>
            <a:r>
              <a:rPr lang="en-US" sz="1700" dirty="0"/>
              <a:t> </a:t>
            </a:r>
            <a:r>
              <a:rPr lang="en-US" sz="1700" dirty="0" err="1"/>
              <a:t>adalah</a:t>
            </a:r>
            <a:r>
              <a:rPr lang="en-US" sz="1700" dirty="0"/>
              <a:t> </a:t>
            </a:r>
            <a:r>
              <a:rPr lang="en-US" sz="1700" dirty="0" err="1"/>
              <a:t>pola</a:t>
            </a:r>
            <a:r>
              <a:rPr lang="en-US" sz="1700" dirty="0"/>
              <a:t> </a:t>
            </a:r>
            <a:r>
              <a:rPr lang="en-US" sz="1700" dirty="0" err="1"/>
              <a:t>pikir</a:t>
            </a:r>
            <a:r>
              <a:rPr lang="en-US" sz="1700" dirty="0"/>
              <a:t> yang </a:t>
            </a:r>
            <a:r>
              <a:rPr lang="en-US" sz="1700" dirty="0" err="1"/>
              <a:t>dimulai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yang </a:t>
            </a:r>
            <a:r>
              <a:rPr lang="en-US" sz="1700" dirty="0" err="1"/>
              <a:t>khusus</a:t>
            </a:r>
            <a:r>
              <a:rPr lang="en-US" sz="1700" dirty="0"/>
              <a:t> </a:t>
            </a:r>
            <a:r>
              <a:rPr lang="en-US" sz="1700" dirty="0" err="1"/>
              <a:t>mengarah</a:t>
            </a:r>
            <a:r>
              <a:rPr lang="en-US" sz="1700" dirty="0"/>
              <a:t> </a:t>
            </a:r>
            <a:r>
              <a:rPr lang="en-US" sz="1700" dirty="0" err="1"/>
              <a:t>ke</a:t>
            </a:r>
            <a:r>
              <a:rPr lang="en-US" sz="1700" dirty="0"/>
              <a:t> </a:t>
            </a:r>
            <a:r>
              <a:rPr lang="en-US" sz="1700" dirty="0" err="1"/>
              <a:t>arah</a:t>
            </a:r>
            <a:r>
              <a:rPr lang="en-US" sz="1700" dirty="0"/>
              <a:t> yang </a:t>
            </a:r>
            <a:r>
              <a:rPr lang="en-US" sz="1700" dirty="0" err="1"/>
              <a:t>lebih</a:t>
            </a:r>
            <a:r>
              <a:rPr lang="en-US" sz="1700" dirty="0"/>
              <a:t> </a:t>
            </a:r>
            <a:r>
              <a:rPr lang="en-US" sz="1700" dirty="0" err="1"/>
              <a:t>umum</a:t>
            </a:r>
            <a:r>
              <a:rPr lang="en-US" sz="1700" dirty="0"/>
              <a:t>. </a:t>
            </a:r>
            <a:r>
              <a:rPr lang="en-US" sz="1700" dirty="0" err="1"/>
              <a:t>Pola</a:t>
            </a:r>
            <a:r>
              <a:rPr lang="en-US" sz="1700" dirty="0"/>
              <a:t> </a:t>
            </a:r>
            <a:r>
              <a:rPr lang="en-US" sz="1700" dirty="0" err="1"/>
              <a:t>induktif</a:t>
            </a:r>
            <a:r>
              <a:rPr lang="en-US" sz="1700" dirty="0"/>
              <a:t> </a:t>
            </a:r>
            <a:r>
              <a:rPr lang="en-US" sz="1700" dirty="0" err="1"/>
              <a:t>lebih</a:t>
            </a:r>
            <a:r>
              <a:rPr lang="en-US" sz="1700" dirty="0"/>
              <a:t> </a:t>
            </a:r>
            <a:r>
              <a:rPr lang="en-US" sz="1700" dirty="0" err="1"/>
              <a:t>dominan</a:t>
            </a:r>
            <a:r>
              <a:rPr lang="en-US" sz="1700" dirty="0"/>
              <a:t> </a:t>
            </a:r>
            <a:r>
              <a:rPr lang="en-US" sz="1700" dirty="0" err="1"/>
              <a:t>dipakai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melakukan</a:t>
            </a:r>
            <a:r>
              <a:rPr lang="en-US" sz="1700" dirty="0"/>
              <a:t> </a:t>
            </a:r>
            <a:r>
              <a:rPr lang="en-US" sz="1700" dirty="0" err="1"/>
              <a:t>penelitian</a:t>
            </a:r>
            <a:r>
              <a:rPr lang="en-US" sz="1700" dirty="0"/>
              <a:t>. </a:t>
            </a:r>
            <a:r>
              <a:rPr lang="en-US" sz="1700" dirty="0" err="1"/>
              <a:t>Contohnya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pengambilan</a:t>
            </a:r>
            <a:r>
              <a:rPr lang="en-US" sz="1700" dirty="0"/>
              <a:t> </a:t>
            </a:r>
            <a:r>
              <a:rPr lang="en-US" sz="1700" dirty="0" err="1"/>
              <a:t>sampel</a:t>
            </a:r>
            <a:r>
              <a:rPr lang="en-US" sz="1700" dirty="0"/>
              <a:t>, </a:t>
            </a:r>
            <a:r>
              <a:rPr lang="en-US" sz="1700" dirty="0" err="1"/>
              <a:t>bila</a:t>
            </a:r>
            <a:r>
              <a:rPr lang="en-US" sz="1700" dirty="0"/>
              <a:t> </a:t>
            </a:r>
            <a:r>
              <a:rPr lang="en-US" sz="1700" dirty="0" err="1"/>
              <a:t>ditanya</a:t>
            </a:r>
            <a:r>
              <a:rPr lang="en-US" sz="1700" dirty="0"/>
              <a:t> </a:t>
            </a:r>
            <a:r>
              <a:rPr lang="en-US" sz="1700" dirty="0" err="1"/>
              <a:t>akan</a:t>
            </a:r>
            <a:r>
              <a:rPr lang="en-US" sz="1700" dirty="0"/>
              <a:t> </a:t>
            </a:r>
            <a:r>
              <a:rPr lang="en-US" sz="1700" dirty="0" err="1"/>
              <a:t>memberikan</a:t>
            </a:r>
            <a:r>
              <a:rPr lang="en-US" sz="1700" dirty="0"/>
              <a:t> </a:t>
            </a:r>
            <a:r>
              <a:rPr lang="en-US" sz="1700" dirty="0" err="1"/>
              <a:t>jawaban</a:t>
            </a:r>
            <a:r>
              <a:rPr lang="en-US" sz="1700" dirty="0"/>
              <a:t> yang </a:t>
            </a:r>
            <a:r>
              <a:rPr lang="en-US" sz="1700" dirty="0" err="1"/>
              <a:t>seragam</a:t>
            </a:r>
            <a:r>
              <a:rPr lang="en-US" sz="1700" dirty="0"/>
              <a:t> di </a:t>
            </a:r>
            <a:r>
              <a:rPr lang="en-US" sz="1700" dirty="0" err="1"/>
              <a:t>interpolasi</a:t>
            </a:r>
            <a:r>
              <a:rPr lang="en-US" sz="1700" dirty="0"/>
              <a:t>. </a:t>
            </a:r>
            <a:r>
              <a:rPr lang="en-US" sz="1700" dirty="0" err="1"/>
              <a:t>Kesimpulannya</a:t>
            </a:r>
            <a:r>
              <a:rPr lang="en-US" sz="1700" dirty="0"/>
              <a:t> </a:t>
            </a:r>
            <a:r>
              <a:rPr lang="en-US" sz="1700" dirty="0" err="1"/>
              <a:t>terbatas</a:t>
            </a:r>
            <a:r>
              <a:rPr lang="en-US" sz="1700" dirty="0"/>
              <a:t> </a:t>
            </a:r>
            <a:r>
              <a:rPr lang="en-US" sz="1700" dirty="0" err="1"/>
              <a:t>pada</a:t>
            </a:r>
            <a:r>
              <a:rPr lang="en-US" sz="1700" dirty="0"/>
              <a:t> </a:t>
            </a:r>
            <a:r>
              <a:rPr lang="en-US" sz="1700" dirty="0" err="1"/>
              <a:t>ruang</a:t>
            </a:r>
            <a:r>
              <a:rPr lang="en-US" sz="1700" dirty="0"/>
              <a:t> </a:t>
            </a:r>
            <a:r>
              <a:rPr lang="en-US" sz="1700" dirty="0" err="1"/>
              <a:t>lingkup</a:t>
            </a:r>
            <a:r>
              <a:rPr lang="en-US" sz="1700" dirty="0"/>
              <a:t> </a:t>
            </a:r>
            <a:r>
              <a:rPr lang="en-US" sz="1700" dirty="0" err="1"/>
              <a:t>penelitian</a:t>
            </a:r>
            <a:r>
              <a:rPr lang="en-US" sz="1700" dirty="0"/>
              <a:t> yang </a:t>
            </a:r>
            <a:r>
              <a:rPr lang="en-US" sz="1700" dirty="0" err="1"/>
              <a:t>diuraikan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bila</a:t>
            </a:r>
            <a:r>
              <a:rPr lang="en-US" sz="1700" dirty="0"/>
              <a:t> </a:t>
            </a:r>
            <a:r>
              <a:rPr lang="en-US" sz="1700" dirty="0" err="1"/>
              <a:t>penelitian</a:t>
            </a:r>
            <a:r>
              <a:rPr lang="en-US" sz="1700" dirty="0"/>
              <a:t> </a:t>
            </a:r>
            <a:r>
              <a:rPr lang="en-US" sz="1700" dirty="0" err="1"/>
              <a:t>tersebut</a:t>
            </a:r>
            <a:r>
              <a:rPr lang="en-US" sz="1700" dirty="0"/>
              <a:t> </a:t>
            </a:r>
            <a:r>
              <a:rPr lang="en-US" sz="1700" dirty="0" err="1"/>
              <a:t>diulangi</a:t>
            </a:r>
            <a:r>
              <a:rPr lang="en-US" sz="1700" dirty="0"/>
              <a:t> </a:t>
            </a:r>
            <a:r>
              <a:rPr lang="en-US" sz="1700" dirty="0" err="1"/>
              <a:t>oleh</a:t>
            </a:r>
            <a:r>
              <a:rPr lang="en-US" sz="1700" dirty="0"/>
              <a:t> orang lain, </a:t>
            </a:r>
            <a:r>
              <a:rPr lang="en-US" sz="1700" dirty="0" err="1"/>
              <a:t>hasilnya</a:t>
            </a:r>
            <a:r>
              <a:rPr lang="en-US" sz="1700" dirty="0"/>
              <a:t> </a:t>
            </a:r>
            <a:r>
              <a:rPr lang="en-US" sz="1700" dirty="0" err="1"/>
              <a:t>konsisten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hal</a:t>
            </a:r>
            <a:r>
              <a:rPr lang="en-US" sz="1700" dirty="0"/>
              <a:t> </a:t>
            </a:r>
            <a:r>
              <a:rPr lang="en-US" sz="1700" dirty="0" err="1"/>
              <a:t>inilah</a:t>
            </a:r>
            <a:r>
              <a:rPr lang="en-US" sz="1700" dirty="0"/>
              <a:t> yang </a:t>
            </a:r>
            <a:r>
              <a:rPr lang="en-US" sz="1700" dirty="0" err="1"/>
              <a:t>akan</a:t>
            </a:r>
            <a:r>
              <a:rPr lang="en-US" sz="1700" dirty="0"/>
              <a:t> </a:t>
            </a:r>
            <a:r>
              <a:rPr lang="en-US" sz="1700" dirty="0" err="1"/>
              <a:t>menjadi</a:t>
            </a:r>
            <a:r>
              <a:rPr lang="en-US" sz="1700" dirty="0"/>
              <a:t> </a:t>
            </a:r>
            <a:r>
              <a:rPr lang="en-US" sz="1700" i="1" dirty="0"/>
              <a:t>comment </a:t>
            </a:r>
            <a:r>
              <a:rPr lang="en-US" sz="1700" i="1" dirty="0" err="1"/>
              <a:t>knowkladge</a:t>
            </a:r>
            <a:r>
              <a:rPr lang="en-US" sz="1700" i="1" dirty="0"/>
              <a:t>.</a:t>
            </a:r>
            <a:endParaRPr lang="en-US" sz="17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9634" y="404950"/>
            <a:ext cx="11665132" cy="679268"/>
          </a:xfrm>
        </p:spPr>
        <p:txBody>
          <a:bodyPr>
            <a:normAutofit/>
          </a:bodyPr>
          <a:lstStyle/>
          <a:p>
            <a:r>
              <a:rPr lang="it-IT" b="1" dirty="0"/>
              <a:t>DASAR KARAKTERISTIK DARI </a:t>
            </a:r>
            <a:r>
              <a:rPr lang="it-IT" b="1" i="1" dirty="0"/>
              <a:t>SCIENTIFIC INQUIRY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76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6601" y="596537"/>
            <a:ext cx="8596668" cy="63137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DIAGRAM ALUR PENELITIAN ILMIAH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676638" y="1459659"/>
            <a:ext cx="6848156" cy="5072098"/>
            <a:chOff x="1357289" y="1198403"/>
            <a:chExt cx="6848156" cy="5072098"/>
          </a:xfrm>
        </p:grpSpPr>
        <p:sp>
          <p:nvSpPr>
            <p:cNvPr id="5" name="Rectangle 4"/>
            <p:cNvSpPr/>
            <p:nvPr/>
          </p:nvSpPr>
          <p:spPr>
            <a:xfrm>
              <a:off x="1357289" y="1198403"/>
              <a:ext cx="3286148" cy="5715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1"/>
                  </a:solidFill>
                </a:rPr>
                <a:t>PERMASALAHAN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85917" y="1841345"/>
              <a:ext cx="3286148" cy="5715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1"/>
                  </a:solidFill>
                </a:rPr>
                <a:t>PENGUMPULAN LITERATUR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214545" y="2484287"/>
              <a:ext cx="3286148" cy="5715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1"/>
                  </a:solidFill>
                </a:rPr>
                <a:t>PERUMUSAN MASALAH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571735" y="3127229"/>
              <a:ext cx="3286148" cy="5715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METODOLOGI DESAIN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00363" y="3770171"/>
              <a:ext cx="3286148" cy="5715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1"/>
                  </a:solidFill>
                </a:rPr>
                <a:t>PENGUMPULAN DATA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28991" y="4413113"/>
              <a:ext cx="3286148" cy="5715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1"/>
                  </a:solidFill>
                </a:rPr>
                <a:t>ANALISIS DATA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57619" y="5056055"/>
              <a:ext cx="3286148" cy="5715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1"/>
                  </a:solidFill>
                </a:rPr>
                <a:t>HASIL PENELITIAN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214809" y="5698997"/>
              <a:ext cx="3286148" cy="5715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1"/>
                  </a:solidFill>
                </a:rPr>
                <a:t>REFINE HIPOTESIS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13" name="Curved Down Arrow 12"/>
            <p:cNvSpPr/>
            <p:nvPr/>
          </p:nvSpPr>
          <p:spPr>
            <a:xfrm rot="3977151">
              <a:off x="4881426" y="1275500"/>
              <a:ext cx="957366" cy="83289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Curved Down Arrow 13"/>
            <p:cNvSpPr/>
            <p:nvPr/>
          </p:nvSpPr>
          <p:spPr>
            <a:xfrm rot="3977151">
              <a:off x="5310054" y="1959210"/>
              <a:ext cx="957366" cy="83289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Curved Down Arrow 14"/>
            <p:cNvSpPr/>
            <p:nvPr/>
          </p:nvSpPr>
          <p:spPr>
            <a:xfrm rot="3977151">
              <a:off x="5667244" y="2602152"/>
              <a:ext cx="957366" cy="83289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Curved Down Arrow 15"/>
            <p:cNvSpPr/>
            <p:nvPr/>
          </p:nvSpPr>
          <p:spPr>
            <a:xfrm rot="3977151">
              <a:off x="6095871" y="3173654"/>
              <a:ext cx="957366" cy="83289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Curved Down Arrow 16"/>
            <p:cNvSpPr/>
            <p:nvPr/>
          </p:nvSpPr>
          <p:spPr>
            <a:xfrm rot="3977151">
              <a:off x="6524499" y="3816598"/>
              <a:ext cx="957366" cy="83289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Curved Down Arrow 17"/>
            <p:cNvSpPr/>
            <p:nvPr/>
          </p:nvSpPr>
          <p:spPr>
            <a:xfrm rot="3977151">
              <a:off x="6953127" y="4530978"/>
              <a:ext cx="957366" cy="83289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Curved Down Arrow 18"/>
            <p:cNvSpPr/>
            <p:nvPr/>
          </p:nvSpPr>
          <p:spPr>
            <a:xfrm rot="3977151">
              <a:off x="7310317" y="5173921"/>
              <a:ext cx="957366" cy="83289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0" name="Curved Up Arrow 19"/>
          <p:cNvSpPr/>
          <p:nvPr/>
        </p:nvSpPr>
        <p:spPr>
          <a:xfrm rot="3468859" flipH="1">
            <a:off x="376727" y="3635064"/>
            <a:ext cx="5756924" cy="1964360"/>
          </a:xfrm>
          <a:prstGeom prst="curvedUpArrow">
            <a:avLst>
              <a:gd name="adj1" fmla="val 10657"/>
              <a:gd name="adj2" fmla="val 20724"/>
              <a:gd name="adj3" fmla="val 231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992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" y="1084219"/>
            <a:ext cx="11665132" cy="56300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000" b="1" dirty="0"/>
              <a:t>1. PENETAPAN PERMASALAHAN (</a:t>
            </a:r>
            <a:r>
              <a:rPr lang="es-ES" sz="2000" b="1" i="1" dirty="0"/>
              <a:t>STATE GENERAL PROBLEM)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err="1"/>
              <a:t>Ungkapkan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(ide).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ingin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ilmiah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mulailah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menetapkan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yang </a:t>
            </a:r>
            <a:r>
              <a:rPr lang="en-US" sz="2000" dirty="0" err="1"/>
              <a:t>ingin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angkat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err="1"/>
              <a:t>Penetapan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</a:t>
            </a:r>
            <a:r>
              <a:rPr lang="en-US" sz="2000" dirty="0" err="1"/>
              <a:t>berisikan</a:t>
            </a:r>
            <a:r>
              <a:rPr lang="en-US" sz="2000" dirty="0"/>
              <a:t> </a:t>
            </a:r>
            <a:r>
              <a:rPr lang="en-US" sz="2000" dirty="0" err="1"/>
              <a:t>pernyataan</a:t>
            </a:r>
            <a:r>
              <a:rPr lang="en-US" sz="2000" dirty="0"/>
              <a:t> yang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diamati</a:t>
            </a:r>
            <a:r>
              <a:rPr lang="en-US" sz="2000" dirty="0"/>
              <a:t>. </a:t>
            </a:r>
            <a:r>
              <a:rPr lang="en-US" sz="2000" dirty="0" err="1"/>
              <a:t>Misalnya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mengatasi</a:t>
            </a:r>
            <a:r>
              <a:rPr lang="en-US" sz="2000" dirty="0"/>
              <a:t> </a:t>
            </a:r>
            <a:r>
              <a:rPr lang="en-US" sz="2000" dirty="0" err="1"/>
              <a:t>pertumbuhan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it-IT" sz="2000" dirty="0"/>
              <a:t>manusia di dunia ini yang berlangsung secara eksponsial. Pada perumusan </a:t>
            </a:r>
            <a:r>
              <a:rPr lang="en-US" sz="2000" dirty="0" err="1"/>
              <a:t>permasalahan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i="1" dirty="0"/>
              <a:t>statement yang di</a:t>
            </a:r>
            <a:r>
              <a:rPr lang="id-ID" sz="2000" i="1" dirty="0"/>
              <a:t>mu</a:t>
            </a:r>
            <a:r>
              <a:rPr lang="en-US" sz="2000" i="1" dirty="0" err="1"/>
              <a:t>ncukan</a:t>
            </a:r>
            <a:r>
              <a:rPr lang="en-US" sz="2000" i="1" dirty="0"/>
              <a:t> </a:t>
            </a:r>
            <a:r>
              <a:rPr lang="en-US" sz="2000" i="1" dirty="0" err="1"/>
              <a:t>sebagai</a:t>
            </a:r>
            <a:r>
              <a:rPr lang="en-US" sz="2000" i="1" dirty="0"/>
              <a:t> general </a:t>
            </a:r>
            <a:r>
              <a:rPr lang="en-US" sz="2000" i="1" dirty="0" err="1"/>
              <a:t>problemnya</a:t>
            </a:r>
            <a:r>
              <a:rPr lang="en-US" sz="2000" i="1" dirty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/>
              <a:t>Kita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mempelajari</a:t>
            </a:r>
            <a:r>
              <a:rPr lang="en-US" sz="2000" dirty="0"/>
              <a:t> </a:t>
            </a:r>
            <a:r>
              <a:rPr lang="en-US" sz="2000" i="1" dirty="0"/>
              <a:t>scientific reasoning agar </a:t>
            </a:r>
            <a:r>
              <a:rPr lang="en-US" sz="2000" i="1" dirty="0" err="1"/>
              <a:t>kita</a:t>
            </a:r>
            <a:r>
              <a:rPr lang="en-US" sz="2000" i="1" dirty="0"/>
              <a:t> </a:t>
            </a:r>
            <a:r>
              <a:rPr lang="en-US" sz="2000" i="1" dirty="0" err="1"/>
              <a:t>bisa</a:t>
            </a:r>
            <a:r>
              <a:rPr lang="en-US" sz="2000" i="1" dirty="0"/>
              <a:t> </a:t>
            </a:r>
            <a:r>
              <a:rPr lang="en-US" sz="2000" i="1" dirty="0" err="1"/>
              <a:t>lebih</a:t>
            </a:r>
            <a:r>
              <a:rPr lang="en-US" sz="2000" i="1" dirty="0"/>
              <a:t> </a:t>
            </a:r>
            <a:r>
              <a:rPr lang="en-US" sz="2000" i="1" dirty="0" err="1"/>
              <a:t>memahami</a:t>
            </a:r>
            <a:r>
              <a:rPr lang="en-US" sz="2000" i="1" dirty="0"/>
              <a:t> </a:t>
            </a:r>
            <a:r>
              <a:rPr lang="en-US" sz="2000" i="1" dirty="0" err="1"/>
              <a:t>dan</a:t>
            </a:r>
            <a:r>
              <a:rPr lang="en-US" sz="2000" i="1" dirty="0"/>
              <a:t> </a:t>
            </a:r>
            <a:r>
              <a:rPr lang="en-US" sz="2000" dirty="0" err="1"/>
              <a:t>memanfaatkan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ilmiah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sehari-hari</a:t>
            </a:r>
            <a:r>
              <a:rPr lang="en-US" sz="2000" dirty="0"/>
              <a:t>. </a:t>
            </a:r>
            <a:r>
              <a:rPr lang="en-US" sz="2000" dirty="0" err="1"/>
              <a:t>Berikut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diberikan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contoh</a:t>
            </a:r>
            <a:r>
              <a:rPr lang="en-US" sz="2000" dirty="0"/>
              <a:t> </a:t>
            </a:r>
            <a:r>
              <a:rPr lang="en-US" sz="2000" dirty="0" err="1"/>
              <a:t>pertanyaan</a:t>
            </a:r>
            <a:r>
              <a:rPr lang="en-US" sz="2000" dirty="0"/>
              <a:t> yang </a:t>
            </a:r>
            <a:r>
              <a:rPr lang="en-US" sz="2000" dirty="0" err="1"/>
              <a:t>memerlukan</a:t>
            </a:r>
            <a:r>
              <a:rPr lang="en-US" sz="2000" dirty="0"/>
              <a:t> </a:t>
            </a:r>
            <a:r>
              <a:rPr lang="en-US" sz="2000" dirty="0" err="1"/>
              <a:t>jawaban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ilmiah</a:t>
            </a:r>
            <a:r>
              <a:rPr lang="en-US" sz="2000" dirty="0"/>
              <a:t> (</a:t>
            </a:r>
            <a:r>
              <a:rPr lang="en-US" sz="2000" dirty="0" err="1"/>
              <a:t>riset</a:t>
            </a:r>
            <a:r>
              <a:rPr lang="en-US" sz="2000" dirty="0"/>
              <a:t>):</a:t>
            </a:r>
          </a:p>
          <a:p>
            <a:pPr marL="0" indent="0" algn="just">
              <a:buNone/>
            </a:pPr>
            <a:r>
              <a:rPr lang="en-US" sz="2000" dirty="0" smtClean="0"/>
              <a:t>	• </a:t>
            </a:r>
            <a:r>
              <a:rPr lang="en-US" sz="2000" dirty="0" err="1"/>
              <a:t>Benarkah</a:t>
            </a:r>
            <a:r>
              <a:rPr lang="en-US" sz="2000" dirty="0"/>
              <a:t> </a:t>
            </a:r>
            <a:r>
              <a:rPr lang="en-US" sz="2000" dirty="0" err="1"/>
              <a:t>alam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terus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i="1" dirty="0"/>
              <a:t>(expanding) ?</a:t>
            </a:r>
          </a:p>
          <a:p>
            <a:pPr marL="0" indent="0" algn="just">
              <a:buNone/>
            </a:pPr>
            <a:r>
              <a:rPr lang="sv-SE" sz="2000" dirty="0" smtClean="0"/>
              <a:t>	• </a:t>
            </a:r>
            <a:r>
              <a:rPr lang="sv-SE" sz="2000" dirty="0"/>
              <a:t>Apakah krisis energi benar-benar terjadi?</a:t>
            </a:r>
          </a:p>
          <a:p>
            <a:pPr marL="0" indent="0" algn="just">
              <a:buNone/>
            </a:pPr>
            <a:r>
              <a:rPr lang="en-US" sz="2000" dirty="0" smtClean="0"/>
              <a:t>	•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merokok</a:t>
            </a:r>
            <a:r>
              <a:rPr lang="en-US" sz="2000" dirty="0"/>
              <a:t> </a:t>
            </a:r>
            <a:r>
              <a:rPr lang="en-US" sz="2000" dirty="0" err="1"/>
              <a:t>menyebabkan</a:t>
            </a:r>
            <a:r>
              <a:rPr lang="en-US" sz="2000" dirty="0"/>
              <a:t> </a:t>
            </a:r>
            <a:r>
              <a:rPr lang="en-US" sz="2000" dirty="0" err="1"/>
              <a:t>penyakit</a:t>
            </a:r>
            <a:r>
              <a:rPr lang="en-US" sz="2000" dirty="0"/>
              <a:t> </a:t>
            </a:r>
            <a:r>
              <a:rPr lang="en-US" sz="2000" dirty="0" err="1"/>
              <a:t>kanker</a:t>
            </a:r>
            <a:r>
              <a:rPr lang="en-US" sz="2000" dirty="0"/>
              <a:t> </a:t>
            </a:r>
            <a:r>
              <a:rPr lang="en-US" sz="2000" dirty="0" err="1"/>
              <a:t>paru-paru</a:t>
            </a:r>
            <a:r>
              <a:rPr lang="en-US" sz="2000" dirty="0"/>
              <a:t> ?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9634" y="404950"/>
            <a:ext cx="11665132" cy="679268"/>
          </a:xfrm>
        </p:spPr>
        <p:txBody>
          <a:bodyPr>
            <a:normAutofit/>
          </a:bodyPr>
          <a:lstStyle/>
          <a:p>
            <a:r>
              <a:rPr lang="en-US" b="1" dirty="0" smtClean="0"/>
              <a:t>PENJELASAN DIAGRAM </a:t>
            </a:r>
            <a:r>
              <a:rPr lang="en-US" b="1" dirty="0"/>
              <a:t>ALUR PENELITIAN ILMIAH</a:t>
            </a:r>
          </a:p>
        </p:txBody>
      </p:sp>
    </p:spTree>
    <p:extLst>
      <p:ext uri="{BB962C8B-B14F-4D97-AF65-F5344CB8AC3E}">
        <p14:creationId xmlns:p14="http://schemas.microsoft.com/office/powerpoint/2010/main" val="1326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912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PENJELASAN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88721"/>
            <a:ext cx="8596668" cy="485264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/>
              <a:t>2. PENCARIAN LITERATUR (</a:t>
            </a:r>
            <a:r>
              <a:rPr lang="en-US" b="1" i="1" dirty="0"/>
              <a:t>CONDUCT LITERATURE SEARCH)</a:t>
            </a:r>
          </a:p>
          <a:p>
            <a:pPr algn="just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ide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dapatkan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mesti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literatur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ide.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b="1" dirty="0" err="1"/>
              <a:t>buku</a:t>
            </a:r>
            <a:r>
              <a:rPr lang="en-US" b="1" dirty="0"/>
              <a:t>, </a:t>
            </a:r>
            <a:r>
              <a:rPr lang="en-US" b="1" dirty="0" err="1"/>
              <a:t>artikel</a:t>
            </a:r>
            <a:r>
              <a:rPr lang="en-US" b="1" dirty="0"/>
              <a:t>, </a:t>
            </a:r>
            <a:r>
              <a:rPr lang="en-US" b="1" dirty="0" err="1"/>
              <a:t>majalah</a:t>
            </a:r>
            <a:r>
              <a:rPr lang="en-US" b="1" dirty="0"/>
              <a:t>, </a:t>
            </a:r>
            <a:r>
              <a:rPr lang="en-US" b="1" dirty="0" err="1"/>
              <a:t>jurnal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lain </a:t>
            </a:r>
            <a:r>
              <a:rPr lang="en-US" b="1" dirty="0" err="1"/>
              <a:t>sebagainya</a:t>
            </a:r>
            <a:r>
              <a:rPr lang="en-US" dirty="0"/>
              <a:t>. </a:t>
            </a:r>
            <a:r>
              <a:rPr lang="en-US" dirty="0" err="1"/>
              <a:t>Bahan-bahan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literatur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, ide,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problem yang </a:t>
            </a:r>
            <a:r>
              <a:rPr lang="en-US" i="1" dirty="0" err="1"/>
              <a:t>diteliti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digambarkan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suatu</a:t>
            </a:r>
            <a:r>
              <a:rPr lang="en-US" i="1" dirty="0"/>
              <a:t> </a:t>
            </a:r>
            <a:r>
              <a:rPr lang="en-US" i="1" dirty="0" err="1"/>
              <a:t>kerangka</a:t>
            </a:r>
            <a:r>
              <a:rPr lang="en-US" i="1" dirty="0"/>
              <a:t> </a:t>
            </a:r>
            <a:r>
              <a:rPr lang="en-US" i="1" dirty="0" err="1"/>
              <a:t>penelitian</a:t>
            </a:r>
            <a:r>
              <a:rPr lang="en-US" i="1" dirty="0"/>
              <a:t>, </a:t>
            </a:r>
            <a:r>
              <a:rPr lang="en-US" i="1" dirty="0" err="1"/>
              <a:t>dimana</a:t>
            </a:r>
            <a:r>
              <a:rPr lang="en-US" i="1" dirty="0"/>
              <a:t> </a:t>
            </a:r>
            <a:r>
              <a:rPr lang="en-US" dirty="0" err="1"/>
              <a:t>nantinya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(</a:t>
            </a:r>
            <a:r>
              <a:rPr lang="en-US" i="1" dirty="0"/>
              <a:t>knowledge). </a:t>
            </a:r>
          </a:p>
          <a:p>
            <a:pPr algn="just"/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literatur</a:t>
            </a:r>
            <a:r>
              <a:rPr lang="en-US" dirty="0"/>
              <a:t> yang </a:t>
            </a:r>
            <a:r>
              <a:rPr lang="en-US" dirty="0" err="1"/>
              <a:t>dikumpulkan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. </a:t>
            </a:r>
            <a:r>
              <a:rPr lang="en-US" dirty="0" err="1"/>
              <a:t>Literatur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sv-SE" dirty="0"/>
              <a:t>berupa berbagai </a:t>
            </a:r>
            <a:r>
              <a:rPr lang="sv-SE" b="1" dirty="0"/>
              <a:t>teori, teknik, metode, temuan-temuan lainnya yang pernah digunakan </a:t>
            </a:r>
            <a:r>
              <a:rPr lang="en-US" b="1" dirty="0" err="1"/>
              <a:t>oleh</a:t>
            </a:r>
            <a:r>
              <a:rPr lang="en-US" b="1" dirty="0"/>
              <a:t> orang lain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mengatasi</a:t>
            </a:r>
            <a:r>
              <a:rPr lang="en-US" b="1" dirty="0"/>
              <a:t>/</a:t>
            </a:r>
            <a:r>
              <a:rPr lang="en-US" b="1" dirty="0" err="1"/>
              <a:t>menjawab</a:t>
            </a:r>
            <a:r>
              <a:rPr lang="en-US" b="1" dirty="0"/>
              <a:t> </a:t>
            </a:r>
            <a:r>
              <a:rPr lang="en-US" b="1" dirty="0" err="1"/>
              <a:t>permasalahan</a:t>
            </a:r>
            <a:r>
              <a:rPr lang="en-US" b="1" dirty="0"/>
              <a:t> di </a:t>
            </a:r>
            <a:r>
              <a:rPr lang="en-US" b="1" dirty="0" err="1"/>
              <a:t>atas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literatur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b="1" dirty="0" err="1"/>
              <a:t>analisa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kelemahan</a:t>
            </a:r>
            <a:r>
              <a:rPr lang="en-US" b="1" dirty="0"/>
              <a:t>, </a:t>
            </a:r>
            <a:r>
              <a:rPr lang="en-US" b="1" dirty="0" err="1"/>
              <a:t>kelebihan</a:t>
            </a:r>
            <a:r>
              <a:rPr lang="en-US" b="1" dirty="0"/>
              <a:t>, </a:t>
            </a:r>
            <a:r>
              <a:rPr lang="en-US" b="1" dirty="0" err="1"/>
              <a:t>persamaan</a:t>
            </a:r>
            <a:r>
              <a:rPr lang="en-US" b="1" dirty="0"/>
              <a:t>, </a:t>
            </a:r>
            <a:r>
              <a:rPr lang="en-US" b="1" dirty="0" err="1"/>
              <a:t>perbedaan</a:t>
            </a:r>
            <a:r>
              <a:rPr lang="en-US" b="1" dirty="0"/>
              <a:t>,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berbagai</a:t>
            </a:r>
            <a:r>
              <a:rPr lang="en-US" b="1" dirty="0"/>
              <a:t> </a:t>
            </a:r>
            <a:r>
              <a:rPr lang="en-US" b="1" dirty="0" err="1"/>
              <a:t>teori</a:t>
            </a:r>
            <a:r>
              <a:rPr lang="en-US" b="1" dirty="0"/>
              <a:t>, </a:t>
            </a:r>
            <a:r>
              <a:rPr lang="en-US" b="1" dirty="0" err="1"/>
              <a:t>teknik</a:t>
            </a:r>
            <a:r>
              <a:rPr lang="en-US" b="1" dirty="0"/>
              <a:t>, </a:t>
            </a:r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rangkuman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ringkasan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literatur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menginterpretasikan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Kita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terdahulu</a:t>
            </a:r>
            <a:r>
              <a:rPr lang="en-US" dirty="0"/>
              <a:t> yang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sv-SE" dirty="0"/>
              <a:t>yang berbeda. Setelah semua bahan terkumpul, daftarkan atau cantumkan semua </a:t>
            </a:r>
            <a:r>
              <a:rPr lang="en-US" dirty="0" err="1"/>
              <a:t>literatur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(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i="1" dirty="0"/>
              <a:t>list-</a:t>
            </a:r>
            <a:r>
              <a:rPr lang="en-US" i="1" dirty="0" err="1"/>
              <a:t>nya</a:t>
            </a:r>
            <a:r>
              <a:rPr lang="en-US" i="1" dirty="0"/>
              <a:t>)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bagian</a:t>
            </a:r>
            <a:r>
              <a:rPr lang="en-US" i="1" dirty="0"/>
              <a:t> </a:t>
            </a:r>
            <a:r>
              <a:rPr lang="en-US" i="1" dirty="0" err="1"/>
              <a:t>daftar</a:t>
            </a:r>
            <a:r>
              <a:rPr lang="en-US" i="1" dirty="0"/>
              <a:t> </a:t>
            </a:r>
            <a:r>
              <a:rPr lang="en-US" i="1" dirty="0" err="1"/>
              <a:t>pustaka</a:t>
            </a:r>
            <a:r>
              <a:rPr lang="en-US" i="1" dirty="0"/>
              <a:t>.</a:t>
            </a: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31071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686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PENJELASAN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36469"/>
            <a:ext cx="8596668" cy="4904893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/>
              <a:t>3. MERANCANG MASALAH YANG LEBIH SPESIFIK (</a:t>
            </a:r>
            <a:r>
              <a:rPr lang="en-US" b="1" i="1" dirty="0"/>
              <a:t>STATE SPESIFIC PROBLEM)</a:t>
            </a:r>
          </a:p>
          <a:p>
            <a:pPr marL="0" indent="0" algn="just">
              <a:buNone/>
            </a:pPr>
            <a:r>
              <a:rPr lang="en-US" dirty="0" err="1"/>
              <a:t>Uraikan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(</a:t>
            </a:r>
            <a:r>
              <a:rPr lang="en-US" dirty="0" err="1"/>
              <a:t>spesifik</a:t>
            </a:r>
            <a:r>
              <a:rPr lang="en-US" dirty="0"/>
              <a:t>), </a:t>
            </a:r>
            <a:r>
              <a:rPr lang="en-US" dirty="0" err="1"/>
              <a:t>Misalnya</a:t>
            </a:r>
            <a:r>
              <a:rPr lang="en-US" dirty="0"/>
              <a:t>:</a:t>
            </a:r>
          </a:p>
          <a:p>
            <a:pPr marL="727075" indent="-373063" algn="just"/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?</a:t>
            </a:r>
          </a:p>
          <a:p>
            <a:pPr marL="727075" indent="-373063" algn="just"/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?</a:t>
            </a:r>
          </a:p>
          <a:p>
            <a:pPr marL="727075" indent="-373063" algn="just"/>
            <a:r>
              <a:rPr lang="sv-SE" dirty="0"/>
              <a:t>Faktor-faktor apa saja yang membuat SI dapat meningkatkan kinerja perusahaan</a:t>
            </a:r>
          </a:p>
          <a:p>
            <a:pPr marL="0" indent="0" algn="just">
              <a:buNone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statement </a:t>
            </a:r>
            <a:r>
              <a:rPr lang="en-US" i="1" dirty="0" err="1"/>
              <a:t>permasalahan</a:t>
            </a:r>
            <a:r>
              <a:rPr lang="en-US" i="1" dirty="0"/>
              <a:t> </a:t>
            </a:r>
            <a:r>
              <a:rPr lang="en-US" i="1" dirty="0" err="1"/>
              <a:t>diatas</a:t>
            </a:r>
            <a:r>
              <a:rPr lang="en-US" i="1" dirty="0"/>
              <a:t> </a:t>
            </a:r>
            <a:r>
              <a:rPr lang="en-US" i="1" dirty="0" err="1"/>
              <a:t>banyak</a:t>
            </a:r>
            <a:r>
              <a:rPr lang="en-US" i="1" dirty="0"/>
              <a:t> </a:t>
            </a:r>
            <a:r>
              <a:rPr lang="en-US" i="1" dirty="0" err="1"/>
              <a:t>hal</a:t>
            </a:r>
            <a:r>
              <a:rPr lang="en-US" i="1" dirty="0"/>
              <a:t> yang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kita</a:t>
            </a:r>
            <a:r>
              <a:rPr lang="en-US" i="1" dirty="0"/>
              <a:t> </a:t>
            </a:r>
            <a:r>
              <a:rPr lang="en-US" i="1" dirty="0" err="1"/>
              <a:t>uraikan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i="1" dirty="0"/>
              <a:t>problem statement-</a:t>
            </a:r>
            <a:r>
              <a:rPr lang="en-US" i="1" dirty="0" err="1"/>
              <a:t>nya</a:t>
            </a:r>
            <a:r>
              <a:rPr lang="en-US" i="1" dirty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78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137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PENJELASAN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49531"/>
            <a:ext cx="8596668" cy="4891831"/>
          </a:xfrm>
        </p:spPr>
        <p:txBody>
          <a:bodyPr/>
          <a:lstStyle/>
          <a:p>
            <a:pPr marL="354013" indent="-354013" algn="just">
              <a:buNone/>
              <a:tabLst>
                <a:tab pos="354013" algn="l"/>
              </a:tabLst>
            </a:pPr>
            <a:r>
              <a:rPr lang="en-US" b="1" dirty="0"/>
              <a:t>4.MEMBUAT DESAIN PENELITIAN (</a:t>
            </a:r>
            <a:r>
              <a:rPr lang="en-US" b="1" i="1" dirty="0"/>
              <a:t>DESIGN METHODOLOGY)</a:t>
            </a:r>
          </a:p>
          <a:p>
            <a:pPr algn="just"/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berisikan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algoritma</a:t>
            </a:r>
            <a:r>
              <a:rPr lang="en-US" dirty="0"/>
              <a:t>, </a:t>
            </a:r>
            <a:r>
              <a:rPr lang="en-US" dirty="0" err="1"/>
              <a:t>metode</a:t>
            </a:r>
            <a:r>
              <a:rPr lang="en-US" dirty="0"/>
              <a:t>, </a:t>
            </a:r>
            <a:r>
              <a:rPr lang="en-US" dirty="0" err="1"/>
              <a:t>produk</a:t>
            </a:r>
            <a:r>
              <a:rPr lang="en-US" dirty="0"/>
              <a:t> (</a:t>
            </a:r>
            <a:r>
              <a:rPr lang="en-US" dirty="0" err="1"/>
              <a:t>sistem</a:t>
            </a:r>
            <a:r>
              <a:rPr lang="en-US" dirty="0"/>
              <a:t>), model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b="1" dirty="0" err="1"/>
              <a:t>desain</a:t>
            </a:r>
            <a:r>
              <a:rPr lang="en-US" b="1" dirty="0"/>
              <a:t> </a:t>
            </a:r>
            <a:r>
              <a:rPr lang="en-US" b="1" i="1" dirty="0"/>
              <a:t>ex post facto </a:t>
            </a:r>
            <a:r>
              <a:rPr lang="en-US" b="1" i="1" dirty="0" err="1"/>
              <a:t>dan</a:t>
            </a:r>
            <a:r>
              <a:rPr lang="en-US" b="1" i="1" dirty="0"/>
              <a:t> </a:t>
            </a:r>
            <a:r>
              <a:rPr lang="en-US" b="1" i="1" dirty="0" err="1"/>
              <a:t>desain</a:t>
            </a:r>
            <a:r>
              <a:rPr lang="en-US" b="1" i="1" dirty="0"/>
              <a:t> </a:t>
            </a:r>
            <a:r>
              <a:rPr lang="en-US" b="1" i="1" dirty="0" err="1"/>
              <a:t>eskperimental</a:t>
            </a:r>
            <a:r>
              <a:rPr lang="en-US" i="1" dirty="0" smtClean="0"/>
              <a:t>.</a:t>
            </a:r>
          </a:p>
          <a:p>
            <a:pPr algn="just"/>
            <a:r>
              <a:rPr lang="en-US" i="1" dirty="0" smtClean="0"/>
              <a:t> </a:t>
            </a:r>
            <a:r>
              <a:rPr lang="en-US" i="1" dirty="0" err="1"/>
              <a:t>Faktor-faktor</a:t>
            </a:r>
            <a:r>
              <a:rPr lang="en-US" i="1" dirty="0"/>
              <a:t> yang </a:t>
            </a:r>
            <a:r>
              <a:rPr lang="en-US" i="1" dirty="0" err="1"/>
              <a:t>membedakan</a:t>
            </a:r>
            <a:r>
              <a:rPr lang="en-US" i="1" dirty="0"/>
              <a:t> </a:t>
            </a:r>
            <a:r>
              <a:rPr lang="en-US" i="1" dirty="0" err="1"/>
              <a:t>kedua</a:t>
            </a:r>
            <a:r>
              <a:rPr lang="en-US" i="1" dirty="0"/>
              <a:t> </a:t>
            </a:r>
            <a:r>
              <a:rPr lang="en-US" i="1" dirty="0" err="1"/>
              <a:t>desain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desain</a:t>
            </a:r>
            <a:r>
              <a:rPr lang="en-US" b="1" dirty="0"/>
              <a:t> </a:t>
            </a:r>
            <a:r>
              <a:rPr lang="en-US" b="1" i="1" dirty="0"/>
              <a:t>ex post facto </a:t>
            </a:r>
            <a:r>
              <a:rPr lang="en-US" b="1" i="1" dirty="0" err="1"/>
              <a:t>tidak</a:t>
            </a:r>
            <a:r>
              <a:rPr lang="en-US" b="1" i="1" dirty="0"/>
              <a:t> </a:t>
            </a:r>
            <a:r>
              <a:rPr lang="en-US" b="1" i="1" dirty="0" err="1"/>
              <a:t>terjadi</a:t>
            </a:r>
            <a:r>
              <a:rPr lang="en-US" b="1" i="1" dirty="0"/>
              <a:t> </a:t>
            </a:r>
            <a:r>
              <a:rPr lang="en-US" b="1" i="1" dirty="0" err="1"/>
              <a:t>manipulasi</a:t>
            </a:r>
            <a:r>
              <a:rPr lang="en-US" b="1" i="1" dirty="0"/>
              <a:t> </a:t>
            </a:r>
            <a:r>
              <a:rPr lang="en-US" b="1" i="1" dirty="0" err="1"/>
              <a:t>varaibel</a:t>
            </a:r>
            <a:r>
              <a:rPr lang="en-US" b="1" i="1" dirty="0"/>
              <a:t> </a:t>
            </a:r>
            <a:r>
              <a:rPr lang="en-US" b="1" i="1" dirty="0" err="1"/>
              <a:t>bebas</a:t>
            </a:r>
            <a:r>
              <a:rPr lang="en-US" b="1" i="1" dirty="0"/>
              <a:t> </a:t>
            </a:r>
            <a:r>
              <a:rPr lang="en-US" i="1" dirty="0" err="1"/>
              <a:t>sedang</a:t>
            </a:r>
            <a:r>
              <a:rPr lang="en-US" i="1" dirty="0"/>
              <a:t> </a:t>
            </a:r>
            <a:r>
              <a:rPr lang="en-US" b="1" i="1" dirty="0" err="1"/>
              <a:t>pada</a:t>
            </a:r>
            <a:r>
              <a:rPr lang="en-US" b="1" i="1" dirty="0"/>
              <a:t> </a:t>
            </a:r>
            <a:r>
              <a:rPr lang="en-US" b="1" dirty="0" err="1"/>
              <a:t>desain</a:t>
            </a:r>
            <a:r>
              <a:rPr lang="en-US" b="1" dirty="0"/>
              <a:t> yang </a:t>
            </a:r>
            <a:r>
              <a:rPr lang="en-US" b="1" dirty="0" err="1"/>
              <a:t>eksperimental</a:t>
            </a:r>
            <a:r>
              <a:rPr lang="en-US" b="1" dirty="0"/>
              <a:t> </a:t>
            </a:r>
            <a:r>
              <a:rPr lang="en-US" b="1" dirty="0" err="1"/>
              <a:t>terdapat</a:t>
            </a:r>
            <a:r>
              <a:rPr lang="en-US" b="1" dirty="0"/>
              <a:t> </a:t>
            </a:r>
            <a:r>
              <a:rPr lang="en-US" b="1" dirty="0" err="1"/>
              <a:t>manipulasi</a:t>
            </a:r>
            <a:r>
              <a:rPr lang="en-US" b="1" dirty="0"/>
              <a:t> variable </a:t>
            </a:r>
            <a:r>
              <a:rPr lang="en-US" b="1" dirty="0" err="1"/>
              <a:t>bebas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yang </a:t>
            </a:r>
            <a:r>
              <a:rPr lang="en-US" i="1" dirty="0"/>
              <a:t>ex post facto </a:t>
            </a:r>
            <a:r>
              <a:rPr lang="en-US" i="1" dirty="0" err="1"/>
              <a:t>ialah</a:t>
            </a:r>
            <a:r>
              <a:rPr lang="en-US" i="1" dirty="0"/>
              <a:t> </a:t>
            </a:r>
            <a:r>
              <a:rPr lang="en-US" i="1" dirty="0" err="1"/>
              <a:t>bersifat</a:t>
            </a:r>
            <a:r>
              <a:rPr lang="en-US" i="1" dirty="0"/>
              <a:t> </a:t>
            </a:r>
            <a:r>
              <a:rPr lang="en-US" i="1" dirty="0" err="1"/>
              <a:t>eksplorasi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deskriptif</a:t>
            </a:r>
            <a:r>
              <a:rPr lang="en-US" i="1" dirty="0"/>
              <a:t>, </a:t>
            </a:r>
            <a:r>
              <a:rPr lang="en-US" i="1" dirty="0" err="1"/>
              <a:t>sedang</a:t>
            </a:r>
            <a:r>
              <a:rPr lang="en-US" i="1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eksperimental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eksplanatori</a:t>
            </a:r>
            <a:r>
              <a:rPr lang="en-US" dirty="0"/>
              <a:t> (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20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394" y="888274"/>
            <a:ext cx="9748324" cy="5683998"/>
          </a:xfrm>
        </p:spPr>
        <p:txBody>
          <a:bodyPr>
            <a:normAutofit/>
          </a:bodyPr>
          <a:lstStyle/>
          <a:p>
            <a:pPr algn="just"/>
            <a:r>
              <a:rPr lang="fi-FI" dirty="0" smtClean="0"/>
              <a:t>Bila kita ingin melakukan penelitian, maka objek yang diteliti harus jelas. </a:t>
            </a:r>
          </a:p>
          <a:p>
            <a:pPr algn="just"/>
            <a:r>
              <a:rPr lang="fi-FI" dirty="0" smtClean="0"/>
              <a:t>Ada kalanya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sv-SE" dirty="0" smtClean="0"/>
              <a:t>akan menjadi objeknya. </a:t>
            </a:r>
          </a:p>
          <a:p>
            <a:pPr algn="just"/>
            <a:r>
              <a:rPr lang="sv-SE" dirty="0" smtClean="0"/>
              <a:t>Contoh, bila kita ingin </a:t>
            </a:r>
            <a:r>
              <a:rPr lang="sv-SE" b="1" dirty="0" smtClean="0"/>
              <a:t>membangun dan mengetahui Sistem </a:t>
            </a:r>
            <a:r>
              <a:rPr lang="en-US" b="1" dirty="0" err="1" smtClean="0"/>
              <a:t>Informasi</a:t>
            </a:r>
            <a:r>
              <a:rPr lang="en-US" b="1" dirty="0" smtClean="0"/>
              <a:t> </a:t>
            </a:r>
            <a:r>
              <a:rPr lang="en-US" b="1" dirty="0" err="1" smtClean="0"/>
              <a:t>bagi</a:t>
            </a:r>
            <a:r>
              <a:rPr lang="en-US" b="1" dirty="0" smtClean="0"/>
              <a:t> </a:t>
            </a:r>
            <a:r>
              <a:rPr lang="en-US" b="1" dirty="0" err="1" smtClean="0"/>
              <a:t>tenaga</a:t>
            </a:r>
            <a:r>
              <a:rPr lang="en-US" b="1" dirty="0" smtClean="0"/>
              <a:t> </a:t>
            </a:r>
            <a:r>
              <a:rPr lang="en-US" b="1" dirty="0" err="1" smtClean="0"/>
              <a:t>eksekutif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yang </a:t>
            </a:r>
            <a:r>
              <a:rPr lang="en-US" dirty="0" err="1" smtClean="0"/>
              <a:t>diinterview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objeknya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.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variable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Variable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berubah-ubah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kinerjanya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baseline, </a:t>
            </a:r>
            <a:r>
              <a:rPr lang="en-US" i="1" dirty="0" err="1" smtClean="0"/>
              <a:t>dimana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variable </a:t>
            </a:r>
            <a:r>
              <a:rPr lang="en-US" i="1" dirty="0" err="1" smtClean="0"/>
              <a:t>ada</a:t>
            </a:r>
            <a:r>
              <a:rPr lang="en-US" i="1" dirty="0" smtClean="0"/>
              <a:t> </a:t>
            </a:r>
            <a:r>
              <a:rPr lang="en-US" b="1" i="1" dirty="0" err="1" smtClean="0"/>
              <a:t>ketetapan</a:t>
            </a:r>
            <a:r>
              <a:rPr lang="en-US" b="1" i="1" dirty="0" smtClean="0"/>
              <a:t> </a:t>
            </a:r>
            <a:r>
              <a:rPr lang="en-US" b="1" i="1" dirty="0" err="1" smtClean="0"/>
              <a:t>waktu</a:t>
            </a:r>
            <a:r>
              <a:rPr lang="en-US" b="1" i="1" dirty="0" smtClean="0"/>
              <a:t>, budget, </a:t>
            </a:r>
            <a:r>
              <a:rPr lang="en-US" b="1" i="1" dirty="0" err="1" smtClean="0"/>
              <a:t>tenaga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diperlukan</a:t>
            </a:r>
            <a:r>
              <a:rPr lang="en-US" i="1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memproses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Pengukurannya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i="1" dirty="0" smtClean="0"/>
              <a:t>timer, simple numeric </a:t>
            </a:r>
            <a:r>
              <a:rPr lang="en-US" b="1" i="1" dirty="0" err="1" smtClean="0"/>
              <a:t>untuk</a:t>
            </a:r>
            <a:r>
              <a:rPr lang="en-US" b="1" i="1" dirty="0" smtClean="0"/>
              <a:t> </a:t>
            </a:r>
            <a:r>
              <a:rPr lang="en-US" b="1" i="1" dirty="0" err="1" smtClean="0"/>
              <a:t>mengukur</a:t>
            </a:r>
            <a:r>
              <a:rPr lang="en-US" b="1" i="1" dirty="0" smtClean="0"/>
              <a:t> </a:t>
            </a:r>
            <a:r>
              <a:rPr lang="en-US" b="1" i="1" dirty="0" err="1" smtClean="0"/>
              <a:t>kinerja</a:t>
            </a:r>
            <a:r>
              <a:rPr lang="en-US" b="1" i="1" dirty="0" smtClean="0"/>
              <a:t>, budget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lain </a:t>
            </a:r>
            <a:r>
              <a:rPr lang="en-US" b="1" i="1" dirty="0" err="1" smtClean="0"/>
              <a:t>sebagainya</a:t>
            </a:r>
            <a:r>
              <a:rPr lang="en-US" i="1" dirty="0" smtClean="0"/>
              <a:t>. </a:t>
            </a:r>
            <a:r>
              <a:rPr lang="en-US" i="1" dirty="0" err="1" smtClean="0"/>
              <a:t>Variabel</a:t>
            </a:r>
            <a:r>
              <a:rPr lang="en-US" i="1" dirty="0" smtClean="0"/>
              <a:t> </a:t>
            </a:r>
            <a:r>
              <a:rPr lang="en-US" i="1" dirty="0" err="1" smtClean="0"/>
              <a:t>ini</a:t>
            </a:r>
            <a:r>
              <a:rPr lang="en-US" i="1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reliabilitas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yang </a:t>
            </a:r>
            <a:r>
              <a:rPr lang="en-US" dirty="0" err="1" smtClean="0"/>
              <a:t>dikumpulkan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83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89</TotalTime>
  <Words>2326</Words>
  <Application>Microsoft Office PowerPoint</Application>
  <PresentationFormat>Widescreen</PresentationFormat>
  <Paragraphs>160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Trebuchet MS</vt:lpstr>
      <vt:lpstr>Wingdings</vt:lpstr>
      <vt:lpstr>Wingdings 3</vt:lpstr>
      <vt:lpstr>Facet</vt:lpstr>
      <vt:lpstr>Metodologi Penelitian pada Bidang Ilmu Komputer dan Teknologi Informasi (3)</vt:lpstr>
      <vt:lpstr>Proses Penelitian</vt:lpstr>
      <vt:lpstr>DASAR KARAKTERISTIK DARI SCIENTIFIC INQUIRY</vt:lpstr>
      <vt:lpstr>DIAGRAM ALUR PENELITIAN ILMIAH</vt:lpstr>
      <vt:lpstr>PENJELASAN DIAGRAM ALUR PENELITIAN ILMIAH</vt:lpstr>
      <vt:lpstr>PENJELASAN</vt:lpstr>
      <vt:lpstr>PENJELASAN</vt:lpstr>
      <vt:lpstr>PENJELASAN</vt:lpstr>
      <vt:lpstr>PowerPoint Presentation</vt:lpstr>
      <vt:lpstr>PENJELASAN</vt:lpstr>
      <vt:lpstr>PENJELASAN</vt:lpstr>
      <vt:lpstr>PENJELASAN</vt:lpstr>
      <vt:lpstr>PowerPoint Presentation</vt:lpstr>
      <vt:lpstr>PENJELASAN</vt:lpstr>
      <vt:lpstr>MODEL RISET LAINNYA</vt:lpstr>
      <vt:lpstr>BERBAGAI MACAM TIPE RISET</vt:lpstr>
      <vt:lpstr>BERBAGAI MACAM TIPE RISET</vt:lpstr>
      <vt:lpstr>BERBAGAI MACAM TIPE RISET</vt:lpstr>
      <vt:lpstr>Scientific Reasoning dapat dipelajari melalui dua cara yaitu:</vt:lpstr>
      <vt:lpstr>PowerPoint Presentation</vt:lpstr>
      <vt:lpstr>PowerPoint Presentation</vt:lpstr>
      <vt:lpstr>Tugas 3 (Tugas Individu)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 Penelitian pada Bidang Ilmu Komputer dan Teknologi Informasi (2)</dc:title>
  <dc:creator>admin</dc:creator>
  <cp:lastModifiedBy>admin</cp:lastModifiedBy>
  <cp:revision>12</cp:revision>
  <dcterms:created xsi:type="dcterms:W3CDTF">2019-04-08T20:48:29Z</dcterms:created>
  <dcterms:modified xsi:type="dcterms:W3CDTF">2019-04-16T02:46:29Z</dcterms:modified>
</cp:coreProperties>
</file>