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9"/>
  </p:notesMasterIdLst>
  <p:handoutMasterIdLst>
    <p:handoutMasterId r:id="rId20"/>
  </p:handoutMasterIdLst>
  <p:sldIdLst>
    <p:sldId id="319" r:id="rId2"/>
    <p:sldId id="384" r:id="rId3"/>
    <p:sldId id="398" r:id="rId4"/>
    <p:sldId id="395" r:id="rId5"/>
    <p:sldId id="396" r:id="rId6"/>
    <p:sldId id="404" r:id="rId7"/>
    <p:sldId id="405" r:id="rId8"/>
    <p:sldId id="397" r:id="rId9"/>
    <p:sldId id="399" r:id="rId10"/>
    <p:sldId id="392" r:id="rId11"/>
    <p:sldId id="393" r:id="rId12"/>
    <p:sldId id="406" r:id="rId13"/>
    <p:sldId id="407" r:id="rId14"/>
    <p:sldId id="408" r:id="rId15"/>
    <p:sldId id="409" r:id="rId16"/>
    <p:sldId id="394" r:id="rId17"/>
    <p:sldId id="410" r:id="rId18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C4642"/>
    <a:srgbClr val="FD8E8B"/>
    <a:srgbClr val="D30803"/>
    <a:srgbClr val="97E5B5"/>
    <a:srgbClr val="65D991"/>
    <a:srgbClr val="2AAC5C"/>
    <a:srgbClr val="EA58E3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6914" autoAdjust="0"/>
  </p:normalViewPr>
  <p:slideViewPr>
    <p:cSldViewPr>
      <p:cViewPr>
        <p:scale>
          <a:sx n="100" d="100"/>
          <a:sy n="100" d="100"/>
        </p:scale>
        <p:origin x="456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583" y="1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 smtClean="0"/>
            </a:lvl1pPr>
          </a:lstStyle>
          <a:p>
            <a:pPr>
              <a:defRPr/>
            </a:pPr>
            <a:fld id="{B6834A4E-A6FE-45AB-8290-1E26D294CAB9}" type="datetimeFigureOut">
              <a:rPr lang="en-US"/>
              <a:pPr>
                <a:defRPr/>
              </a:pPr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412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583" y="6743412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972C75E-682C-47E6-96FD-7D6C6113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54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272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709" y="0"/>
            <a:ext cx="4435270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93FA466D-4A77-4754-BC3C-B4B6C89F71DC}" type="datetimeFigureOut">
              <a:rPr lang="id-ID" smtClean="0"/>
              <a:pPr/>
              <a:t>16/04/2019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1813"/>
            <a:ext cx="3548063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4279" y="3372168"/>
            <a:ext cx="8187690" cy="3194685"/>
          </a:xfrm>
          <a:prstGeom prst="rect">
            <a:avLst/>
          </a:prstGeom>
        </p:spPr>
        <p:txBody>
          <a:bodyPr vert="horz" lIns="94320" tIns="47160" rIns="94320" bIns="471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2692"/>
            <a:ext cx="4435272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709" y="6742692"/>
            <a:ext cx="4435270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D7AC6A81-63A6-4C84-AD3D-8609125CF6F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957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8535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63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Menguji</a:t>
            </a:r>
            <a:r>
              <a:rPr lang="id-ID" baseline="0" dirty="0"/>
              <a:t> apakah dua atau lebih populasi mempunyai distribusi yang sama.</a:t>
            </a:r>
          </a:p>
          <a:p>
            <a:r>
              <a:rPr lang="id-ID" baseline="0" dirty="0"/>
              <a:t>Secara umum digunakan dalam penelitian untuk mencari kesesuaian ataupun menguji ketidakadaan hubungan antra beberapa populasi.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63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630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630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630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630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630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630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63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2B76A-3CBB-4EFB-B863-9786997C90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01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CCB1C-CBAB-4A62-B426-9DDE18680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74194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FBF85-72EB-44C7-AD52-A69A52B806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79520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72498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239B-B4BB-47EB-88BE-B0CD42E59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6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38C8-B42E-4062-A593-9AF39D3B24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52801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193C52-4C63-4531-807A-E8AC8D047A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0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93A02-85BF-4E32-8876-897AEB1FA0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85568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C1A09-16EF-4573-8AAE-FA3DBED96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05445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A01BB-C8B9-4AF5-B7D0-829B0F9BB9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38068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193C52-4C63-4531-807A-E8AC8D047A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193C52-4C63-4531-807A-E8AC8D047A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1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ransition spd="slow">
    <p:wheel spokes="1"/>
  </p:transition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620000" cy="1828800"/>
          </a:xfrm>
        </p:spPr>
        <p:txBody>
          <a:bodyPr>
            <a:noAutofit/>
          </a:bodyPr>
          <a:lstStyle/>
          <a:p>
            <a:pPr eaLnBrk="1" hangingPunct="1"/>
            <a:r>
              <a:rPr sz="4400" dirty="0"/>
              <a:t>PENGUJIAN </a:t>
            </a:r>
            <a:br>
              <a:rPr sz="4400" dirty="0"/>
            </a:br>
            <a:r>
              <a:rPr lang="x-none" sz="4400"/>
              <a:t>KESESUAIAN  DISTRIBUSI</a:t>
            </a:r>
            <a:endParaRPr sz="4400" dirty="0"/>
          </a:p>
        </p:txBody>
      </p:sp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858000" cy="2819400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+mj-lt"/>
              </a:rPr>
              <a:t>Mata </a:t>
            </a:r>
            <a:r>
              <a:rPr lang="en-US" sz="2000" b="1" dirty="0" err="1">
                <a:latin typeface="+mj-lt"/>
              </a:rPr>
              <a:t>Kuliah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Pemodelan</a:t>
            </a:r>
            <a:r>
              <a:rPr lang="en-US" sz="2000" b="1" dirty="0">
                <a:latin typeface="+mj-lt"/>
              </a:rPr>
              <a:t> &amp; </a:t>
            </a:r>
            <a:r>
              <a:rPr lang="en-US" sz="2000" b="1" dirty="0" err="1">
                <a:latin typeface="+mj-lt"/>
              </a:rPr>
              <a:t>Simulasi</a:t>
            </a:r>
            <a:endParaRPr lang="id-ID" sz="2000" b="1" dirty="0">
              <a:latin typeface="+mj-lt"/>
            </a:endParaRPr>
          </a:p>
          <a:p>
            <a:endParaRPr lang="id-ID" sz="2000" b="1" dirty="0">
              <a:latin typeface="+mj-lt"/>
            </a:endParaRPr>
          </a:p>
          <a:p>
            <a:endParaRPr lang="id-ID" sz="2000" b="1" dirty="0">
              <a:latin typeface="+mj-lt"/>
            </a:endParaRPr>
          </a:p>
          <a:p>
            <a:endParaRPr lang="id-ID" sz="2000" b="1" dirty="0">
              <a:latin typeface="+mj-lt"/>
            </a:endParaRPr>
          </a:p>
          <a:p>
            <a:r>
              <a:rPr lang="id-ID" sz="2000" b="1">
                <a:latin typeface="+mj-lt"/>
              </a:rPr>
              <a:t>Program </a:t>
            </a:r>
            <a:r>
              <a:rPr lang="id-ID" sz="2000" b="1" dirty="0">
                <a:latin typeface="+mj-lt"/>
              </a:rPr>
              <a:t>Studi Teknik Informatika</a:t>
            </a:r>
          </a:p>
          <a:p>
            <a:r>
              <a:rPr lang="id-ID" sz="2000" b="1" dirty="0">
                <a:latin typeface="+mj-lt"/>
              </a:rPr>
              <a:t>Universitas Komputer Indonesia</a:t>
            </a:r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B8C80E-2388-4C28-92EB-6D4F4577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2B76A-3CBB-4EFB-B863-9786997C902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>
            <a:noAutofit/>
          </a:bodyPr>
          <a:lstStyle/>
          <a:p>
            <a:r>
              <a:rPr lang="id-ID" sz="2400" b="1" dirty="0"/>
              <a:t>Prosedur </a:t>
            </a:r>
            <a:r>
              <a:rPr lang="id-ID" sz="2400" b="1"/>
              <a:t>Pengujian </a:t>
            </a:r>
            <a:br>
              <a:rPr lang="en-ID" sz="2400" b="1"/>
            </a:br>
            <a:r>
              <a:rPr lang="id-ID" sz="2400" b="1"/>
              <a:t>(</a:t>
            </a:r>
            <a:r>
              <a:rPr lang="id-ID" sz="2400" b="1" dirty="0"/>
              <a:t>Uji Kolmogorov-Smirnov) - 1</a:t>
            </a:r>
            <a:endParaRPr lang="en-US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algn="just">
              <a:spcBef>
                <a:spcPts val="580"/>
              </a:spcBef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Menetapkan hipotesis</a:t>
            </a:r>
          </a:p>
          <a:p>
            <a:pPr marL="1256030" lvl="1" indent="-863600" algn="just">
              <a:spcBef>
                <a:spcPts val="580"/>
              </a:spcBef>
              <a:buNone/>
              <a:tabLst>
                <a:tab pos="990600" algn="l"/>
                <a:tab pos="1176338" algn="l"/>
              </a:tabLst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H</a:t>
            </a:r>
            <a:r>
              <a:rPr lang="id-ID" sz="2000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	:	Distribusi dari observasi yang diharapkan tidak berbeda</a:t>
            </a:r>
          </a:p>
          <a:p>
            <a:pPr marL="1249680" lvl="1" indent="-857250" algn="just">
              <a:spcBef>
                <a:spcPts val="580"/>
              </a:spcBef>
              <a:buNone/>
              <a:tabLst>
                <a:tab pos="990600" algn="l"/>
                <a:tab pos="1176338" algn="l"/>
              </a:tabLst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H</a:t>
            </a:r>
            <a:r>
              <a:rPr lang="id-ID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	:	Distribusi dari observasi dan yang diharapkan berbeda</a:t>
            </a:r>
          </a:p>
          <a:p>
            <a:pPr marL="1436688" lvl="2" indent="-769938" algn="ctr">
              <a:spcBef>
                <a:spcPts val="580"/>
              </a:spcBef>
              <a:buNone/>
              <a:defRPr/>
            </a:pPr>
            <a:r>
              <a:rPr lang="id-ID" sz="2400" b="1" i="1" u="sng" dirty="0">
                <a:latin typeface="Arial" pitchFamily="34" charset="0"/>
                <a:cs typeface="Arial" pitchFamily="34" charset="0"/>
              </a:rPr>
              <a:t>Atau</a:t>
            </a:r>
          </a:p>
          <a:p>
            <a:pPr marL="1257300" lvl="2" indent="-895350" algn="just">
              <a:spcBef>
                <a:spcPts val="580"/>
              </a:spcBef>
              <a:buNone/>
              <a:tabLst>
                <a:tab pos="990600" algn="l"/>
              </a:tabLst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H</a:t>
            </a:r>
            <a:r>
              <a:rPr lang="id-ID" sz="2000" baseline="-25000" dirty="0">
                <a:latin typeface="Arial" pitchFamily="34" charset="0"/>
                <a:cs typeface="Arial" pitchFamily="34" charset="0"/>
              </a:rPr>
              <a:t>0	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:  tidak berbeda</a:t>
            </a:r>
          </a:p>
          <a:p>
            <a:pPr marL="1257300" lvl="2" indent="-895350" algn="just">
              <a:spcBef>
                <a:spcPts val="580"/>
              </a:spcBef>
              <a:buNone/>
              <a:tabLst>
                <a:tab pos="990600" algn="l"/>
                <a:tab pos="1257300" algn="l"/>
              </a:tabLst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H</a:t>
            </a:r>
            <a:r>
              <a:rPr lang="id-ID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id-ID" sz="2000">
                <a:latin typeface="Arial" pitchFamily="34" charset="0"/>
                <a:cs typeface="Arial" pitchFamily="34" charset="0"/>
              </a:rPr>
              <a:t>	:</a:t>
            </a:r>
            <a:r>
              <a:rPr lang="en-US" sz="2000">
                <a:latin typeface="Arial" pitchFamily="34" charset="0"/>
                <a:cs typeface="Arial" pitchFamily="34" charset="0"/>
              </a:rPr>
              <a:t>  </a:t>
            </a:r>
            <a:r>
              <a:rPr lang="id-ID" sz="2000">
                <a:latin typeface="Arial" pitchFamily="34" charset="0"/>
                <a:cs typeface="Arial" pitchFamily="34" charset="0"/>
              </a:rPr>
              <a:t>berbeda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1249680" lvl="1" indent="-857250" algn="just">
              <a:spcBef>
                <a:spcPts val="580"/>
              </a:spcBef>
              <a:buNone/>
              <a:tabLst>
                <a:tab pos="990600" algn="l"/>
                <a:tab pos="1176338" algn="l"/>
              </a:tabLst>
              <a:defRPr/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580"/>
              </a:spcBef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Menentukan jumlah pengamatan (n)</a:t>
            </a:r>
          </a:p>
          <a:p>
            <a:pPr algn="just">
              <a:spcBef>
                <a:spcPts val="580"/>
              </a:spcBef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Menentukan level signifikan (</a:t>
            </a:r>
            <a:r>
              <a:rPr lang="id-ID" sz="2400" dirty="0">
                <a:latin typeface="Arial" pitchFamily="34" charset="0"/>
                <a:cs typeface="Arial" pitchFamily="34" charset="0"/>
                <a:sym typeface="Symbol"/>
              </a:rPr>
              <a:t>)</a:t>
            </a:r>
          </a:p>
          <a:p>
            <a:pPr lvl="1" algn="just">
              <a:spcBef>
                <a:spcPts val="580"/>
              </a:spcBef>
              <a:defRPr/>
            </a:pPr>
            <a:endParaRPr lang="id-ID" sz="2200" dirty="0">
              <a:latin typeface="Arial" pitchFamily="34" charset="0"/>
              <a:cs typeface="Arial" pitchFamily="34" charset="0"/>
            </a:endParaRPr>
          </a:p>
          <a:p>
            <a:pPr marL="274320" indent="-28575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43102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698500"/>
          </a:xfrm>
        </p:spPr>
        <p:txBody>
          <a:bodyPr>
            <a:noAutofit/>
          </a:bodyPr>
          <a:lstStyle/>
          <a:p>
            <a:pPr eaLnBrk="1" hangingPunct="1"/>
            <a:r>
              <a:rPr lang="id-ID" sz="2400" b="1" dirty="0"/>
              <a:t>Prosedur </a:t>
            </a:r>
            <a:r>
              <a:rPr lang="id-ID" sz="2400" b="1"/>
              <a:t>Pengujian </a:t>
            </a:r>
            <a:br>
              <a:rPr lang="en-ID" sz="2400" b="1"/>
            </a:br>
            <a:r>
              <a:rPr lang="id-ID" sz="2400" b="1"/>
              <a:t>(</a:t>
            </a:r>
            <a:r>
              <a:rPr lang="id-ID" sz="2400" b="1" dirty="0"/>
              <a:t>Uji Kolmogorov-Smirnov) - 2</a:t>
            </a:r>
            <a:endParaRPr lang="en-US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  <a:spcBef>
                <a:spcPts val="580"/>
              </a:spcBef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Meng</a:t>
            </a:r>
            <a:r>
              <a:rPr lang="en-ID" sz="2000">
                <a:latin typeface="Arial" pitchFamily="34" charset="0"/>
                <a:cs typeface="Arial" pitchFamily="34" charset="0"/>
              </a:rPr>
              <a:t>h</a:t>
            </a:r>
            <a:r>
              <a:rPr lang="id-ID" sz="2000">
                <a:latin typeface="Arial" pitchFamily="34" charset="0"/>
                <a:cs typeface="Arial" pitchFamily="34" charset="0"/>
              </a:rPr>
              <a:t>itung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id-ID" sz="2000" baseline="-25000" dirty="0">
                <a:latin typeface="Arial" pitchFamily="34" charset="0"/>
                <a:cs typeface="Arial" pitchFamily="34" charset="0"/>
              </a:rPr>
              <a:t>Hitung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= Maks </a:t>
            </a: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F(x) – P(x)</a:t>
            </a:r>
          </a:p>
          <a:p>
            <a:pPr marL="667512" lvl="2" indent="0" algn="just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F(x) : fungsi distribusi kumulatif dari suatu distribusi pengamatan</a:t>
            </a:r>
          </a:p>
          <a:p>
            <a:pPr marL="667512" lvl="2" indent="0" algn="just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P(x) : fungsi distribusi kumulatif dari suatu </a:t>
            </a:r>
            <a:r>
              <a:rPr lang="id-ID" sz="2000">
                <a:latin typeface="Arial" pitchFamily="34" charset="0"/>
                <a:cs typeface="Arial" pitchFamily="34" charset="0"/>
                <a:sym typeface="Symbol"/>
              </a:rPr>
              <a:t>distribusi </a:t>
            </a:r>
            <a:r>
              <a:rPr lang="en-ID" sz="2000">
                <a:latin typeface="Arial" pitchFamily="34" charset="0"/>
                <a:cs typeface="Arial" pitchFamily="34" charset="0"/>
                <a:sym typeface="Symbol"/>
              </a:rPr>
              <a:t>teoritis</a:t>
            </a:r>
            <a:r>
              <a:rPr lang="id-ID" sz="2000"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580"/>
              </a:spcBef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Menentukan daerah </a:t>
            </a:r>
            <a:r>
              <a:rPr lang="id-ID" sz="2000">
                <a:latin typeface="Arial" pitchFamily="34" charset="0"/>
                <a:cs typeface="Arial" pitchFamily="34" charset="0"/>
              </a:rPr>
              <a:t>penolakan hipotesis</a:t>
            </a:r>
            <a:r>
              <a:rPr lang="en-US" sz="2000">
                <a:latin typeface="Arial" pitchFamily="34" charset="0"/>
                <a:cs typeface="Arial" pitchFamily="34" charset="0"/>
              </a:rPr>
              <a:t> </a:t>
            </a:r>
            <a:r>
              <a:rPr lang="id-ID" sz="2000">
                <a:latin typeface="Arial" pitchFamily="34" charset="0"/>
                <a:cs typeface="Arial" pitchFamily="34" charset="0"/>
              </a:rPr>
              <a:t>Kriteria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penolakan</a:t>
            </a:r>
            <a:r>
              <a:rPr lang="id-ID" sz="2000">
                <a:latin typeface="Arial" pitchFamily="34" charset="0"/>
                <a:cs typeface="Arial" pitchFamily="34" charset="0"/>
              </a:rPr>
              <a:t>, </a:t>
            </a:r>
            <a:endParaRPr lang="en-US" sz="2000">
              <a:latin typeface="Arial" pitchFamily="34" charset="0"/>
              <a:cs typeface="Arial" pitchFamily="34" charset="0"/>
            </a:endParaRPr>
          </a:p>
          <a:p>
            <a:pPr lvl="2" algn="just">
              <a:lnSpc>
                <a:spcPct val="150000"/>
              </a:lnSpc>
              <a:spcBef>
                <a:spcPts val="580"/>
              </a:spcBef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jika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nilai T</a:t>
            </a:r>
            <a:r>
              <a:rPr lang="id-ID" sz="2000" baseline="-25000" dirty="0">
                <a:latin typeface="Arial" pitchFamily="34" charset="0"/>
                <a:cs typeface="Arial" pitchFamily="34" charset="0"/>
              </a:rPr>
              <a:t>Hitung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 T</a:t>
            </a:r>
            <a:r>
              <a:rPr lang="id-ID" sz="2000" baseline="-25000" dirty="0">
                <a:latin typeface="Arial" pitchFamily="34" charset="0"/>
                <a:cs typeface="Arial" pitchFamily="34" charset="0"/>
                <a:sym typeface="Symbol"/>
              </a:rPr>
              <a:t>1-</a:t>
            </a: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 maka </a:t>
            </a:r>
            <a:r>
              <a:rPr lang="id-ID" sz="2000">
                <a:latin typeface="Arial" pitchFamily="34" charset="0"/>
                <a:cs typeface="Arial" pitchFamily="34" charset="0"/>
                <a:sym typeface="Symbol"/>
              </a:rPr>
              <a:t>H</a:t>
            </a:r>
            <a:r>
              <a:rPr lang="id-ID" sz="2000" baseline="-25000">
                <a:latin typeface="Arial" pitchFamily="34" charset="0"/>
                <a:cs typeface="Arial" pitchFamily="34" charset="0"/>
                <a:sym typeface="Symbol"/>
              </a:rPr>
              <a:t>0</a:t>
            </a:r>
            <a:r>
              <a:rPr lang="id-ID" sz="2000">
                <a:latin typeface="Arial" pitchFamily="34" charset="0"/>
                <a:cs typeface="Arial" pitchFamily="34" charset="0"/>
                <a:sym typeface="Symbol"/>
              </a:rPr>
              <a:t> ditolak</a:t>
            </a:r>
            <a:endParaRPr lang="en-US" sz="2000">
              <a:latin typeface="Arial" pitchFamily="34" charset="0"/>
              <a:cs typeface="Arial" pitchFamily="34" charset="0"/>
              <a:sym typeface="Symbol"/>
            </a:endParaRPr>
          </a:p>
          <a:p>
            <a:pPr lvl="2" algn="just">
              <a:lnSpc>
                <a:spcPct val="150000"/>
              </a:lnSpc>
              <a:spcBef>
                <a:spcPts val="580"/>
              </a:spcBef>
              <a:defRPr/>
            </a:pPr>
            <a:r>
              <a:rPr lang="id-ID"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id-ID" baseline="-25000">
                <a:latin typeface="Arial" pitchFamily="34" charset="0"/>
                <a:cs typeface="Arial" pitchFamily="34" charset="0"/>
                <a:sym typeface="Symbol"/>
              </a:rPr>
              <a:t>1-</a:t>
            </a:r>
            <a:r>
              <a:rPr lang="id-ID" baseline="-25000" dirty="0">
                <a:latin typeface="Arial" pitchFamily="34" charset="0"/>
                <a:cs typeface="Arial" pitchFamily="34" charset="0"/>
                <a:sym typeface="Symbol"/>
              </a:rPr>
              <a:t> </a:t>
            </a:r>
            <a:r>
              <a:rPr lang="id-ID" dirty="0">
                <a:latin typeface="Arial" pitchFamily="34" charset="0"/>
                <a:cs typeface="Arial" pitchFamily="34" charset="0"/>
                <a:sym typeface="Symbol"/>
              </a:rPr>
              <a:t> diperoleh dengan melihat tabel Kolmogorov-Smirnov.</a:t>
            </a:r>
          </a:p>
          <a:p>
            <a:pPr lvl="1" algn="just">
              <a:lnSpc>
                <a:spcPct val="150000"/>
              </a:lnSpc>
              <a:spcBef>
                <a:spcPts val="580"/>
              </a:spcBef>
              <a:defRPr/>
            </a:pP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Membuat kesimpulan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580"/>
              </a:spcBef>
              <a:defRPr/>
            </a:pPr>
            <a:endParaRPr lang="id-ID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lvl="1" algn="just">
              <a:lnSpc>
                <a:spcPct val="150000"/>
              </a:lnSpc>
              <a:spcBef>
                <a:spcPts val="580"/>
              </a:spcBef>
              <a:defRPr/>
            </a:pP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274320" indent="-28575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35165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FA318-5E38-4D48-B84E-3E3215BD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7401912" cy="556627"/>
          </a:xfrm>
        </p:spPr>
        <p:txBody>
          <a:bodyPr>
            <a:normAutofit fontScale="90000"/>
          </a:bodyPr>
          <a:lstStyle/>
          <a:p>
            <a:r>
              <a:rPr lang="en-ID"/>
              <a:t>Contoh kasus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B9A99-9086-4D03-A35A-D90FD1662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7401911" cy="4770119"/>
          </a:xfrm>
        </p:spPr>
        <p:txBody>
          <a:bodyPr/>
          <a:lstStyle/>
          <a:p>
            <a:r>
              <a:rPr lang="en-ID"/>
              <a:t>Berikut ini adalah data jumlah mahasiswa yang masuk ke prodi Teknik Infomatika.</a:t>
            </a:r>
          </a:p>
          <a:p>
            <a:endParaRPr lang="en-ID"/>
          </a:p>
          <a:p>
            <a:endParaRPr lang="en-ID"/>
          </a:p>
          <a:p>
            <a:endParaRPr lang="en-ID"/>
          </a:p>
          <a:p>
            <a:endParaRPr lang="en-ID"/>
          </a:p>
          <a:p>
            <a:endParaRPr lang="en-ID"/>
          </a:p>
          <a:p>
            <a:r>
              <a:rPr lang="en-ID"/>
              <a:t>Hipotesa awal adalah distribusi normal. Uji dengan kolgomorov smirnov bahwa dugaan tersebut benar.</a:t>
            </a:r>
          </a:p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326CB-8FBD-47CE-A98F-A775523C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5E8C9D-9F51-4B11-B186-8DF824B4D7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967604"/>
              </p:ext>
            </p:extLst>
          </p:nvPr>
        </p:nvGraphicFramePr>
        <p:xfrm>
          <a:off x="3429000" y="2209800"/>
          <a:ext cx="2285999" cy="18542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61999">
                  <a:extLst>
                    <a:ext uri="{9D8B030D-6E8A-4147-A177-3AD203B41FA5}">
                      <a16:colId xmlns:a16="http://schemas.microsoft.com/office/drawing/2014/main" val="10707284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142416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100558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1255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1348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106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1168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1146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1140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603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1016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1012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075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/>
                        <a:t>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1039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6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904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/>
                        <a:t>1086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/>
                        <a:t>973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69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425941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B273-6A3A-473B-8986-FCE983D80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7478112" cy="559308"/>
          </a:xfrm>
        </p:spPr>
        <p:txBody>
          <a:bodyPr>
            <a:normAutofit fontScale="90000"/>
          </a:bodyPr>
          <a:lstStyle/>
          <a:p>
            <a:r>
              <a:rPr lang="en-ID"/>
              <a:t>Prosedur penyelesaian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87FA13-577C-4536-9EC3-46CD67E87B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2000" y="1447800"/>
                <a:ext cx="7478111" cy="4648199"/>
              </a:xfrm>
            </p:spPr>
            <p:txBody>
              <a:bodyPr/>
              <a:lstStyle/>
              <a:p>
                <a:pPr marL="1256030" lvl="1" indent="-863600" algn="just">
                  <a:spcBef>
                    <a:spcPts val="580"/>
                  </a:spcBef>
                  <a:buNone/>
                  <a:tabLst>
                    <a:tab pos="990600" algn="l"/>
                    <a:tab pos="1176338" algn="l"/>
                  </a:tabLst>
                  <a:defRPr/>
                </a:pPr>
                <a:r>
                  <a:rPr lang="id-ID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id-ID" baseline="-25000"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id-ID">
                    <a:latin typeface="Arial" pitchFamily="34" charset="0"/>
                    <a:cs typeface="Arial" pitchFamily="34" charset="0"/>
                  </a:rPr>
                  <a:t>	:	Distribusi </a:t>
                </a:r>
                <a:r>
                  <a:rPr lang="en-ID">
                    <a:latin typeface="Arial" pitchFamily="34" charset="0"/>
                    <a:cs typeface="Arial" pitchFamily="34" charset="0"/>
                  </a:rPr>
                  <a:t>normal </a:t>
                </a:r>
                <a:r>
                  <a:rPr lang="en-ID">
                    <a:latin typeface="Arial" pitchFamily="34" charset="0"/>
                    <a:cs typeface="Arial" pitchFamily="34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ID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𝐹</m:t>
                    </m:r>
                    <m:d>
                      <m:dPr>
                        <m:ctrlPr>
                          <a:rPr lang="en-ID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en-ID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ID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𝐹</m:t>
                        </m:r>
                      </m:e>
                      <m:sub>
                        <m:r>
                          <a:rPr lang="en-ID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ID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ID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en-ID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,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∀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𝑥</m:t>
                    </m:r>
                  </m:oMath>
                </a14:m>
                <a:endParaRPr lang="id-ID">
                  <a:latin typeface="Arial" pitchFamily="34" charset="0"/>
                  <a:cs typeface="Arial" pitchFamily="34" charset="0"/>
                </a:endParaRPr>
              </a:p>
              <a:p>
                <a:pPr marL="1249680" lvl="1" indent="-857250" algn="just">
                  <a:spcBef>
                    <a:spcPts val="580"/>
                  </a:spcBef>
                  <a:buNone/>
                  <a:tabLst>
                    <a:tab pos="990600" algn="l"/>
                    <a:tab pos="1176338" algn="l"/>
                  </a:tabLst>
                  <a:defRPr/>
                </a:pPr>
                <a:r>
                  <a:rPr lang="id-ID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id-ID" baseline="-2500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id-ID">
                    <a:latin typeface="Arial" pitchFamily="34" charset="0"/>
                    <a:cs typeface="Arial" pitchFamily="34" charset="0"/>
                  </a:rPr>
                  <a:t>	:	Distribusi </a:t>
                </a:r>
                <a:r>
                  <a:rPr lang="en-ID">
                    <a:latin typeface="Arial" pitchFamily="34" charset="0"/>
                    <a:cs typeface="Arial" pitchFamily="34" charset="0"/>
                  </a:rPr>
                  <a:t>tidak normal </a:t>
                </a:r>
                <a:r>
                  <a:rPr lang="en-ID">
                    <a:latin typeface="Arial" pitchFamily="34" charset="0"/>
                    <a:cs typeface="Arial" pitchFamily="34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ID" i="1">
                        <a:latin typeface="Cambria Math" panose="02040503050406030204" pitchFamily="18" charset="0"/>
                        <a:cs typeface="Arial" pitchFamily="34" charset="0"/>
                      </a:rPr>
                      <m:t>𝐹</m:t>
                    </m:r>
                    <m:d>
                      <m:dPr>
                        <m:ctrlPr>
                          <a:rPr lang="en-ID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ID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en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≠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𝐹</m:t>
                        </m:r>
                      </m:e>
                      <m:sub>
                        <m:r>
                          <a:rPr lang="en-ID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ID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ID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en-ID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, </m:t>
                    </m:r>
                    <m:r>
                      <a:rPr lang="en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∃</m:t>
                    </m:r>
                    <m:r>
                      <a:rPr lang="en-ID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𝑥</m:t>
                    </m:r>
                  </m:oMath>
                </a14:m>
                <a:endParaRPr lang="id-ID">
                  <a:latin typeface="Arial" pitchFamily="34" charset="0"/>
                  <a:cs typeface="Arial" pitchFamily="34" charset="0"/>
                </a:endParaRPr>
              </a:p>
              <a:p>
                <a:r>
                  <a:rPr lang="en-ID"/>
                  <a:t>Urutkan data dari terkecil sampai terbesar</a:t>
                </a:r>
              </a:p>
              <a:p>
                <a:r>
                  <a:rPr lang="en-ID"/>
                  <a:t>Hitung distribusi frekwensi kumulatif</a:t>
                </a:r>
              </a:p>
              <a:p>
                <a:r>
                  <a:rPr lang="en-ID"/>
                  <a:t>Hitung nilai z untuk masing-masing nilai teramati di atas dengan rumus z=(xi–x) /s. </a:t>
                </a:r>
              </a:p>
              <a:p>
                <a:r>
                  <a:rPr lang="en-ID"/>
                  <a:t>Hitung Fs(xi) menggunakan rumus densitas Distribusi Normal </a:t>
                </a:r>
              </a:p>
              <a:p>
                <a:endParaRPr lang="en-ID"/>
              </a:p>
              <a:p>
                <a:endParaRPr lang="en-ID"/>
              </a:p>
              <a:p>
                <a:r>
                  <a:rPr lang="en-ID"/>
                  <a:t>Cari nilai maksimum Fs(xi), menjadi nilai D.</a:t>
                </a:r>
              </a:p>
              <a:p>
                <a:r>
                  <a:rPr lang="en-ID"/>
                  <a:t>Dengan melihat nilai k pada table K-S, tentukan:</a:t>
                </a:r>
              </a:p>
              <a:p>
                <a:pPr lvl="1"/>
                <a:r>
                  <a:rPr lang="en-ID"/>
                  <a:t>Jika D </a:t>
                </a:r>
                <a:r>
                  <a:rPr lang="id-ID">
                    <a:latin typeface="Arial" pitchFamily="34" charset="0"/>
                    <a:cs typeface="Arial" pitchFamily="34" charset="0"/>
                    <a:sym typeface="Symbol"/>
                  </a:rPr>
                  <a:t></a:t>
                </a:r>
                <a:r>
                  <a:rPr lang="en-ID"/>
                  <a:t> k maka Ho ditolak</a:t>
                </a:r>
              </a:p>
              <a:p>
                <a:endParaRPr lang="en-ID"/>
              </a:p>
              <a:p>
                <a:endParaRPr lang="en-ID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87FA13-577C-4536-9EC3-46CD67E87B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447800"/>
                <a:ext cx="7478111" cy="4648199"/>
              </a:xfrm>
              <a:blipFill>
                <a:blip r:embed="rId2"/>
                <a:stretch>
                  <a:fillRect l="-489" t="-39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10B3A-1A5B-4117-8016-C230B663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7739F1DF-23DD-4A7C-AEA8-81803F8D6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038600"/>
            <a:ext cx="3276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2205085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59D59-8ED4-4B45-B573-67375895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411480"/>
            <a:ext cx="5937755" cy="655320"/>
          </a:xfrm>
        </p:spPr>
        <p:txBody>
          <a:bodyPr>
            <a:normAutofit fontScale="90000"/>
          </a:bodyPr>
          <a:lstStyle/>
          <a:p>
            <a:r>
              <a:rPr lang="en-ID"/>
              <a:t>Hasil penghitungan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6B8B26-96FF-48E7-A895-24ADCFF44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038964"/>
              </p:ext>
            </p:extLst>
          </p:nvPr>
        </p:nvGraphicFramePr>
        <p:xfrm>
          <a:off x="1028700" y="1371604"/>
          <a:ext cx="7086598" cy="4846316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882950">
                  <a:extLst>
                    <a:ext uri="{9D8B030D-6E8A-4147-A177-3AD203B41FA5}">
                      <a16:colId xmlns:a16="http://schemas.microsoft.com/office/drawing/2014/main" val="3107539842"/>
                    </a:ext>
                  </a:extLst>
                </a:gridCol>
                <a:gridCol w="882950">
                  <a:extLst>
                    <a:ext uri="{9D8B030D-6E8A-4147-A177-3AD203B41FA5}">
                      <a16:colId xmlns:a16="http://schemas.microsoft.com/office/drawing/2014/main" val="3045456114"/>
                    </a:ext>
                  </a:extLst>
                </a:gridCol>
                <a:gridCol w="882950">
                  <a:extLst>
                    <a:ext uri="{9D8B030D-6E8A-4147-A177-3AD203B41FA5}">
                      <a16:colId xmlns:a16="http://schemas.microsoft.com/office/drawing/2014/main" val="1779904337"/>
                    </a:ext>
                  </a:extLst>
                </a:gridCol>
                <a:gridCol w="1158874">
                  <a:extLst>
                    <a:ext uri="{9D8B030D-6E8A-4147-A177-3AD203B41FA5}">
                      <a16:colId xmlns:a16="http://schemas.microsoft.com/office/drawing/2014/main" val="1337866737"/>
                    </a:ext>
                  </a:extLst>
                </a:gridCol>
                <a:gridCol w="882950">
                  <a:extLst>
                    <a:ext uri="{9D8B030D-6E8A-4147-A177-3AD203B41FA5}">
                      <a16:colId xmlns:a16="http://schemas.microsoft.com/office/drawing/2014/main" val="632232980"/>
                    </a:ext>
                  </a:extLst>
                </a:gridCol>
                <a:gridCol w="1085293">
                  <a:extLst>
                    <a:ext uri="{9D8B030D-6E8A-4147-A177-3AD203B41FA5}">
                      <a16:colId xmlns:a16="http://schemas.microsoft.com/office/drawing/2014/main" val="3603375823"/>
                    </a:ext>
                  </a:extLst>
                </a:gridCol>
                <a:gridCol w="1310631">
                  <a:extLst>
                    <a:ext uri="{9D8B030D-6E8A-4147-A177-3AD203B41FA5}">
                      <a16:colId xmlns:a16="http://schemas.microsoft.com/office/drawing/2014/main" val="3329956859"/>
                    </a:ext>
                  </a:extLst>
                </a:gridCol>
              </a:tblGrid>
              <a:tr h="357731">
                <a:tc>
                  <a:txBody>
                    <a:bodyPr/>
                    <a:lstStyle/>
                    <a:p>
                      <a:pPr algn="ctr" fontAlgn="b"/>
                      <a:r>
                        <a:rPr lang="en-ID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xi</a:t>
                      </a:r>
                      <a:endParaRPr lang="en-ID" sz="2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F_kum</a:t>
                      </a:r>
                      <a:endParaRPr lang="en-ID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Fs(xi)</a:t>
                      </a:r>
                      <a:endParaRPr lang="en-ID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xi-x_</a:t>
                      </a:r>
                      <a:endParaRPr lang="en-ID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z</a:t>
                      </a:r>
                      <a:endParaRPr lang="en-ID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Ft(xi)</a:t>
                      </a:r>
                      <a:endParaRPr lang="en-ID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|Fs(xi - Ft(xi|</a:t>
                      </a:r>
                      <a:endParaRPr lang="en-ID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405546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904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-178,8667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-1,4376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0,0753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0,0086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3318824652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920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0,1333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-162,8667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-1,3090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0,0953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0,0381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3132543744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973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0,2000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-109,8667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-0,8830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0,1886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0,0114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484138209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1001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0,2667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-81,8667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-0,6580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0,2553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0,0114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1583230827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1002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0,3333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-80,8667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-0,6499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0,2579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0,0755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3713532130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1012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0,4000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-70,8667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-0,5696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0,2845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0,1155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588102177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1016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0,4667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-66,8667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-0,5374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0,2955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0,1712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3517471485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1039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8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0,5333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-43,8667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-0,3526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0,3622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0,1711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2874911165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1086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9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0,6000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3,1333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0,0252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0,5100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0,0900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386026920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1140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0,6667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57,1333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0,4592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0,6769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0,0103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583332700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1146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0,7333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63,1333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0,5074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0,6941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0,0393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4032955904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1168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0,8000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85,1333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0,6842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0,7531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0,0469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1575139796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1233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0,8667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150,1333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1,2066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0,8862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0,0195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1887736439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1255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0,9333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172,1333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1,3834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0,9167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0,0166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1635872820"/>
                  </a:ext>
                </a:extLst>
              </a:tr>
              <a:tr h="299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800" u="none" strike="noStrike">
                          <a:effectLst/>
                        </a:rPr>
                        <a:t>1348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066" marR="7066" marT="7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1,0000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265,1333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2,13088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0,98345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600" u="none" strike="noStrike">
                          <a:effectLst/>
                        </a:rPr>
                        <a:t>0,01655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6" marR="7066" marT="7066" marB="0" anchor="b"/>
                </a:tc>
                <a:extLst>
                  <a:ext uri="{0D108BD9-81ED-4DB2-BD59-A6C34878D82A}">
                    <a16:rowId xmlns:a16="http://schemas.microsoft.com/office/drawing/2014/main" val="26655277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B4DCE-79A0-46A0-94DD-4E97FEA7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5519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25B77-0108-43F2-8D21-89435907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kesimpulan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FB8D-5C4F-4467-A5FF-F68CFDCC7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Menggunakan level signifikasi 0,05 dan jumlah data 15</a:t>
            </a:r>
          </a:p>
          <a:p>
            <a:r>
              <a:rPr lang="en-US"/>
              <a:t>Memperhatikan table K – S, nilai k = 0,338</a:t>
            </a:r>
          </a:p>
          <a:p>
            <a:r>
              <a:rPr lang="en-US"/>
              <a:t>Nilai D yang diperoleh = 0,1712</a:t>
            </a:r>
          </a:p>
          <a:p>
            <a:r>
              <a:rPr lang="en-US"/>
              <a:t>D &lt; k</a:t>
            </a:r>
          </a:p>
          <a:p>
            <a:r>
              <a:rPr lang="en-US"/>
              <a:t>Maka Ho tidak ditolak atau data tersebut merupakan distribusi Normal</a:t>
            </a:r>
          </a:p>
          <a:p>
            <a:endParaRPr lang="en-US"/>
          </a:p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7ABCB-275A-43C9-8E4D-DE777AA9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62341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b="1" dirty="0"/>
              <a:t>Tabel Kolmogorov-Smirnov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40" y="1295400"/>
            <a:ext cx="4846320" cy="560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73132"/>
      </p:ext>
    </p:extLst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8F98-0796-4273-85A2-17326E7D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81000"/>
            <a:ext cx="7325711" cy="533400"/>
          </a:xfrm>
        </p:spPr>
        <p:txBody>
          <a:bodyPr>
            <a:normAutofit fontScale="90000"/>
          </a:bodyPr>
          <a:lstStyle/>
          <a:p>
            <a:r>
              <a:rPr lang="en-US"/>
              <a:t>LAtihan 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1E793-87CB-46B1-9CCA-FAE02495C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0"/>
            <a:ext cx="7325710" cy="5029199"/>
          </a:xfrm>
        </p:spPr>
        <p:txBody>
          <a:bodyPr/>
          <a:lstStyle/>
          <a:p>
            <a:r>
              <a:rPr lang="en-US"/>
              <a:t>Sekumpulan data berikut adalah jumlah mahasiswa yang masuk ke prodi di IF, &amp;  SI,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Tentukan apakah peluang terjadi frekwensi yang sama antara penerimaan IF dan SI</a:t>
            </a:r>
          </a:p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F8262-9667-4116-BD3F-1713CF834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7C686A-67C5-4D14-9316-705B2B5E3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305849"/>
              </p:ext>
            </p:extLst>
          </p:nvPr>
        </p:nvGraphicFramePr>
        <p:xfrm>
          <a:off x="1524000" y="2209800"/>
          <a:ext cx="32751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104827394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979222575"/>
                    </a:ext>
                  </a:extLst>
                </a:gridCol>
                <a:gridCol w="1141548">
                  <a:extLst>
                    <a:ext uri="{9D8B030D-6E8A-4147-A177-3AD203B41FA5}">
                      <a16:colId xmlns:a16="http://schemas.microsoft.com/office/drawing/2014/main" val="844636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jumlah</a:t>
                      </a:r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Fo</a:t>
                      </a:r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Fh</a:t>
                      </a:r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81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IF</a:t>
                      </a:r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>
                          <a:cs typeface="Times New Roman" panose="02020603050405020304" pitchFamily="18" charset="0"/>
                        </a:rPr>
                        <a:t>1350</a:t>
                      </a:r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cs typeface="Times New Roman" panose="02020603050405020304" pitchFamily="18" charset="0"/>
                        </a:rPr>
                        <a:t>1500</a:t>
                      </a:r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615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SI</a:t>
                      </a:r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1150</a:t>
                      </a:r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1500</a:t>
                      </a:r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538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694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813465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b="1" dirty="0"/>
              <a:t>Uji Suaian Pola Distribusi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Autofit/>
          </a:bodyPr>
          <a:lstStyle/>
          <a:p>
            <a:pPr algn="just">
              <a:spcBef>
                <a:spcPts val="580"/>
              </a:spcBef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Pola distribusi diduga/diandaikan berdasarkan populasi tertentu.</a:t>
            </a:r>
          </a:p>
          <a:p>
            <a:pPr algn="just">
              <a:spcBef>
                <a:spcPts val="580"/>
              </a:spcBef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Uji suaian dilakukan untuk mengetahui apakah pola distribusi yang diandaikan tersebut memang dapat  mencerminkan populasinya.</a:t>
            </a:r>
          </a:p>
          <a:p>
            <a:pPr algn="just">
              <a:spcBef>
                <a:spcPts val="580"/>
              </a:spcBef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Pada pengujian ini akan dibandingkan antara frekuensi hasil sebenarnya diamati (data histori) dengan frekuensi yang diharapkan berdasarkan model yang diandaikan.</a:t>
            </a:r>
          </a:p>
          <a:p>
            <a:pPr algn="just">
              <a:spcBef>
                <a:spcPts val="580"/>
              </a:spcBef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Beberapa cara pengujian yg sering digunakan :</a:t>
            </a:r>
          </a:p>
          <a:p>
            <a:pPr marL="628650" indent="-361950" algn="just">
              <a:spcBef>
                <a:spcPts val="580"/>
              </a:spcBef>
              <a:buFont typeface="+mj-lt"/>
              <a:buAutoNum type="arabicPeriod"/>
              <a:tabLst>
                <a:tab pos="628650" algn="l"/>
              </a:tabLst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Uji Chi-Square </a:t>
            </a:r>
          </a:p>
          <a:p>
            <a:pPr marL="628650" indent="-361950" algn="just">
              <a:spcBef>
                <a:spcPts val="580"/>
              </a:spcBef>
              <a:buFont typeface="+mj-lt"/>
              <a:buAutoNum type="arabicPeriod"/>
              <a:tabLst>
                <a:tab pos="628650" algn="l"/>
              </a:tabLst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Uji Kolmogorov-Smirnov</a:t>
            </a:r>
          </a:p>
          <a:p>
            <a:pPr marL="628650" indent="-361950" algn="just">
              <a:spcBef>
                <a:spcPts val="580"/>
              </a:spcBef>
              <a:buFont typeface="+mj-lt"/>
              <a:buAutoNum type="arabicPeriod"/>
              <a:tabLst>
                <a:tab pos="628650" algn="l"/>
              </a:tabLst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Uji Anderson-Darling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marL="274320" indent="-28575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73405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b="1" dirty="0"/>
              <a:t>Uji Chi-Square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580"/>
              </a:spcBef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Digunakan untuk menguji apakah dua atau lebih populasi mempunyai distribusi yang sama.</a:t>
            </a:r>
          </a:p>
          <a:p>
            <a:pPr algn="just">
              <a:lnSpc>
                <a:spcPct val="150000"/>
              </a:lnSpc>
              <a:spcBef>
                <a:spcPts val="580"/>
              </a:spcBef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Secara umum digunakan </a:t>
            </a:r>
            <a:r>
              <a:rPr lang="id-ID" sz="2400">
                <a:latin typeface="Arial" pitchFamily="34" charset="0"/>
                <a:cs typeface="Arial" pitchFamily="34" charset="0"/>
              </a:rPr>
              <a:t>untuk </a:t>
            </a:r>
            <a:endParaRPr lang="en-ID" sz="240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580"/>
              </a:spcBef>
              <a:defRPr/>
            </a:pPr>
            <a:r>
              <a:rPr lang="id-ID" sz="2200">
                <a:latin typeface="Arial" pitchFamily="34" charset="0"/>
                <a:cs typeface="Arial" pitchFamily="34" charset="0"/>
              </a:rPr>
              <a:t>mencari </a:t>
            </a:r>
            <a:r>
              <a:rPr lang="id-ID" sz="2200" dirty="0">
                <a:latin typeface="Arial" pitchFamily="34" charset="0"/>
                <a:cs typeface="Arial" pitchFamily="34" charset="0"/>
              </a:rPr>
              <a:t>kesesuaian (</a:t>
            </a:r>
            <a:r>
              <a:rPr lang="id-ID" sz="2200" i="1" dirty="0">
                <a:latin typeface="Arial" pitchFamily="34" charset="0"/>
                <a:cs typeface="Arial" pitchFamily="34" charset="0"/>
              </a:rPr>
              <a:t>goodness of fit</a:t>
            </a:r>
            <a:r>
              <a:rPr lang="id-ID" sz="2200">
                <a:latin typeface="Arial" pitchFamily="34" charset="0"/>
                <a:cs typeface="Arial" pitchFamily="34" charset="0"/>
              </a:rPr>
              <a:t>)  </a:t>
            </a:r>
            <a:endParaRPr lang="en-ID" sz="220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580"/>
              </a:spcBef>
              <a:defRPr/>
            </a:pPr>
            <a:r>
              <a:rPr lang="en-ID" sz="2200">
                <a:latin typeface="Arial" pitchFamily="34" charset="0"/>
                <a:cs typeface="Arial" pitchFamily="34" charset="0"/>
              </a:rPr>
              <a:t>m</a:t>
            </a:r>
            <a:r>
              <a:rPr lang="id-ID" sz="2200">
                <a:latin typeface="Arial" pitchFamily="34" charset="0"/>
                <a:cs typeface="Arial" pitchFamily="34" charset="0"/>
              </a:rPr>
              <a:t>enguji </a:t>
            </a:r>
            <a:r>
              <a:rPr lang="id-ID" sz="2200" dirty="0">
                <a:latin typeface="Arial" pitchFamily="34" charset="0"/>
                <a:cs typeface="Arial" pitchFamily="34" charset="0"/>
              </a:rPr>
              <a:t>apakah distribusi frekuensi </a:t>
            </a:r>
            <a:r>
              <a:rPr lang="id-ID" sz="2200">
                <a:latin typeface="Arial" pitchFamily="34" charset="0"/>
                <a:cs typeface="Arial" pitchFamily="34" charset="0"/>
              </a:rPr>
              <a:t>yang diamati </a:t>
            </a:r>
            <a:r>
              <a:rPr lang="id-ID" sz="2200" dirty="0">
                <a:latin typeface="Arial" pitchFamily="34" charset="0"/>
                <a:cs typeface="Arial" pitchFamily="34" charset="0"/>
              </a:rPr>
              <a:t>menyimpang secara </a:t>
            </a:r>
            <a:r>
              <a:rPr lang="id-ID" sz="2200" i="1" dirty="0">
                <a:latin typeface="Arial" pitchFamily="34" charset="0"/>
                <a:cs typeface="Arial" pitchFamily="34" charset="0"/>
              </a:rPr>
              <a:t>significance</a:t>
            </a:r>
            <a:r>
              <a:rPr lang="id-ID" sz="2200" dirty="0">
                <a:latin typeface="Arial" pitchFamily="34" charset="0"/>
                <a:cs typeface="Arial" pitchFamily="34" charset="0"/>
              </a:rPr>
              <a:t> dari suatu distribusi frekuensi hipotesis atau sesuai dengan yang diharapkan.</a:t>
            </a:r>
          </a:p>
          <a:p>
            <a:pPr algn="just">
              <a:lnSpc>
                <a:spcPct val="150000"/>
              </a:lnSpc>
              <a:spcBef>
                <a:spcPts val="580"/>
              </a:spcBef>
              <a:defRPr/>
            </a:pP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580"/>
              </a:spcBef>
              <a:defRPr/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marL="274320" indent="-28575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79212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>
            <a:noAutofit/>
          </a:bodyPr>
          <a:lstStyle/>
          <a:p>
            <a:pPr eaLnBrk="1" hangingPunct="1"/>
            <a:r>
              <a:rPr lang="id-ID" sz="2400" b="1" dirty="0"/>
              <a:t>Prosedur Pengujian (Chi-Square) - 1</a:t>
            </a:r>
            <a:endParaRPr lang="en-US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algn="just">
              <a:spcBef>
                <a:spcPts val="580"/>
              </a:spcBef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Menetapkan hipotesis</a:t>
            </a:r>
          </a:p>
          <a:p>
            <a:pPr marL="1260475" lvl="2" indent="-593725" algn="just">
              <a:spcBef>
                <a:spcPts val="580"/>
              </a:spcBef>
              <a:buNone/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H</a:t>
            </a:r>
            <a:r>
              <a:rPr lang="id-ID" sz="2000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: Tidak ada perbedaan antara nilai atau </a:t>
            </a:r>
            <a:r>
              <a:rPr lang="id-ID" sz="2000">
                <a:latin typeface="Arial" pitchFamily="34" charset="0"/>
                <a:cs typeface="Arial" pitchFamily="34" charset="0"/>
              </a:rPr>
              <a:t>frekuensi observasi</a:t>
            </a:r>
            <a:r>
              <a:rPr lang="en-ID" sz="2000">
                <a:latin typeface="Arial" pitchFamily="34" charset="0"/>
                <a:cs typeface="Arial" pitchFamily="34" charset="0"/>
              </a:rPr>
              <a:t> </a:t>
            </a:r>
            <a:r>
              <a:rPr lang="id-ID" sz="2000">
                <a:latin typeface="Arial" pitchFamily="34" charset="0"/>
                <a:cs typeface="Arial" pitchFamily="34" charset="0"/>
              </a:rPr>
              <a:t>dengan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yang diharapkan</a:t>
            </a:r>
          </a:p>
          <a:p>
            <a:pPr marL="1260475" lvl="2" indent="-593725" algn="just">
              <a:spcBef>
                <a:spcPts val="580"/>
              </a:spcBef>
              <a:buNone/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H</a:t>
            </a:r>
            <a:r>
              <a:rPr lang="id-ID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:	Ada perbedaan antara nilai atau frekuensi observasi dengan yang diharapkan</a:t>
            </a:r>
          </a:p>
          <a:p>
            <a:pPr algn="just">
              <a:spcBef>
                <a:spcPts val="580"/>
              </a:spcBef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Menentukan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jumlah pengamatan (n) dan jumlah kategori (</a:t>
            </a:r>
            <a:r>
              <a:rPr lang="id-ID" sz="2000">
                <a:latin typeface="Arial" pitchFamily="34" charset="0"/>
                <a:cs typeface="Arial" pitchFamily="34" charset="0"/>
              </a:rPr>
              <a:t>k)</a:t>
            </a:r>
            <a:endParaRPr lang="en-ID" sz="200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580"/>
              </a:spcBef>
              <a:defRPr/>
            </a:pPr>
            <a:r>
              <a:rPr lang="en-ID" sz="2000">
                <a:latin typeface="Arial" pitchFamily="34" charset="0"/>
                <a:cs typeface="Arial" pitchFamily="34" charset="0"/>
              </a:rPr>
              <a:t>Rumus chi-square</a:t>
            </a:r>
          </a:p>
          <a:p>
            <a:pPr algn="just">
              <a:spcBef>
                <a:spcPts val="580"/>
              </a:spcBef>
              <a:defRPr/>
            </a:pPr>
            <a:endParaRPr lang="en-ID" sz="200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580"/>
              </a:spcBef>
              <a:defRPr/>
            </a:pPr>
            <a:endParaRPr lang="en-ID" sz="200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580"/>
              </a:spcBef>
              <a:defRPr/>
            </a:pPr>
            <a:endParaRPr lang="en-ID" sz="2000">
              <a:latin typeface="Arial" pitchFamily="34" charset="0"/>
              <a:cs typeface="Arial" pitchFamily="34" charset="0"/>
            </a:endParaRPr>
          </a:p>
          <a:p>
            <a:r>
              <a:rPr lang="en-US" altLang="en-US" sz="2000"/>
              <a:t>X</a:t>
            </a:r>
            <a:r>
              <a:rPr lang="en-US" altLang="en-US" sz="2000" baseline="30000"/>
              <a:t>2</a:t>
            </a:r>
            <a:r>
              <a:rPr lang="en-US" altLang="en-US" sz="2000"/>
              <a:t> = Chi Kuadrat</a:t>
            </a:r>
          </a:p>
          <a:p>
            <a:r>
              <a:rPr lang="en-US" altLang="en-US" sz="2000"/>
              <a:t>f</a:t>
            </a:r>
            <a:r>
              <a:rPr lang="en-US" altLang="en-US" sz="2000" baseline="-25000"/>
              <a:t>o</a:t>
            </a:r>
            <a:r>
              <a:rPr lang="en-US" altLang="en-US" sz="2000"/>
              <a:t> = Frekuensi yang diobservasi </a:t>
            </a:r>
          </a:p>
          <a:p>
            <a:r>
              <a:rPr lang="en-US" altLang="en-US" sz="2000"/>
              <a:t>f</a:t>
            </a:r>
            <a:r>
              <a:rPr lang="en-US" altLang="en-US" sz="2000" baseline="-25000"/>
              <a:t>h</a:t>
            </a:r>
            <a:r>
              <a:rPr lang="en-US" altLang="en-US" sz="2000"/>
              <a:t> = Frekuensi yang diharapkan</a:t>
            </a:r>
          </a:p>
          <a:p>
            <a:pPr algn="just">
              <a:spcBef>
                <a:spcPts val="580"/>
              </a:spcBef>
              <a:defRPr/>
            </a:pP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580"/>
              </a:spcBef>
              <a:defRPr/>
            </a:pPr>
            <a:endParaRPr lang="id-ID" sz="1400" dirty="0">
              <a:latin typeface="Arial" pitchFamily="34" charset="0"/>
              <a:cs typeface="Arial" pitchFamily="34" charset="0"/>
              <a:sym typeface="Symbol"/>
            </a:endParaRPr>
          </a:p>
          <a:p>
            <a:pPr lvl="1" algn="just">
              <a:spcBef>
                <a:spcPts val="580"/>
              </a:spcBef>
              <a:defRPr/>
            </a:pPr>
            <a:endParaRPr lang="id-ID" sz="1400" dirty="0">
              <a:latin typeface="Arial" pitchFamily="34" charset="0"/>
              <a:cs typeface="Arial" pitchFamily="34" charset="0"/>
            </a:endParaRPr>
          </a:p>
          <a:p>
            <a:pPr marL="274320" indent="-28575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2">
                <a:extLst>
                  <a:ext uri="{FF2B5EF4-FFF2-40B4-BE49-F238E27FC236}">
                    <a16:creationId xmlns:a16="http://schemas.microsoft.com/office/drawing/2014/main" id="{709A4331-07D0-46DB-A3FB-FF6DA34BF928}"/>
                  </a:ext>
                </a:extLst>
              </p:cNvPr>
              <p:cNvSpPr txBox="1"/>
              <p:nvPr/>
            </p:nvSpPr>
            <p:spPr bwMode="auto">
              <a:xfrm>
                <a:off x="3038474" y="3429000"/>
                <a:ext cx="3743325" cy="13874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ID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ID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ID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ID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n-ID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D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ID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sup>
                        <m:e>
                          <m:f>
                            <m:fPr>
                              <m:ctrlPr>
                                <a:rPr lang="en-ID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ID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ID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D" sz="2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ID" sz="28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f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ID" sz="28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o</m:t>
                                          </m:r>
                                        </m:sub>
                                      </m:sSub>
                                      <m:r>
                                        <a:rPr lang="en-ID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ID" sz="2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ID" sz="28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f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ID" sz="2800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ID" sz="28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ID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D" sz="28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f</m:t>
                                  </m:r>
                                </m:e>
                                <m:sub>
                                  <m:r>
                                    <a:rPr lang="en-ID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ID" sz="2800"/>
              </a:p>
            </p:txBody>
          </p:sp>
        </mc:Choice>
        <mc:Fallback>
          <p:sp>
            <p:nvSpPr>
              <p:cNvPr id="7" name="Object 2">
                <a:extLst>
                  <a:ext uri="{FF2B5EF4-FFF2-40B4-BE49-F238E27FC236}">
                    <a16:creationId xmlns:a16="http://schemas.microsoft.com/office/drawing/2014/main" id="{709A4331-07D0-46DB-A3FB-FF6DA34BF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38474" y="3429000"/>
                <a:ext cx="3743325" cy="13874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989618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>
            <a:noAutofit/>
          </a:bodyPr>
          <a:lstStyle/>
          <a:p>
            <a:r>
              <a:rPr lang="id-ID" sz="2400" b="1" dirty="0"/>
              <a:t>Prosedur Pengujian (Chi-Square) - 2</a:t>
            </a:r>
            <a:endParaRPr lang="en-US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580"/>
              </a:spcBef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Menentukan level signifikan (</a:t>
            </a: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 =k -1)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580"/>
              </a:spcBef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Mengitung kriteria uji, yaitu : </a:t>
            </a: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</a:t>
            </a:r>
            <a:r>
              <a:rPr lang="id-ID" sz="2000" baseline="30000" dirty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id-ID" sz="2000" baseline="-25000" dirty="0">
                <a:latin typeface="Arial" pitchFamily="34" charset="0"/>
                <a:cs typeface="Arial" pitchFamily="34" charset="0"/>
              </a:rPr>
              <a:t>Hitung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dengan tingkat kebebasan = k-1</a:t>
            </a:r>
            <a:r>
              <a:rPr lang="id-ID" sz="20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580"/>
              </a:spcBef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Menentukan daerah penolakan hipotesis dengan </a:t>
            </a:r>
            <a:r>
              <a:rPr lang="id-ID" sz="2000">
                <a:latin typeface="Arial" pitchFamily="34" charset="0"/>
                <a:cs typeface="Arial" pitchFamily="34" charset="0"/>
              </a:rPr>
              <a:t>kriteria penolakan</a:t>
            </a:r>
            <a:r>
              <a:rPr lang="en-ID" sz="2000">
                <a:latin typeface="Arial" pitchFamily="34" charset="0"/>
                <a:cs typeface="Arial" pitchFamily="34" charset="0"/>
              </a:rPr>
              <a:t> </a:t>
            </a:r>
            <a:r>
              <a:rPr lang="id-ID" sz="2000">
                <a:latin typeface="Arial" pitchFamily="34" charset="0"/>
                <a:cs typeface="Arial" pitchFamily="34" charset="0"/>
              </a:rPr>
              <a:t>jika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nilai </a:t>
            </a: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</a:t>
            </a:r>
            <a:r>
              <a:rPr lang="id-ID" sz="2000" baseline="30000" dirty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id-ID" sz="2000" baseline="-25000" dirty="0">
                <a:latin typeface="Arial" pitchFamily="34" charset="0"/>
                <a:cs typeface="Arial" pitchFamily="34" charset="0"/>
              </a:rPr>
              <a:t>Hitung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&gt; </a:t>
            </a:r>
            <a:r>
              <a:rPr lang="id-ID" sz="2000" baseline="30000" dirty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id-ID" sz="2000" baseline="-25000" dirty="0">
                <a:latin typeface="Arial" pitchFamily="34" charset="0"/>
                <a:cs typeface="Arial" pitchFamily="34" charset="0"/>
                <a:sym typeface="Symbol"/>
              </a:rPr>
              <a:t>,df</a:t>
            </a: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 maka H</a:t>
            </a:r>
            <a:r>
              <a:rPr lang="id-ID" sz="2000" baseline="-25000" dirty="0">
                <a:latin typeface="Arial" pitchFamily="34" charset="0"/>
                <a:cs typeface="Arial" pitchFamily="34" charset="0"/>
                <a:sym typeface="Symbol"/>
              </a:rPr>
              <a:t>0</a:t>
            </a: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 ditolak</a:t>
            </a:r>
          </a:p>
          <a:p>
            <a:pPr marL="393192" lvl="1" indent="0" algn="just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</a:t>
            </a:r>
            <a:r>
              <a:rPr lang="id-ID" sz="2000" baseline="30000" dirty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id-ID" sz="2000" baseline="-25000" dirty="0">
                <a:latin typeface="Arial" pitchFamily="34" charset="0"/>
                <a:cs typeface="Arial" pitchFamily="34" charset="0"/>
                <a:sym typeface="Symbol"/>
              </a:rPr>
              <a:t>,df </a:t>
            </a: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 diperoleh dengan melihat tabel distribusi Chi-Square</a:t>
            </a:r>
          </a:p>
          <a:p>
            <a:pPr algn="just">
              <a:lnSpc>
                <a:spcPct val="150000"/>
              </a:lnSpc>
              <a:spcBef>
                <a:spcPts val="580"/>
              </a:spcBef>
              <a:defRPr/>
            </a:pP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Membuat kesimpulan apakah pola distribusi yang diduga </a:t>
            </a:r>
            <a:r>
              <a:rPr lang="id-ID" sz="2000">
                <a:latin typeface="Arial" pitchFamily="34" charset="0"/>
                <a:cs typeface="Arial" pitchFamily="34" charset="0"/>
                <a:sym typeface="Symbol"/>
              </a:rPr>
              <a:t>punya </a:t>
            </a:r>
            <a:r>
              <a:rPr lang="en-ID" sz="2000">
                <a:latin typeface="Arial" pitchFamily="34" charset="0"/>
                <a:cs typeface="Arial" pitchFamily="34" charset="0"/>
                <a:sym typeface="Symbol"/>
              </a:rPr>
              <a:t>kese</a:t>
            </a:r>
            <a:r>
              <a:rPr lang="id-ID" sz="2000">
                <a:latin typeface="Arial" pitchFamily="34" charset="0"/>
                <a:cs typeface="Arial" pitchFamily="34" charset="0"/>
                <a:sym typeface="Symbol"/>
              </a:rPr>
              <a:t>suaian </a:t>
            </a:r>
            <a:r>
              <a:rPr lang="id-ID" sz="2000" dirty="0">
                <a:latin typeface="Arial" pitchFamily="34" charset="0"/>
                <a:cs typeface="Arial" pitchFamily="34" charset="0"/>
                <a:sym typeface="Symbol"/>
              </a:rPr>
              <a:t>atau tidak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580"/>
              </a:spcBef>
              <a:defRPr/>
            </a:pPr>
            <a:endParaRPr lang="id-ID" sz="2000" dirty="0">
              <a:latin typeface="Arial" pitchFamily="34" charset="0"/>
              <a:cs typeface="Arial" pitchFamily="34" charset="0"/>
              <a:sym typeface="Symbol"/>
            </a:endParaRPr>
          </a:p>
          <a:p>
            <a:pPr lvl="1" algn="just">
              <a:lnSpc>
                <a:spcPct val="150000"/>
              </a:lnSpc>
              <a:spcBef>
                <a:spcPts val="580"/>
              </a:spcBef>
              <a:defRPr/>
            </a:pP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274320" indent="-28575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95194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5A4EF-3025-4337-A4BF-3D1F5A2D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6" y="381001"/>
            <a:ext cx="7401911" cy="635508"/>
          </a:xfrm>
        </p:spPr>
        <p:txBody>
          <a:bodyPr>
            <a:normAutofit fontScale="90000"/>
          </a:bodyPr>
          <a:lstStyle/>
          <a:p>
            <a:r>
              <a:rPr lang="en-ID"/>
              <a:t>Contoh kasus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730CD-E82D-49E9-8A4D-2C9E4827C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45" y="1371601"/>
            <a:ext cx="7401910" cy="4521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/>
              <a:t>Contoh Chi Kuadrat untuk menguji hipotesis deskriptif (1 sampel) dua kategori.</a:t>
            </a:r>
          </a:p>
          <a:p>
            <a:r>
              <a:rPr lang="en-ID"/>
              <a:t>Mahasiswa IF sedang melakukan pemilihan ketua HIMA. Setelah dilakukan pengambilan sample, ternyata 100 orang memilih calon dari kelas IF – 5 dan 200 orang memilih bukan dari kelas IF – 5. </a:t>
            </a:r>
          </a:p>
          <a:p>
            <a:pPr marL="0" indent="0">
              <a:buNone/>
            </a:pPr>
            <a:r>
              <a:rPr lang="en-ID"/>
              <a:t>Hipotesis yang diajukan adalah:</a:t>
            </a:r>
          </a:p>
          <a:p>
            <a:r>
              <a:rPr lang="id-ID">
                <a:latin typeface="Arial" pitchFamily="34" charset="0"/>
                <a:cs typeface="Arial" pitchFamily="34" charset="0"/>
              </a:rPr>
              <a:t>H</a:t>
            </a:r>
            <a:r>
              <a:rPr lang="id-ID" baseline="-25000">
                <a:latin typeface="Arial" pitchFamily="34" charset="0"/>
                <a:cs typeface="Arial" pitchFamily="34" charset="0"/>
              </a:rPr>
              <a:t>0</a:t>
            </a:r>
            <a:r>
              <a:rPr lang="en-ID"/>
              <a:t> = 	peluang terpilih calon dari kelas IF – 5 dan bukan dari IF – 5 sama  </a:t>
            </a:r>
          </a:p>
          <a:p>
            <a:r>
              <a:rPr lang="id-ID">
                <a:latin typeface="Arial" pitchFamily="34" charset="0"/>
                <a:cs typeface="Arial" pitchFamily="34" charset="0"/>
              </a:rPr>
              <a:t>H</a:t>
            </a:r>
            <a:r>
              <a:rPr lang="id-ID" baseline="-25000">
                <a:latin typeface="Arial" pitchFamily="34" charset="0"/>
                <a:cs typeface="Arial" pitchFamily="34" charset="0"/>
              </a:rPr>
              <a:t>1</a:t>
            </a:r>
            <a:r>
              <a:rPr lang="en-ID"/>
              <a:t> = 	peluang terpilih calon dari kelas IF – 5 dan bukan dari IF – 5 tidak sama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C6693-E3BD-4DE2-A997-138EFEAB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6E397F6-E2CD-4EF8-945A-9487DE81F2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120094"/>
              </p:ext>
            </p:extLst>
          </p:nvPr>
        </p:nvGraphicFramePr>
        <p:xfrm>
          <a:off x="1133301" y="4597910"/>
          <a:ext cx="6877398" cy="12953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02946">
                  <a:extLst>
                    <a:ext uri="{9D8B030D-6E8A-4147-A177-3AD203B41FA5}">
                      <a16:colId xmlns:a16="http://schemas.microsoft.com/office/drawing/2014/main" val="278764915"/>
                    </a:ext>
                  </a:extLst>
                </a:gridCol>
                <a:gridCol w="2129884">
                  <a:extLst>
                    <a:ext uri="{9D8B030D-6E8A-4147-A177-3AD203B41FA5}">
                      <a16:colId xmlns:a16="http://schemas.microsoft.com/office/drawing/2014/main" val="4128470732"/>
                    </a:ext>
                  </a:extLst>
                </a:gridCol>
                <a:gridCol w="2344568">
                  <a:extLst>
                    <a:ext uri="{9D8B030D-6E8A-4147-A177-3AD203B41FA5}">
                      <a16:colId xmlns:a16="http://schemas.microsoft.com/office/drawing/2014/main" val="3153091516"/>
                    </a:ext>
                  </a:extLst>
                </a:gridCol>
              </a:tblGrid>
              <a:tr h="436469">
                <a:tc>
                  <a:txBody>
                    <a:bodyPr/>
                    <a:lstStyle/>
                    <a:p>
                      <a:r>
                        <a:rPr lang="en-ID"/>
                        <a:t>Calon Ketua HIMA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/>
                        <a:t>Frekwensi 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/>
                        <a:t>Frekwensi harapan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937582"/>
                  </a:ext>
                </a:extLst>
              </a:tr>
              <a:tr h="429465">
                <a:tc>
                  <a:txBody>
                    <a:bodyPr/>
                    <a:lstStyle/>
                    <a:p>
                      <a:r>
                        <a:rPr lang="en-ID"/>
                        <a:t>IF –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338050"/>
                  </a:ext>
                </a:extLst>
              </a:tr>
              <a:tr h="429465">
                <a:tc>
                  <a:txBody>
                    <a:bodyPr/>
                    <a:lstStyle/>
                    <a:p>
                      <a:r>
                        <a:rPr lang="en-ID"/>
                        <a:t>Bukan IF –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956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860870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CC510-2683-422F-B7E4-9D9A92DFE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274320"/>
            <a:ext cx="7325711" cy="559308"/>
          </a:xfrm>
        </p:spPr>
        <p:txBody>
          <a:bodyPr>
            <a:normAutofit fontScale="90000"/>
          </a:bodyPr>
          <a:lstStyle/>
          <a:p>
            <a:r>
              <a:rPr lang="en-ID"/>
              <a:t>solusi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73C8D3-A0B9-4CAD-9E7A-8841340B4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E8A9EAB-3502-474F-834A-0EB03D5D1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19200"/>
            <a:ext cx="7325711" cy="5181599"/>
          </a:xfrm>
        </p:spPr>
        <p:txBody>
          <a:bodyPr/>
          <a:lstStyle/>
          <a:p>
            <a:endParaRPr lang="en-ID"/>
          </a:p>
          <a:p>
            <a:endParaRPr lang="en-ID"/>
          </a:p>
          <a:p>
            <a:endParaRPr lang="en-ID"/>
          </a:p>
          <a:p>
            <a:endParaRPr lang="en-ID"/>
          </a:p>
          <a:p>
            <a:endParaRPr lang="en-ID"/>
          </a:p>
          <a:p>
            <a:pPr marL="231775" indent="-231775" algn="just">
              <a:defRPr/>
            </a:pPr>
            <a:r>
              <a:rPr lang="en-US" b="1">
                <a:solidFill>
                  <a:srgbClr val="002060"/>
                </a:solidFill>
                <a:cs typeface="Arial" pitchFamily="34" charset="0"/>
              </a:rPr>
              <a:t>Ketentuan</a:t>
            </a:r>
          </a:p>
          <a:p>
            <a:pPr marL="460375" lvl="1" indent="-231775" algn="just">
              <a:defRPr/>
            </a:pPr>
            <a:r>
              <a:rPr lang="en-US">
                <a:cs typeface="Arial" pitchFamily="34" charset="0"/>
              </a:rPr>
              <a:t>Jika X</a:t>
            </a:r>
            <a:r>
              <a:rPr lang="en-US" baseline="30000">
                <a:cs typeface="Arial" pitchFamily="34" charset="0"/>
              </a:rPr>
              <a:t>2</a:t>
            </a:r>
            <a:r>
              <a:rPr lang="en-US" baseline="-25000">
                <a:cs typeface="Arial" pitchFamily="34" charset="0"/>
              </a:rPr>
              <a:t> hitung</a:t>
            </a:r>
            <a:r>
              <a:rPr lang="en-US">
                <a:cs typeface="Arial" pitchFamily="34" charset="0"/>
              </a:rPr>
              <a:t> &lt; X</a:t>
            </a:r>
            <a:r>
              <a:rPr lang="en-US" baseline="30000">
                <a:cs typeface="Arial" pitchFamily="34" charset="0"/>
              </a:rPr>
              <a:t>2</a:t>
            </a:r>
            <a:r>
              <a:rPr lang="en-US" baseline="-25000">
                <a:cs typeface="Arial" pitchFamily="34" charset="0"/>
              </a:rPr>
              <a:t> tabel  </a:t>
            </a:r>
            <a:r>
              <a:rPr lang="en-US">
                <a:cs typeface="Arial" pitchFamily="34" charset="0"/>
              </a:rPr>
              <a:t>maka Ho diterima </a:t>
            </a:r>
          </a:p>
          <a:p>
            <a:pPr marL="454025" indent="-225425" algn="just">
              <a:defRPr/>
            </a:pPr>
            <a:r>
              <a:rPr lang="en-US" sz="1600">
                <a:solidFill>
                  <a:prstClr val="black"/>
                </a:solidFill>
                <a:cs typeface="Arial" pitchFamily="34" charset="0"/>
              </a:rPr>
              <a:t>J</a:t>
            </a:r>
            <a:r>
              <a:rPr lang="en-US" sz="1600">
                <a:cs typeface="Arial" pitchFamily="34" charset="0"/>
              </a:rPr>
              <a:t>ika X</a:t>
            </a:r>
            <a:r>
              <a:rPr lang="en-US" sz="1600" baseline="30000">
                <a:cs typeface="Arial" pitchFamily="34" charset="0"/>
              </a:rPr>
              <a:t>2</a:t>
            </a:r>
            <a:r>
              <a:rPr lang="en-US" sz="1600" baseline="-25000">
                <a:cs typeface="Arial" pitchFamily="34" charset="0"/>
              </a:rPr>
              <a:t> hitung</a:t>
            </a:r>
            <a:r>
              <a:rPr lang="en-US" sz="1600">
                <a:cs typeface="Arial" pitchFamily="34" charset="0"/>
              </a:rPr>
              <a:t> ≥ X</a:t>
            </a:r>
            <a:r>
              <a:rPr lang="en-US" sz="1600" baseline="30000">
                <a:cs typeface="Arial" pitchFamily="34" charset="0"/>
              </a:rPr>
              <a:t>2</a:t>
            </a:r>
            <a:r>
              <a:rPr lang="en-US" sz="1600" baseline="-25000">
                <a:cs typeface="Arial" pitchFamily="34" charset="0"/>
              </a:rPr>
              <a:t> tabel </a:t>
            </a:r>
            <a:r>
              <a:rPr lang="en-US" sz="1600">
                <a:cs typeface="Arial" pitchFamily="34" charset="0"/>
              </a:rPr>
              <a:t>maka Ho ditolak</a:t>
            </a:r>
          </a:p>
          <a:p>
            <a:r>
              <a:rPr lang="en-ID" b="1">
                <a:solidFill>
                  <a:schemeClr val="accent2">
                    <a:lumMod val="50000"/>
                  </a:schemeClr>
                </a:solidFill>
              </a:rPr>
              <a:t>Kesimpulan </a:t>
            </a:r>
          </a:p>
          <a:p>
            <a:pPr marL="454025" indent="-225425" algn="just">
              <a:defRPr/>
            </a:pPr>
            <a:r>
              <a:rPr lang="en-US">
                <a:cs typeface="Arial" pitchFamily="34" charset="0"/>
              </a:rPr>
              <a:t>Hipotesis nol yang diajukan bahwa peluang IF – 5 dan bukan IF – 5 sama untuk dipilih menjadi ketua HIMA di tolak. </a:t>
            </a:r>
          </a:p>
          <a:p>
            <a:pPr marL="454025" indent="-225425" algn="just">
              <a:defRPr/>
            </a:pPr>
            <a:r>
              <a:rPr lang="en-US">
                <a:cs typeface="Arial" pitchFamily="34" charset="0"/>
              </a:rPr>
              <a:t>Hasil penelitian menunjukkan bahwa mahasiswa cenderung memilih bukan IF – 5 menjadi ketua HIMA</a:t>
            </a:r>
          </a:p>
          <a:p>
            <a:pPr lvl="1"/>
            <a:endParaRPr lang="en-ID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394916-CA45-47C9-8C7A-8716784D8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38268"/>
              </p:ext>
            </p:extLst>
          </p:nvPr>
        </p:nvGraphicFramePr>
        <p:xfrm>
          <a:off x="903888" y="1226127"/>
          <a:ext cx="7353420" cy="179863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95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6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1164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Alternatif </a:t>
                      </a:r>
                    </a:p>
                    <a:p>
                      <a:pPr algn="ctr"/>
                      <a:r>
                        <a:rPr lang="en-US" sz="1800"/>
                        <a:t>Pilihan</a:t>
                      </a:r>
                      <a:endParaRPr lang="en-US" sz="1800">
                        <a:solidFill>
                          <a:srgbClr val="FFFF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Fo</a:t>
                      </a:r>
                      <a:endParaRPr lang="en-US" sz="1800">
                        <a:solidFill>
                          <a:srgbClr val="FFFF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Fh</a:t>
                      </a:r>
                      <a:endParaRPr lang="en-US" sz="1800">
                        <a:solidFill>
                          <a:srgbClr val="FFFF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Fo – Fh</a:t>
                      </a:r>
                      <a:endParaRPr lang="en-US" sz="1800">
                        <a:solidFill>
                          <a:srgbClr val="FFFF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(Fo – Fh)</a:t>
                      </a:r>
                      <a:r>
                        <a:rPr lang="en-US" sz="1800" baseline="30000"/>
                        <a:t>2</a:t>
                      </a:r>
                      <a:endParaRPr lang="en-US" sz="1800">
                        <a:solidFill>
                          <a:srgbClr val="FFFF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/>
                        <a:t>(Fo – Fh)</a:t>
                      </a:r>
                      <a:r>
                        <a:rPr lang="en-US" sz="1800" u="sng" baseline="30000"/>
                        <a:t>2</a:t>
                      </a:r>
                    </a:p>
                    <a:p>
                      <a:pPr algn="ctr"/>
                      <a:r>
                        <a:rPr lang="en-US" sz="1800"/>
                        <a:t>Fh</a:t>
                      </a:r>
                      <a:endParaRPr lang="en-US" sz="1800">
                        <a:solidFill>
                          <a:srgbClr val="FFFF00"/>
                        </a:solidFill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64">
                <a:tc>
                  <a:txBody>
                    <a:bodyPr/>
                    <a:lstStyle/>
                    <a:p>
                      <a:r>
                        <a:rPr lang="en-US" sz="1800"/>
                        <a:t>IF – 5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Bukan IF – 5 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100</a:t>
                      </a:r>
                    </a:p>
                    <a:p>
                      <a:pPr algn="ctr"/>
                      <a:r>
                        <a:rPr lang="en-US" sz="1800"/>
                        <a:t>200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150</a:t>
                      </a:r>
                    </a:p>
                    <a:p>
                      <a:pPr algn="ctr"/>
                      <a:r>
                        <a:rPr lang="en-US" sz="1800"/>
                        <a:t>150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- 50</a:t>
                      </a:r>
                    </a:p>
                    <a:p>
                      <a:pPr algn="ctr"/>
                      <a:r>
                        <a:rPr lang="en-US" sz="1800"/>
                        <a:t> 50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2500</a:t>
                      </a:r>
                    </a:p>
                    <a:p>
                      <a:pPr algn="ctr"/>
                      <a:r>
                        <a:rPr lang="en-US" sz="1800"/>
                        <a:t>2500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16,67</a:t>
                      </a:r>
                    </a:p>
                    <a:p>
                      <a:pPr algn="ctr"/>
                      <a:r>
                        <a:rPr lang="en-US" sz="1800"/>
                        <a:t>16,67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10">
                <a:tc>
                  <a:txBody>
                    <a:bodyPr/>
                    <a:lstStyle/>
                    <a:p>
                      <a:r>
                        <a:rPr lang="en-US" sz="1800"/>
                        <a:t>Jumlah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300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300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5000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33,33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962492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b="1" dirty="0"/>
              <a:t>Tabel Chi-Square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66800"/>
            <a:ext cx="4393471" cy="554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46655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b="1" dirty="0"/>
              <a:t>Uji Kolmogorov-Smirnov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algn="just">
              <a:spcBef>
                <a:spcPts val="580"/>
              </a:spcBef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Digunakan untuk menguji hipotesis bahwa distribusi variabel yang diamati berbeda dengan distribusi variabel yang diharapkan.</a:t>
            </a:r>
          </a:p>
          <a:p>
            <a:pPr algn="just">
              <a:spcBef>
                <a:spcPts val="580"/>
              </a:spcBef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Biasa digunakan untuk pengujian terhadap distribusi  yang diasumsikan kontinu.</a:t>
            </a:r>
          </a:p>
          <a:p>
            <a:pPr algn="just">
              <a:spcBef>
                <a:spcPts val="580"/>
              </a:spcBef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Dapat digunakan untuk sample yang lebih kecil jika dibandingkan dengan sample yang diperlukan untuk uji Chi-Square.</a:t>
            </a:r>
          </a:p>
          <a:p>
            <a:pPr lvl="1" algn="just">
              <a:spcBef>
                <a:spcPts val="580"/>
              </a:spcBef>
              <a:defRPr/>
            </a:pPr>
            <a:endParaRPr lang="id-ID" sz="2200" dirty="0">
              <a:latin typeface="Arial" pitchFamily="34" charset="0"/>
              <a:cs typeface="Arial" pitchFamily="34" charset="0"/>
            </a:endParaRPr>
          </a:p>
          <a:p>
            <a:pPr marL="274320" indent="-28575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72574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3298</TotalTime>
  <Words>852</Words>
  <Application>Microsoft Office PowerPoint</Application>
  <PresentationFormat>On-screen Show (4:3)</PresentationFormat>
  <Paragraphs>320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Gill Sans MT</vt:lpstr>
      <vt:lpstr>Times New Roman</vt:lpstr>
      <vt:lpstr>Wingdings 2</vt:lpstr>
      <vt:lpstr>Parcel</vt:lpstr>
      <vt:lpstr>PENGUJIAN  KESESUAIAN  DISTRIBUSI</vt:lpstr>
      <vt:lpstr>Uji Suaian Pola Distribusi</vt:lpstr>
      <vt:lpstr>Uji Chi-Square</vt:lpstr>
      <vt:lpstr>Prosedur Pengujian (Chi-Square) - 1</vt:lpstr>
      <vt:lpstr>Prosedur Pengujian (Chi-Square) - 2</vt:lpstr>
      <vt:lpstr>Contoh kasus</vt:lpstr>
      <vt:lpstr>solusi</vt:lpstr>
      <vt:lpstr>Tabel Chi-Square </vt:lpstr>
      <vt:lpstr>Uji Kolmogorov-Smirnov</vt:lpstr>
      <vt:lpstr>Prosedur Pengujian  (Uji Kolmogorov-Smirnov) - 1</vt:lpstr>
      <vt:lpstr>Prosedur Pengujian  (Uji Kolmogorov-Smirnov) - 2</vt:lpstr>
      <vt:lpstr>Contoh kasus</vt:lpstr>
      <vt:lpstr>Prosedur penyelesaian</vt:lpstr>
      <vt:lpstr>Hasil penghitungan</vt:lpstr>
      <vt:lpstr>kesimpulan</vt:lpstr>
      <vt:lpstr>Tabel Kolmogorov-Smirnov </vt:lpstr>
      <vt:lpstr>LAtihan </vt:lpstr>
    </vt:vector>
  </TitlesOfParts>
  <Company>Jurusan 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SIMULASI D3 TEKNIK KOMPUTER</dc:title>
  <dc:creator>Client</dc:creator>
  <cp:lastModifiedBy>Kaprodi_If_Unikom</cp:lastModifiedBy>
  <cp:revision>451</cp:revision>
  <cp:lastPrinted>2015-03-08T18:12:23Z</cp:lastPrinted>
  <dcterms:created xsi:type="dcterms:W3CDTF">2005-04-06T15:56:16Z</dcterms:created>
  <dcterms:modified xsi:type="dcterms:W3CDTF">2019-04-16T01:57:25Z</dcterms:modified>
</cp:coreProperties>
</file>