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4"/>
  </p:sldMasterIdLst>
  <p:notesMasterIdLst>
    <p:notesMasterId r:id="rId40"/>
  </p:notesMasterIdLst>
  <p:sldIdLst>
    <p:sldId id="256" r:id="rId5"/>
    <p:sldId id="343" r:id="rId6"/>
    <p:sldId id="378" r:id="rId7"/>
    <p:sldId id="427" r:id="rId8"/>
    <p:sldId id="419" r:id="rId9"/>
    <p:sldId id="420" r:id="rId10"/>
    <p:sldId id="421" r:id="rId11"/>
    <p:sldId id="428" r:id="rId12"/>
    <p:sldId id="387" r:id="rId13"/>
    <p:sldId id="429" r:id="rId14"/>
    <p:sldId id="422" r:id="rId15"/>
    <p:sldId id="423" r:id="rId16"/>
    <p:sldId id="379" r:id="rId17"/>
    <p:sldId id="381" r:id="rId18"/>
    <p:sldId id="398" r:id="rId19"/>
    <p:sldId id="401" r:id="rId20"/>
    <p:sldId id="388" r:id="rId21"/>
    <p:sldId id="389" r:id="rId22"/>
    <p:sldId id="435" r:id="rId23"/>
    <p:sldId id="436" r:id="rId24"/>
    <p:sldId id="430" r:id="rId25"/>
    <p:sldId id="402" r:id="rId26"/>
    <p:sldId id="431" r:id="rId27"/>
    <p:sldId id="432" r:id="rId28"/>
    <p:sldId id="437" r:id="rId29"/>
    <p:sldId id="424" r:id="rId30"/>
    <p:sldId id="425" r:id="rId31"/>
    <p:sldId id="426" r:id="rId32"/>
    <p:sldId id="386" r:id="rId33"/>
    <p:sldId id="433" r:id="rId34"/>
    <p:sldId id="438" r:id="rId35"/>
    <p:sldId id="439" r:id="rId36"/>
    <p:sldId id="440" r:id="rId37"/>
    <p:sldId id="434" r:id="rId38"/>
    <p:sldId id="377" r:id="rId3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4/22/2019 3:03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3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0080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988965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2294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757144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8976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70906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40389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4/22/2019 3:03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4/22/2019 3:03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1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9829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4/22/2019 3:03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9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1773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0755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4936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7817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799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4/22/2019 3:03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9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3" y="293916"/>
            <a:ext cx="8839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COST Management</a:t>
            </a:r>
            <a:b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(MANAJEMEN BIAYA PROYEK)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ANGGARAN BIAYA </a:t>
            </a:r>
            <a:br>
              <a:rPr lang="id-ID" b="1" dirty="0" smtClean="0"/>
            </a:br>
            <a:r>
              <a:rPr lang="id-ID" b="1" dirty="0" smtClean="0"/>
              <a:t>(COST BUDGETING) 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00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300" dirty="0" err="1" smtClean="0"/>
              <a:t>Menyatukan</a:t>
            </a:r>
            <a:r>
              <a:rPr lang="en-US" sz="2300" dirty="0" smtClean="0"/>
              <a:t> </a:t>
            </a:r>
            <a:r>
              <a:rPr lang="en-US" sz="2300" dirty="0" err="1" smtClean="0"/>
              <a:t>semua</a:t>
            </a:r>
            <a:r>
              <a:rPr lang="en-US" sz="2300" dirty="0" smtClean="0"/>
              <a:t> </a:t>
            </a:r>
            <a:r>
              <a:rPr lang="en-US" sz="2300" dirty="0" err="1" smtClean="0"/>
              <a:t>estimasi</a:t>
            </a:r>
            <a:r>
              <a:rPr lang="en-US" sz="2300" dirty="0" smtClean="0"/>
              <a:t> </a:t>
            </a:r>
            <a:r>
              <a:rPr lang="en-US" sz="2300" dirty="0" err="1" smtClean="0"/>
              <a:t>biaya</a:t>
            </a:r>
            <a:r>
              <a:rPr lang="en-US" sz="2300" dirty="0" smtClean="0"/>
              <a:t> </a:t>
            </a:r>
            <a:r>
              <a:rPr lang="en-US" sz="2300" dirty="0" err="1" smtClean="0"/>
              <a:t>masing-masing</a:t>
            </a:r>
            <a:r>
              <a:rPr lang="en-US" sz="2300" dirty="0" smtClean="0"/>
              <a:t> </a:t>
            </a:r>
            <a:r>
              <a:rPr lang="en-US" sz="2300" dirty="0" err="1" smtClean="0"/>
              <a:t>kegiatan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paket</a:t>
            </a:r>
            <a:r>
              <a:rPr lang="en-US" sz="2300" dirty="0" smtClean="0"/>
              <a:t> </a:t>
            </a:r>
            <a:r>
              <a:rPr lang="en-US" sz="2300" dirty="0" err="1" smtClean="0"/>
              <a:t>pekerjaan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disusun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patokan</a:t>
            </a:r>
            <a:r>
              <a:rPr lang="en-US" sz="2300" dirty="0" smtClean="0"/>
              <a:t> </a:t>
            </a:r>
            <a:r>
              <a:rPr lang="en-US" sz="2300" dirty="0" err="1" smtClean="0"/>
              <a:t>biaya</a:t>
            </a:r>
            <a:endParaRPr lang="id-ID" sz="23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300" dirty="0" smtClean="0"/>
              <a:t>Mengalokasikan semua estimasi biaya tersebut pada tiap paket kerja untuk membuat sebuah baseline, agar dapat diukur kinerjanya.</a:t>
            </a:r>
          </a:p>
          <a:p>
            <a:pPr algn="just">
              <a:buFont typeface="Arial" pitchFamily="34" charset="0"/>
              <a:buChar char="•"/>
            </a:pPr>
            <a:r>
              <a:rPr lang="id-ID" sz="2300" dirty="0" smtClean="0"/>
              <a:t>Cost baseline merupakan budget pada tiap fase aktivitas yang digunakan oleh manajer untuk mengukur dan memantau kinerja biaya proyek.</a:t>
            </a:r>
          </a:p>
          <a:p>
            <a:pPr algn="just">
              <a:buFont typeface="Arial" pitchFamily="34" charset="0"/>
              <a:buChar char="•"/>
            </a:pPr>
            <a:r>
              <a:rPr lang="id-ID" sz="2300" dirty="0" smtClean="0"/>
              <a:t>Input utama cost budgeting : WBS</a:t>
            </a:r>
          </a:p>
          <a:p>
            <a:pPr algn="just">
              <a:buFont typeface="Arial" pitchFamily="34" charset="0"/>
              <a:buChar char="•"/>
            </a:pP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</a:t>
            </a:r>
            <a:r>
              <a:rPr lang="id-ID" b="1" dirty="0" smtClean="0"/>
              <a:t>ENYUSUN ANGGARAN BIAYA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cakupan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smtClean="0"/>
              <a:t>WBS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penjelasannya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rincian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pendukungnya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: </a:t>
            </a:r>
            <a:r>
              <a:rPr lang="id-ID" sz="2400" dirty="0" smtClean="0"/>
              <a:t>d</a:t>
            </a:r>
            <a:r>
              <a:rPr lang="en-US" sz="2400" dirty="0" err="1" smtClean="0"/>
              <a:t>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agregasi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Kalender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Kontrak</a:t>
            </a:r>
            <a:r>
              <a:rPr lang="en-US" sz="2400" dirty="0" smtClean="0"/>
              <a:t>: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dibeli</a:t>
            </a:r>
            <a:r>
              <a:rPr lang="en-US" sz="2400" dirty="0" smtClean="0"/>
              <a:t>.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biayanya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PIRANTI DAN TEKNIK</a:t>
            </a:r>
            <a:br>
              <a:rPr lang="id-ID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MENYUSUN ANGGARAN BIAYA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69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>
              <a:spcBef>
                <a:spcPct val="40000"/>
              </a:spcBef>
              <a:buFontTx/>
              <a:buNone/>
            </a:pPr>
            <a:r>
              <a:rPr lang="id-ID" sz="2400" dirty="0" smtClean="0"/>
              <a:t>Menggunakan </a:t>
            </a:r>
            <a:r>
              <a:rPr lang="en-US" sz="2400" dirty="0" err="1" smtClean="0"/>
              <a:t>piranti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Agregasi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endParaRPr lang="en-US" sz="2400" dirty="0" smtClean="0"/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endParaRPr lang="en-US" sz="2400" dirty="0" smtClean="0"/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parametrik</a:t>
            </a:r>
            <a:r>
              <a:rPr lang="en-US" sz="2400" dirty="0" smtClean="0"/>
              <a:t>,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model </a:t>
            </a:r>
            <a:r>
              <a:rPr lang="en-US" sz="2400" dirty="0" err="1" smtClean="0"/>
              <a:t>matematik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total;  </a:t>
            </a:r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Rekonsiliasi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200" baseline="-25000" dirty="0" smtClean="0"/>
              <a:t>	</a:t>
            </a:r>
            <a:endParaRPr lang="en-US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HASIL PENYUSUNAN ANGGARAN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88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Patokan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(cost baseline)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en-US" sz="2400" dirty="0" smtClean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-update</a:t>
            </a:r>
            <a:endParaRPr lang="id-ID" sz="2400" dirty="0" smtClean="0"/>
          </a:p>
          <a:p>
            <a:pPr marL="0" indent="0">
              <a:spcBef>
                <a:spcPct val="40000"/>
              </a:spcBef>
              <a:buFontTx/>
              <a:buNone/>
            </a:pPr>
            <a:r>
              <a:rPr lang="en-US" sz="2200" b="1" dirty="0" err="1" smtClean="0"/>
              <a:t>Patokan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biaya</a:t>
            </a:r>
            <a:r>
              <a:rPr lang="en-US" sz="2200" dirty="0" smtClean="0"/>
              <a:t> (</a:t>
            </a:r>
            <a:r>
              <a:rPr lang="en-US" sz="2200" i="1" dirty="0" smtClean="0"/>
              <a:t>cost baseline</a:t>
            </a:r>
            <a:r>
              <a:rPr lang="en-US" sz="2200" dirty="0" smtClean="0"/>
              <a:t>), </a:t>
            </a:r>
            <a:r>
              <a:rPr lang="id-ID" sz="2200" dirty="0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anggaran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dinyatakan</a:t>
            </a:r>
            <a:r>
              <a:rPr lang="en-US" sz="2200" dirty="0" smtClean="0"/>
              <a:t> </a:t>
            </a:r>
            <a:r>
              <a:rPr lang="en-US" sz="2200" dirty="0" err="1" smtClean="0"/>
              <a:t>menurut</a:t>
            </a:r>
            <a:r>
              <a:rPr lang="en-US" sz="2200" dirty="0" smtClean="0"/>
              <a:t> </a:t>
            </a:r>
            <a:r>
              <a:rPr lang="en-US" sz="2200" dirty="0" err="1" smtClean="0"/>
              <a:t>rencana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penggunaannya</a:t>
            </a:r>
            <a:endParaRPr lang="en-US" sz="2200" dirty="0" smtClean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Disusun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menjumlahkan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estimasi</a:t>
            </a:r>
            <a:r>
              <a:rPr lang="en-US" sz="2200" dirty="0" smtClean="0"/>
              <a:t>  </a:t>
            </a:r>
            <a:r>
              <a:rPr lang="en-US" sz="2200" dirty="0" err="1" smtClean="0"/>
              <a:t>biaya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dipakai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periode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endParaRPr lang="en-US" sz="2200" dirty="0" smtClean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Umumnya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kurva</a:t>
            </a:r>
            <a:r>
              <a:rPr lang="en-US" sz="2200" dirty="0" smtClean="0"/>
              <a:t> S</a:t>
            </a:r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Anggaran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dinyatakan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rentang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,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mengukur</a:t>
            </a:r>
            <a:r>
              <a:rPr lang="en-US" sz="2200" dirty="0" smtClean="0"/>
              <a:t> </a:t>
            </a:r>
            <a:r>
              <a:rPr lang="en-US" sz="2200" dirty="0" err="1" smtClean="0"/>
              <a:t>kinerja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endParaRPr lang="en-US" sz="2200" dirty="0" smtClean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cost baseline</a:t>
            </a:r>
            <a:r>
              <a:rPr lang="en-US" sz="2200" baseline="-25000" dirty="0" smtClean="0"/>
              <a:t>	</a:t>
            </a:r>
            <a:endParaRPr lang="en-US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CONTOH </a:t>
            </a:r>
            <a:br>
              <a:rPr lang="id-ID" b="1" dirty="0" smtClean="0"/>
            </a:br>
            <a:r>
              <a:rPr lang="id-ID" b="1" dirty="0" smtClean="0"/>
              <a:t>FORMAT RENCANA BIAYA PROYEK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1" name="Group 166"/>
          <p:cNvGraphicFramePr>
            <a:graphicFrameLocks noGrp="1"/>
          </p:cNvGraphicFramePr>
          <p:nvPr/>
        </p:nvGraphicFramePr>
        <p:xfrm>
          <a:off x="152400" y="1545763"/>
          <a:ext cx="8839200" cy="4872831"/>
        </p:xfrm>
        <a:graphic>
          <a:graphicData uri="http://schemas.openxmlformats.org/drawingml/2006/table">
            <a:tbl>
              <a:tblPr/>
              <a:tblGrid>
                <a:gridCol w="134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1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Kegiatan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Jam kerja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Upah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perso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bahan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perjln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lain2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kegiatan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181">
                <a:tc gridSpan="7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5871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Tuliskan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asumsi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id-ID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yang digunakan dalam perhitungan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bagian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ini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KELUARAN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id-ID" b="1" dirty="0" smtClean="0">
                <a:solidFill>
                  <a:schemeClr val="tx1"/>
                </a:solidFill>
              </a:rPr>
              <a:t>PROSES </a:t>
            </a:r>
            <a:r>
              <a:rPr lang="en-US" b="1" dirty="0" smtClean="0">
                <a:solidFill>
                  <a:schemeClr val="tx1"/>
                </a:solidFill>
              </a:rPr>
              <a:t>MENYUSUN ANGGARAN BIAYA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1066800"/>
          </a:xfrm>
        </p:spPr>
        <p:txBody>
          <a:bodyPr/>
          <a:lstStyle/>
          <a:p>
            <a:pPr algn="ctr">
              <a:spcBef>
                <a:spcPct val="40000"/>
              </a:spcBef>
              <a:buFontTx/>
              <a:buNone/>
            </a:pPr>
            <a:r>
              <a:rPr lang="en-US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S </a:t>
            </a:r>
            <a:r>
              <a:rPr lang="en-US" sz="2800" dirty="0" err="1"/>
              <a:t>anggaran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(</a:t>
            </a:r>
            <a:r>
              <a:rPr lang="en-US" sz="2800" i="1" dirty="0"/>
              <a:t>planned value</a:t>
            </a:r>
            <a:r>
              <a:rPr lang="en-US" sz="2800" dirty="0"/>
              <a:t> = PV)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anggaran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 500 </a:t>
            </a:r>
            <a:r>
              <a:rPr lang="en-US" sz="2800" dirty="0" err="1"/>
              <a:t>juta</a:t>
            </a:r>
            <a:r>
              <a:rPr lang="en-US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295400" y="2568575"/>
            <a:ext cx="7086600" cy="3703638"/>
            <a:chOff x="624" y="1536"/>
            <a:chExt cx="4560" cy="2238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344" y="1728"/>
              <a:ext cx="3168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 sz="2400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296" y="2144"/>
              <a:ext cx="3240" cy="1360"/>
            </a:xfrm>
            <a:custGeom>
              <a:avLst/>
              <a:gdLst>
                <a:gd name="T0" fmla="*/ 0 w 3192"/>
                <a:gd name="T1" fmla="*/ 1264 h 1264"/>
                <a:gd name="T2" fmla="*/ 288 w 3192"/>
                <a:gd name="T3" fmla="*/ 1216 h 1264"/>
                <a:gd name="T4" fmla="*/ 624 w 3192"/>
                <a:gd name="T5" fmla="*/ 1120 h 1264"/>
                <a:gd name="T6" fmla="*/ 1008 w 3192"/>
                <a:gd name="T7" fmla="*/ 928 h 1264"/>
                <a:gd name="T8" fmla="*/ 1440 w 3192"/>
                <a:gd name="T9" fmla="*/ 640 h 1264"/>
                <a:gd name="T10" fmla="*/ 1872 w 3192"/>
                <a:gd name="T11" fmla="*/ 352 h 1264"/>
                <a:gd name="T12" fmla="*/ 2256 w 3192"/>
                <a:gd name="T13" fmla="*/ 208 h 1264"/>
                <a:gd name="T14" fmla="*/ 2736 w 3192"/>
                <a:gd name="T15" fmla="*/ 112 h 1264"/>
                <a:gd name="T16" fmla="*/ 3168 w 3192"/>
                <a:gd name="T17" fmla="*/ 16 h 1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92"/>
                <a:gd name="T28" fmla="*/ 0 h 1264"/>
                <a:gd name="T29" fmla="*/ 3192 w 3192"/>
                <a:gd name="T30" fmla="*/ 1264 h 1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92" h="1264">
                  <a:moveTo>
                    <a:pt x="0" y="1264"/>
                  </a:moveTo>
                  <a:cubicBezTo>
                    <a:pt x="92" y="1252"/>
                    <a:pt x="184" y="1240"/>
                    <a:pt x="288" y="1216"/>
                  </a:cubicBezTo>
                  <a:cubicBezTo>
                    <a:pt x="392" y="1192"/>
                    <a:pt x="504" y="1168"/>
                    <a:pt x="624" y="1120"/>
                  </a:cubicBezTo>
                  <a:cubicBezTo>
                    <a:pt x="744" y="1072"/>
                    <a:pt x="872" y="1008"/>
                    <a:pt x="1008" y="928"/>
                  </a:cubicBezTo>
                  <a:cubicBezTo>
                    <a:pt x="1144" y="848"/>
                    <a:pt x="1296" y="736"/>
                    <a:pt x="1440" y="640"/>
                  </a:cubicBezTo>
                  <a:cubicBezTo>
                    <a:pt x="1584" y="544"/>
                    <a:pt x="1736" y="424"/>
                    <a:pt x="1872" y="352"/>
                  </a:cubicBezTo>
                  <a:cubicBezTo>
                    <a:pt x="2008" y="280"/>
                    <a:pt x="2112" y="248"/>
                    <a:pt x="2256" y="208"/>
                  </a:cubicBezTo>
                  <a:cubicBezTo>
                    <a:pt x="2400" y="168"/>
                    <a:pt x="2584" y="144"/>
                    <a:pt x="2736" y="112"/>
                  </a:cubicBezTo>
                  <a:cubicBezTo>
                    <a:pt x="2888" y="80"/>
                    <a:pt x="3192" y="0"/>
                    <a:pt x="3168" y="1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2400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V="1">
              <a:off x="1968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V="1">
              <a:off x="2592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V="1">
              <a:off x="3264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V="1">
              <a:off x="3888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1536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Juli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2064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Agus</a:t>
              </a:r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2688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Sept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3456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Okt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4032" y="3552"/>
              <a:ext cx="57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Nov</a:t>
              </a: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H="1">
              <a:off x="1344" y="2160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H="1">
              <a:off x="1344" y="2304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1344" y="2448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 flipH="1">
              <a:off x="1344" y="2928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1344" y="3312"/>
              <a:ext cx="3408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flipH="1">
              <a:off x="1152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flipH="1">
              <a:off x="1152" y="24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flipH="1">
              <a:off x="1152" y="32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flipH="1">
              <a:off x="1152" y="27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>
              <a:off x="1152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 flipH="1">
              <a:off x="115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Text Box 27"/>
            <p:cNvSpPr txBox="1">
              <a:spLocks noChangeArrowheads="1"/>
            </p:cNvSpPr>
            <p:nvPr/>
          </p:nvSpPr>
          <p:spPr bwMode="auto">
            <a:xfrm>
              <a:off x="960" y="3408"/>
              <a:ext cx="33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0</a:t>
              </a:r>
            </a:p>
          </p:txBody>
        </p:sp>
        <p:sp>
          <p:nvSpPr>
            <p:cNvPr id="35" name="Text Box 28"/>
            <p:cNvSpPr txBox="1">
              <a:spLocks noChangeArrowheads="1"/>
            </p:cNvSpPr>
            <p:nvPr/>
          </p:nvSpPr>
          <p:spPr bwMode="auto">
            <a:xfrm>
              <a:off x="816" y="3120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100</a:t>
              </a:r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816" y="2880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200</a:t>
              </a:r>
            </a:p>
          </p:txBody>
        </p:sp>
        <p:sp>
          <p:nvSpPr>
            <p:cNvPr id="37" name="Text Box 30"/>
            <p:cNvSpPr txBox="1">
              <a:spLocks noChangeArrowheads="1"/>
            </p:cNvSpPr>
            <p:nvPr/>
          </p:nvSpPr>
          <p:spPr bwMode="auto">
            <a:xfrm>
              <a:off x="816" y="2592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300</a:t>
              </a:r>
            </a:p>
          </p:txBody>
        </p:sp>
        <p:sp>
          <p:nvSpPr>
            <p:cNvPr id="38" name="Text Box 31"/>
            <p:cNvSpPr txBox="1">
              <a:spLocks noChangeArrowheads="1"/>
            </p:cNvSpPr>
            <p:nvPr/>
          </p:nvSpPr>
          <p:spPr bwMode="auto">
            <a:xfrm>
              <a:off x="816" y="2304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400</a:t>
              </a:r>
            </a:p>
          </p:txBody>
        </p:sp>
        <p:sp>
          <p:nvSpPr>
            <p:cNvPr id="39" name="Text Box 32"/>
            <p:cNvSpPr txBox="1">
              <a:spLocks noChangeArrowheads="1"/>
            </p:cNvSpPr>
            <p:nvPr/>
          </p:nvSpPr>
          <p:spPr bwMode="auto">
            <a:xfrm>
              <a:off x="816" y="2016"/>
              <a:ext cx="38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500</a:t>
              </a:r>
            </a:p>
          </p:txBody>
        </p:sp>
        <p:sp>
          <p:nvSpPr>
            <p:cNvPr id="40" name="Text Box 33"/>
            <p:cNvSpPr txBox="1">
              <a:spLocks noChangeArrowheads="1"/>
            </p:cNvSpPr>
            <p:nvPr/>
          </p:nvSpPr>
          <p:spPr bwMode="auto">
            <a:xfrm>
              <a:off x="624" y="1536"/>
              <a:ext cx="67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Juta Rp</a:t>
              </a:r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 flipH="1">
              <a:off x="451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4752" y="3417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0 %</a:t>
              </a:r>
            </a:p>
          </p:txBody>
        </p:sp>
        <p:sp>
          <p:nvSpPr>
            <p:cNvPr id="43" name="Text Box 36"/>
            <p:cNvSpPr txBox="1">
              <a:spLocks noChangeArrowheads="1"/>
            </p:cNvSpPr>
            <p:nvPr/>
          </p:nvSpPr>
          <p:spPr bwMode="auto">
            <a:xfrm>
              <a:off x="4752" y="3177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16%</a:t>
              </a:r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4752" y="2784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48%</a:t>
              </a:r>
            </a:p>
          </p:txBody>
        </p:sp>
        <p:sp>
          <p:nvSpPr>
            <p:cNvPr id="45" name="Text Box 38"/>
            <p:cNvSpPr txBox="1">
              <a:spLocks noChangeArrowheads="1"/>
            </p:cNvSpPr>
            <p:nvPr/>
          </p:nvSpPr>
          <p:spPr bwMode="auto">
            <a:xfrm>
              <a:off x="4752" y="2304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80%</a:t>
              </a:r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>
              <a:off x="4752" y="2160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90%</a:t>
              </a:r>
            </a:p>
          </p:txBody>
        </p:sp>
        <p:sp>
          <p:nvSpPr>
            <p:cNvPr id="47" name="Text Box 40"/>
            <p:cNvSpPr txBox="1">
              <a:spLocks noChangeArrowheads="1"/>
            </p:cNvSpPr>
            <p:nvPr/>
          </p:nvSpPr>
          <p:spPr bwMode="auto">
            <a:xfrm>
              <a:off x="4656" y="1968"/>
              <a:ext cx="5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100%</a:t>
              </a:r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4752" y="1545"/>
              <a:ext cx="28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KELUARAN PROSES </a:t>
            </a:r>
            <a:r>
              <a:rPr lang="en-US" b="1" dirty="0" smtClean="0">
                <a:solidFill>
                  <a:schemeClr val="tx1"/>
                </a:solidFill>
              </a:rPr>
              <a:t>MENYUSUN ANGGARAN BIAYA</a:t>
            </a:r>
            <a:r>
              <a:rPr lang="id-ID" b="1" dirty="0" smtClean="0">
                <a:solidFill>
                  <a:schemeClr val="tx1"/>
                </a:solidFill>
              </a:rPr>
              <a:t> (2)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16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30275" y="5881688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cs typeface="Arial" charset="0"/>
              </a:rPr>
              <a:t>start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327150" y="1676400"/>
            <a:ext cx="5775325" cy="4192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2262188" y="2098675"/>
            <a:ext cx="4827587" cy="3748088"/>
          </a:xfrm>
          <a:custGeom>
            <a:avLst/>
            <a:gdLst>
              <a:gd name="T0" fmla="*/ 0 w 3041"/>
              <a:gd name="T1" fmla="*/ 2361 h 2361"/>
              <a:gd name="T2" fmla="*/ 303 w 3041"/>
              <a:gd name="T3" fmla="*/ 2257 h 2361"/>
              <a:gd name="T4" fmla="*/ 747 w 3041"/>
              <a:gd name="T5" fmla="*/ 2058 h 2361"/>
              <a:gd name="T6" fmla="*/ 1087 w 3041"/>
              <a:gd name="T7" fmla="*/ 1860 h 2361"/>
              <a:gd name="T8" fmla="*/ 1464 w 3041"/>
              <a:gd name="T9" fmla="*/ 1596 h 2361"/>
              <a:gd name="T10" fmla="*/ 1701 w 3041"/>
              <a:gd name="T11" fmla="*/ 1322 h 2361"/>
              <a:gd name="T12" fmla="*/ 1937 w 3041"/>
              <a:gd name="T13" fmla="*/ 1020 h 2361"/>
              <a:gd name="T14" fmla="*/ 2078 w 3041"/>
              <a:gd name="T15" fmla="*/ 812 h 2361"/>
              <a:gd name="T16" fmla="*/ 2144 w 3041"/>
              <a:gd name="T17" fmla="*/ 699 h 2361"/>
              <a:gd name="T18" fmla="*/ 2305 w 3041"/>
              <a:gd name="T19" fmla="*/ 491 h 2361"/>
              <a:gd name="T20" fmla="*/ 2484 w 3041"/>
              <a:gd name="T21" fmla="*/ 312 h 2361"/>
              <a:gd name="T22" fmla="*/ 2673 w 3041"/>
              <a:gd name="T23" fmla="*/ 170 h 2361"/>
              <a:gd name="T24" fmla="*/ 2881 w 3041"/>
              <a:gd name="T25" fmla="*/ 47 h 2361"/>
              <a:gd name="T26" fmla="*/ 3041 w 3041"/>
              <a:gd name="T27" fmla="*/ 0 h 236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041"/>
              <a:gd name="T43" fmla="*/ 0 h 2361"/>
              <a:gd name="T44" fmla="*/ 3041 w 3041"/>
              <a:gd name="T45" fmla="*/ 2361 h 236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041" h="2361">
                <a:moveTo>
                  <a:pt x="0" y="2361"/>
                </a:moveTo>
                <a:cubicBezTo>
                  <a:pt x="51" y="2344"/>
                  <a:pt x="179" y="2307"/>
                  <a:pt x="303" y="2257"/>
                </a:cubicBezTo>
                <a:cubicBezTo>
                  <a:pt x="427" y="2207"/>
                  <a:pt x="616" y="2124"/>
                  <a:pt x="747" y="2058"/>
                </a:cubicBezTo>
                <a:cubicBezTo>
                  <a:pt x="878" y="1992"/>
                  <a:pt x="968" y="1937"/>
                  <a:pt x="1087" y="1860"/>
                </a:cubicBezTo>
                <a:cubicBezTo>
                  <a:pt x="1206" y="1783"/>
                  <a:pt x="1362" y="1686"/>
                  <a:pt x="1464" y="1596"/>
                </a:cubicBezTo>
                <a:cubicBezTo>
                  <a:pt x="1566" y="1506"/>
                  <a:pt x="1622" y="1418"/>
                  <a:pt x="1701" y="1322"/>
                </a:cubicBezTo>
                <a:cubicBezTo>
                  <a:pt x="1780" y="1226"/>
                  <a:pt x="1874" y="1105"/>
                  <a:pt x="1937" y="1020"/>
                </a:cubicBezTo>
                <a:cubicBezTo>
                  <a:pt x="2000" y="935"/>
                  <a:pt x="2044" y="865"/>
                  <a:pt x="2078" y="812"/>
                </a:cubicBezTo>
                <a:cubicBezTo>
                  <a:pt x="2112" y="759"/>
                  <a:pt x="2106" y="752"/>
                  <a:pt x="2144" y="699"/>
                </a:cubicBezTo>
                <a:cubicBezTo>
                  <a:pt x="2182" y="646"/>
                  <a:pt x="2248" y="556"/>
                  <a:pt x="2305" y="491"/>
                </a:cubicBezTo>
                <a:cubicBezTo>
                  <a:pt x="2362" y="426"/>
                  <a:pt x="2423" y="365"/>
                  <a:pt x="2484" y="312"/>
                </a:cubicBezTo>
                <a:cubicBezTo>
                  <a:pt x="2545" y="259"/>
                  <a:pt x="2607" y="214"/>
                  <a:pt x="2673" y="170"/>
                </a:cubicBezTo>
                <a:cubicBezTo>
                  <a:pt x="2739" y="126"/>
                  <a:pt x="2820" y="75"/>
                  <a:pt x="2881" y="47"/>
                </a:cubicBezTo>
                <a:cubicBezTo>
                  <a:pt x="2942" y="19"/>
                  <a:pt x="3008" y="10"/>
                  <a:pt x="3041" y="0"/>
                </a:cubicBezTo>
              </a:path>
            </a:pathLst>
          </a:custGeom>
          <a:noFill/>
          <a:ln w="28575">
            <a:solidFill>
              <a:srgbClr val="C64234"/>
            </a:solidFill>
            <a:round/>
            <a:headEnd/>
            <a:tailEnd/>
          </a:ln>
        </p:spPr>
        <p:txBody>
          <a:bodyPr/>
          <a:lstStyle/>
          <a:p>
            <a:endParaRPr lang="id-ID" sz="2400"/>
          </a:p>
        </p:txBody>
      </p:sp>
      <p:grpSp>
        <p:nvGrpSpPr>
          <p:cNvPr id="31" name="Group 30"/>
          <p:cNvGrpSpPr/>
          <p:nvPr/>
        </p:nvGrpSpPr>
        <p:grpSpPr>
          <a:xfrm>
            <a:off x="381000" y="1600200"/>
            <a:ext cx="8763000" cy="5181600"/>
            <a:chOff x="381000" y="1600200"/>
            <a:chExt cx="8763000" cy="5181600"/>
          </a:xfrm>
        </p:grpSpPr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 rot="-5400000">
              <a:off x="-1418431" y="4128294"/>
              <a:ext cx="4452937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>
                  <a:cs typeface="Arial" charset="0"/>
                </a:rPr>
                <a:t>Rp</a:t>
              </a:r>
            </a:p>
            <a:p>
              <a:pPr algn="r">
                <a:spcBef>
                  <a:spcPct val="50000"/>
                </a:spcBef>
              </a:pPr>
              <a:r>
                <a:rPr lang="en-US" sz="2000">
                  <a:cs typeface="Arial" charset="0"/>
                </a:rPr>
                <a:t>Nilai kumulatif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3238500" y="5911850"/>
              <a:ext cx="10525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cs typeface="Arial" charset="0"/>
                </a:rPr>
                <a:t>TIME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881813" y="5867400"/>
              <a:ext cx="12715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finish</a:t>
              </a: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7086600" y="17526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7086600" y="19812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7543800" y="1600200"/>
              <a:ext cx="1600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Cadangan manajemen</a:t>
              </a:r>
            </a:p>
          </p:txBody>
        </p:sp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1328738" y="1978025"/>
              <a:ext cx="5730875" cy="3840163"/>
            </a:xfrm>
            <a:custGeom>
              <a:avLst/>
              <a:gdLst>
                <a:gd name="T0" fmla="*/ 0 w 3610"/>
                <a:gd name="T1" fmla="*/ 2419 h 2419"/>
                <a:gd name="T2" fmla="*/ 246 w 3610"/>
                <a:gd name="T3" fmla="*/ 2293 h 2419"/>
                <a:gd name="T4" fmla="*/ 656 w 3610"/>
                <a:gd name="T5" fmla="*/ 2092 h 2419"/>
                <a:gd name="T6" fmla="*/ 1021 w 3610"/>
                <a:gd name="T7" fmla="*/ 1866 h 2419"/>
                <a:gd name="T8" fmla="*/ 1409 w 3610"/>
                <a:gd name="T9" fmla="*/ 1606 h 2419"/>
                <a:gd name="T10" fmla="*/ 1725 w 3610"/>
                <a:gd name="T11" fmla="*/ 1290 h 2419"/>
                <a:gd name="T12" fmla="*/ 2047 w 3610"/>
                <a:gd name="T13" fmla="*/ 864 h 2419"/>
                <a:gd name="T14" fmla="*/ 2323 w 3610"/>
                <a:gd name="T15" fmla="*/ 605 h 2419"/>
                <a:gd name="T16" fmla="*/ 2637 w 3610"/>
                <a:gd name="T17" fmla="*/ 348 h 2419"/>
                <a:gd name="T18" fmla="*/ 2978 w 3610"/>
                <a:gd name="T19" fmla="*/ 152 h 2419"/>
                <a:gd name="T20" fmla="*/ 3327 w 3610"/>
                <a:gd name="T21" fmla="*/ 48 h 2419"/>
                <a:gd name="T22" fmla="*/ 3610 w 3610"/>
                <a:gd name="T23" fmla="*/ 0 h 24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10"/>
                <a:gd name="T37" fmla="*/ 0 h 2419"/>
                <a:gd name="T38" fmla="*/ 3610 w 3610"/>
                <a:gd name="T39" fmla="*/ 2419 h 24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10" h="2419">
                  <a:moveTo>
                    <a:pt x="0" y="2419"/>
                  </a:moveTo>
                  <a:cubicBezTo>
                    <a:pt x="41" y="2397"/>
                    <a:pt x="137" y="2348"/>
                    <a:pt x="246" y="2293"/>
                  </a:cubicBezTo>
                  <a:cubicBezTo>
                    <a:pt x="354" y="2238"/>
                    <a:pt x="526" y="2161"/>
                    <a:pt x="656" y="2092"/>
                  </a:cubicBezTo>
                  <a:cubicBezTo>
                    <a:pt x="785" y="2021"/>
                    <a:pt x="895" y="1946"/>
                    <a:pt x="1021" y="1866"/>
                  </a:cubicBezTo>
                  <a:cubicBezTo>
                    <a:pt x="1147" y="1785"/>
                    <a:pt x="1292" y="1701"/>
                    <a:pt x="1409" y="1606"/>
                  </a:cubicBezTo>
                  <a:cubicBezTo>
                    <a:pt x="1525" y="1511"/>
                    <a:pt x="1618" y="1412"/>
                    <a:pt x="1725" y="1290"/>
                  </a:cubicBezTo>
                  <a:cubicBezTo>
                    <a:pt x="1831" y="1168"/>
                    <a:pt x="1948" y="980"/>
                    <a:pt x="2047" y="864"/>
                  </a:cubicBezTo>
                  <a:cubicBezTo>
                    <a:pt x="2147" y="749"/>
                    <a:pt x="2225" y="691"/>
                    <a:pt x="2323" y="605"/>
                  </a:cubicBezTo>
                  <a:cubicBezTo>
                    <a:pt x="2422" y="519"/>
                    <a:pt x="2528" y="424"/>
                    <a:pt x="2637" y="348"/>
                  </a:cubicBezTo>
                  <a:cubicBezTo>
                    <a:pt x="2746" y="272"/>
                    <a:pt x="2863" y="202"/>
                    <a:pt x="2978" y="152"/>
                  </a:cubicBezTo>
                  <a:cubicBezTo>
                    <a:pt x="3093" y="102"/>
                    <a:pt x="3222" y="73"/>
                    <a:pt x="3327" y="48"/>
                  </a:cubicBezTo>
                  <a:cubicBezTo>
                    <a:pt x="3432" y="23"/>
                    <a:pt x="3551" y="10"/>
                    <a:pt x="361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2400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679700" y="3778250"/>
              <a:ext cx="16637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cs typeface="Arial" charset="0"/>
                </a:rPr>
                <a:t>Cost baseline</a:t>
              </a: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1295400" y="5029200"/>
              <a:ext cx="26670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3962400" y="4343400"/>
              <a:ext cx="0" cy="68580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3962400" y="4343400"/>
              <a:ext cx="8382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 flipV="1">
              <a:off x="4800600" y="3276600"/>
              <a:ext cx="0" cy="106680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4800600" y="3276600"/>
              <a:ext cx="8382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17"/>
            <p:cNvSpPr>
              <a:spLocks noChangeShapeType="1"/>
            </p:cNvSpPr>
            <p:nvPr/>
          </p:nvSpPr>
          <p:spPr bwMode="auto">
            <a:xfrm flipV="1">
              <a:off x="5638800" y="1752600"/>
              <a:ext cx="0" cy="152400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flipV="1">
              <a:off x="5638800" y="1752600"/>
              <a:ext cx="14478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4965700" y="3429000"/>
              <a:ext cx="166370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cs typeface="Arial" charset="0"/>
                </a:rPr>
                <a:t>Arus kas yang diharapkan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RENCANA BIAYA PROYEK</a:t>
            </a:r>
            <a:endParaRPr lang="en-US" b="1" dirty="0"/>
          </a:p>
        </p:txBody>
      </p:sp>
      <p:graphicFrame>
        <p:nvGraphicFramePr>
          <p:cNvPr id="33" name="Group 18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453818"/>
              </p:ext>
            </p:extLst>
          </p:nvPr>
        </p:nvGraphicFramePr>
        <p:xfrm>
          <a:off x="0" y="1457508"/>
          <a:ext cx="9144001" cy="4776481"/>
        </p:xfrm>
        <a:graphic>
          <a:graphicData uri="http://schemas.openxmlformats.org/drawingml/2006/table">
            <a:tbl>
              <a:tblPr/>
              <a:tblGrid>
                <a:gridCol w="2627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16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841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Totals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WBS Item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1. Project Management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96,000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Project Manager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Project Team Member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66,300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29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Contractors (10% of software development and testing)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2. Hardware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2.1 Handheld devices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2.2 Servers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16,000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3.Software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3.1 Licensed Softwar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3.2 Software development *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127,000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127,000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594,000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594,000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4. Testing(10% of total hardware and softwares costs)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69,000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69,000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5. Training and Support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Trainee costs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Travel Costs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8,400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8,400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Project Team Members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6. Reserves(20% of total estimate)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3,540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253,540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Total Project Cost Estimate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86,027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92,027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172,027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223,027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198,027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185,027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173,027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148,427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753,027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80,027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53,567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1,521,240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PENGAWASAN  BIAYA </a:t>
            </a:r>
            <a:br>
              <a:rPr lang="id-ID" b="1" dirty="0" smtClean="0"/>
            </a:br>
            <a:r>
              <a:rPr lang="id-ID" b="1" dirty="0" smtClean="0"/>
              <a:t>(COST CONTROLLING) </a:t>
            </a:r>
            <a:endParaRPr lang="en-US" b="1" dirty="0"/>
          </a:p>
        </p:txBody>
      </p:sp>
      <p:sp>
        <p:nvSpPr>
          <p:cNvPr id="9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53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M</a:t>
            </a:r>
            <a:r>
              <a:rPr lang="en-US" sz="2400" dirty="0" err="1" smtClean="0"/>
              <a:t>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id-ID" sz="2400" dirty="0" smtClean="0"/>
              <a:t>biaya </a:t>
            </a:r>
            <a:r>
              <a:rPr lang="en-US" sz="2400" dirty="0" err="1" smtClean="0"/>
              <a:t>proyek</a:t>
            </a:r>
            <a:endParaRPr lang="id-ID" sz="2400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endParaRPr lang="en-US" sz="2400" dirty="0" smtClean="0"/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monitoring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endParaRPr lang="en-US" sz="2400" dirty="0" smtClean="0"/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meyakinkan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baseline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direvisi</a:t>
            </a:r>
            <a:endParaRPr lang="en-US" sz="2400" dirty="0" smtClean="0"/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stakeholders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pula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Earned value management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200" baseline="-25000" dirty="0" smtClean="0"/>
              <a:t>	</a:t>
            </a:r>
            <a:endParaRPr lang="en-US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TUGAS</a:t>
            </a:r>
            <a:endParaRPr lang="en-US" b="1" dirty="0"/>
          </a:p>
        </p:txBody>
      </p:sp>
      <p:sp>
        <p:nvSpPr>
          <p:cNvPr id="9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08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Diketahui anggaran biaya untuk penelitian sebesar 20 juta 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yang digunakan selama 1 tahun. Biaya 20 juta itu digunakan 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untuk : 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\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endParaRPr lang="id-ID" sz="2400" dirty="0" smtClean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endParaRPr lang="id-ID" sz="2400" dirty="0" smtClean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endParaRPr lang="id-ID" sz="2400" dirty="0" smtClean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Buatlah Justifikasi Cost Estimasi untuk Kasus diatas !!!</a:t>
            </a:r>
            <a:endParaRPr lang="en-US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19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3048000"/>
          <a:ext cx="8153400" cy="1783080"/>
        </p:xfrm>
        <a:graphic>
          <a:graphicData uri="http://schemas.openxmlformats.org/drawingml/2006/table">
            <a:tbl>
              <a:tblPr/>
              <a:tblGrid>
                <a:gridCol w="697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6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Jenis Pengeluaran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Biaya dalam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Gaji dan Upah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Bahan Habis Pakai dan Peralatan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Perjalanan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Lain-lain (Publikasi, Seminar, Laporan &amp; Lainnya)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PENGERTIAN BIAYA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00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Biaya</a:t>
            </a:r>
            <a:r>
              <a:rPr lang="id-ID" sz="2400" dirty="0" smtClean="0"/>
              <a:t> atau cost 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dikorbankan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Biaya </a:t>
            </a:r>
            <a:r>
              <a:rPr lang="en-US" sz="2400" dirty="0" smtClean="0"/>
              <a:t>um</a:t>
            </a:r>
            <a:r>
              <a:rPr lang="id-ID" sz="2400" dirty="0" smtClean="0"/>
              <a:t>um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dollar, rupiah, </a:t>
            </a:r>
            <a:r>
              <a:rPr lang="id-ID" sz="2400" dirty="0" smtClean="0"/>
              <a:t>dll.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Sumber daya biaya meliputi : orang, peralatan dan material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Biaya proyek  -&gt; terbatas 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Justifikasi </a:t>
            </a:r>
            <a:endParaRPr lang="en-US" b="1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884355"/>
              </p:ext>
            </p:extLst>
          </p:nvPr>
        </p:nvGraphicFramePr>
        <p:xfrm>
          <a:off x="250375" y="1237351"/>
          <a:ext cx="8599711" cy="5109208"/>
        </p:xfrm>
        <a:graphic>
          <a:graphicData uri="http://schemas.openxmlformats.org/drawingml/2006/table">
            <a:tbl>
              <a:tblPr/>
              <a:tblGrid>
                <a:gridCol w="1641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5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6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03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03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49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326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 Honor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6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Pelaksana</a:t>
                      </a:r>
                      <a:endParaRPr lang="id-ID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Honor/jam (Rp)</a:t>
                      </a:r>
                      <a:endParaRPr lang="id-ID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Waktu (jam/minggu)</a:t>
                      </a:r>
                      <a:endParaRPr lang="id-ID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Minggu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Honor per tahun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57"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 Total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 Bahan Habis Pakai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Material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Justifikasi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Pemakaian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Kuantitas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Harga Satuan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Honor per Tahun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Peralatan Penunjang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85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ATK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85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7857">
                <a:tc gridSpan="9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 Perjalanan 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Perjalanan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Justifikasi Perjalanan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Kuantitas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Harga Satuan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Honor per Tahun (Rp)</a:t>
                      </a:r>
                      <a:endParaRPr lang="id-ID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7857">
                <a:tc gridSpan="1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 Lain-lain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7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Material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Justifikasi 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Kuantitas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Harga Satuan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Honor per tahun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778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7857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77857"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ANGGARAN YANG DIPERLUKAN SETIAP TAHUN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715"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ANGGARAN YANG DIPERLUKAN SELURUH TAHUN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3" y="293916"/>
            <a:ext cx="8839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EARNED VALUE Management</a:t>
            </a:r>
            <a:b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(EVM)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PENGERTIAN </a:t>
            </a:r>
            <a:br>
              <a:rPr lang="id-ID" b="1" dirty="0" smtClean="0"/>
            </a:br>
            <a:r>
              <a:rPr lang="id-ID" b="1" dirty="0" smtClean="0"/>
              <a:t>EARNED VALUE MANAGEMENT (EVM)</a:t>
            </a:r>
            <a:endParaRPr lang="en-US" b="1" dirty="0"/>
          </a:p>
        </p:txBody>
      </p:sp>
      <p:sp>
        <p:nvSpPr>
          <p:cNvPr id="9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05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EVM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mengintegrasikan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,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biaya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EVM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i="1" dirty="0" smtClean="0"/>
              <a:t>baseline (original plan plus approved changes).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baseline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periodik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aktual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diperbaharui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EVM </a:t>
            </a:r>
            <a:r>
              <a:rPr lang="en-US" sz="2400" dirty="0" err="1" smtClean="0"/>
              <a:t>dapat</a:t>
            </a:r>
            <a:r>
              <a:rPr lang="en-US" sz="2400" dirty="0" smtClean="0"/>
              <a:t> optimal. </a:t>
            </a:r>
          </a:p>
          <a:p>
            <a:pPr algn="just">
              <a:buFont typeface="Arial" pitchFamily="34" charset="0"/>
              <a:buChar char="•"/>
            </a:pP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73152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ISTILAH – ISTILAH DALAM EVM (1)</a:t>
            </a:r>
            <a:endParaRPr lang="en-US" b="1" dirty="0"/>
          </a:p>
        </p:txBody>
      </p:sp>
      <p:sp>
        <p:nvSpPr>
          <p:cNvPr id="9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349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/>
              <a:t>Planned Value (PV)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porsi</a:t>
            </a:r>
            <a:r>
              <a:rPr lang="en-US" sz="2000" dirty="0" smtClean="0"/>
              <a:t> total </a:t>
            </a:r>
            <a:r>
              <a:rPr lang="en-US" sz="2000" dirty="0" err="1" smtClean="0"/>
              <a:t>estimasi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disetujui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dikeluarkan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perioda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id-ID" sz="2000" dirty="0" smtClean="0"/>
              <a:t>. PV d</a:t>
            </a:r>
            <a:r>
              <a:rPr lang="en-US" sz="2000" dirty="0" err="1" smtClean="0"/>
              <a:t>isebut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BCWS (</a:t>
            </a:r>
            <a:r>
              <a:rPr lang="id-ID" sz="2000" dirty="0" smtClean="0"/>
              <a:t>B</a:t>
            </a:r>
            <a:r>
              <a:rPr lang="en-US" sz="2000" dirty="0" err="1" smtClean="0"/>
              <a:t>udgeted</a:t>
            </a:r>
            <a:r>
              <a:rPr lang="en-US" sz="2000" dirty="0" smtClean="0"/>
              <a:t> </a:t>
            </a:r>
            <a:r>
              <a:rPr lang="id-ID" sz="2000" dirty="0" smtClean="0"/>
              <a:t>C</a:t>
            </a:r>
            <a:r>
              <a:rPr lang="en-US" sz="2000" dirty="0" err="1" smtClean="0"/>
              <a:t>ost</a:t>
            </a:r>
            <a:r>
              <a:rPr lang="en-US" sz="2000" dirty="0" smtClean="0"/>
              <a:t> of </a:t>
            </a:r>
            <a:r>
              <a:rPr lang="id-ID" sz="2000" dirty="0" smtClean="0"/>
              <a:t>W</a:t>
            </a:r>
            <a:r>
              <a:rPr lang="en-US" sz="2000" dirty="0" err="1" smtClean="0"/>
              <a:t>ork</a:t>
            </a:r>
            <a:r>
              <a:rPr lang="en-US" sz="2000" dirty="0" smtClean="0"/>
              <a:t> </a:t>
            </a:r>
            <a:r>
              <a:rPr lang="id-ID" sz="2000" dirty="0" smtClean="0"/>
              <a:t>S</a:t>
            </a:r>
            <a:r>
              <a:rPr lang="en-US" sz="2000" dirty="0" err="1" smtClean="0"/>
              <a:t>cheduled</a:t>
            </a:r>
            <a:r>
              <a:rPr lang="en-US" sz="20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b="1" dirty="0" smtClean="0"/>
              <a:t>Actual Cost (AC)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total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rangka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aktivitasnya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perioda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id-ID" sz="2000" dirty="0" smtClean="0"/>
              <a:t>. AC d</a:t>
            </a:r>
            <a:r>
              <a:rPr lang="en-US" sz="2000" dirty="0" err="1" smtClean="0"/>
              <a:t>isebut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ACWP (</a:t>
            </a:r>
            <a:r>
              <a:rPr lang="id-ID" sz="2000" dirty="0" smtClean="0"/>
              <a:t>A</a:t>
            </a:r>
            <a:r>
              <a:rPr lang="en-US" sz="2000" dirty="0" err="1" smtClean="0"/>
              <a:t>ctual</a:t>
            </a:r>
            <a:r>
              <a:rPr lang="en-US" sz="2000" dirty="0" smtClean="0"/>
              <a:t> </a:t>
            </a:r>
            <a:r>
              <a:rPr lang="id-ID" sz="2000" dirty="0" smtClean="0"/>
              <a:t>C</a:t>
            </a:r>
            <a:r>
              <a:rPr lang="en-US" sz="2000" dirty="0" err="1" smtClean="0"/>
              <a:t>ost</a:t>
            </a:r>
            <a:r>
              <a:rPr lang="en-US" sz="2000" dirty="0" smtClean="0"/>
              <a:t> of </a:t>
            </a:r>
            <a:r>
              <a:rPr lang="id-ID" sz="2000" dirty="0" smtClean="0"/>
              <a:t>W</a:t>
            </a:r>
            <a:r>
              <a:rPr lang="en-US" sz="2000" dirty="0" err="1" smtClean="0"/>
              <a:t>ork</a:t>
            </a:r>
            <a:r>
              <a:rPr lang="en-US" sz="2000" dirty="0" smtClean="0"/>
              <a:t> </a:t>
            </a:r>
            <a:r>
              <a:rPr lang="id-ID" sz="2000" dirty="0" smtClean="0"/>
              <a:t>P</a:t>
            </a:r>
            <a:r>
              <a:rPr lang="en-US" sz="2000" dirty="0" err="1" smtClean="0"/>
              <a:t>erformed</a:t>
            </a:r>
            <a:r>
              <a:rPr lang="en-US" sz="2000" dirty="0" smtClean="0"/>
              <a:t>)</a:t>
            </a:r>
            <a:endParaRPr lang="id-ID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Earned Value (EV) 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estimasi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(value)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,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b="1" i="1" dirty="0" smtClean="0"/>
              <a:t>rate of performance ( RP)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rencananya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id-ID" sz="2000" dirty="0" smtClean="0"/>
              <a:t>. EV d</a:t>
            </a:r>
            <a:r>
              <a:rPr lang="en-US" sz="2000" dirty="0" err="1" smtClean="0"/>
              <a:t>isebut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BCWP (</a:t>
            </a:r>
            <a:r>
              <a:rPr lang="id-ID" sz="2000" dirty="0" smtClean="0"/>
              <a:t>B</a:t>
            </a:r>
            <a:r>
              <a:rPr lang="en-US" sz="2000" dirty="0" err="1" smtClean="0"/>
              <a:t>udgeted</a:t>
            </a:r>
            <a:r>
              <a:rPr lang="en-US" sz="2000" dirty="0" smtClean="0"/>
              <a:t> </a:t>
            </a:r>
            <a:r>
              <a:rPr lang="id-ID" sz="2000" dirty="0" smtClean="0"/>
              <a:t>C</a:t>
            </a:r>
            <a:r>
              <a:rPr lang="en-US" sz="2000" dirty="0" err="1" smtClean="0"/>
              <a:t>ost</a:t>
            </a:r>
            <a:r>
              <a:rPr lang="en-US" sz="2000" dirty="0" smtClean="0"/>
              <a:t> of </a:t>
            </a:r>
            <a:r>
              <a:rPr lang="id-ID" sz="2000" dirty="0" smtClean="0"/>
              <a:t>W</a:t>
            </a:r>
            <a:r>
              <a:rPr lang="en-US" sz="2000" dirty="0" err="1" smtClean="0"/>
              <a:t>ork</a:t>
            </a:r>
            <a:r>
              <a:rPr lang="en-US" sz="2000" dirty="0" smtClean="0"/>
              <a:t> </a:t>
            </a:r>
            <a:r>
              <a:rPr lang="id-ID" sz="2000" dirty="0" smtClean="0"/>
              <a:t>P</a:t>
            </a:r>
            <a:r>
              <a:rPr lang="en-US" sz="2000" dirty="0" err="1" smtClean="0"/>
              <a:t>erformed</a:t>
            </a:r>
            <a:r>
              <a:rPr lang="en-US" sz="2000" dirty="0" smtClean="0"/>
              <a:t>)</a:t>
            </a:r>
            <a:endParaRPr lang="id-ID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ISTILAH – ISTILAH DALAM EVM (2)</a:t>
            </a:r>
            <a:endParaRPr lang="en-US" b="1" dirty="0"/>
          </a:p>
        </p:txBody>
      </p:sp>
      <p:sp>
        <p:nvSpPr>
          <p:cNvPr id="9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79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Cost Variance ( CV),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melebihi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direncanakan</a:t>
            </a:r>
            <a:endParaRPr lang="id-ID" sz="2400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Schedule Variance ( SV)</a:t>
            </a:r>
            <a:r>
              <a:rPr lang="en-US" sz="2400" dirty="0" smtClean="0"/>
              <a:t>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lama/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direncanakan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Cost Performance Index ( CPI)</a:t>
            </a:r>
            <a:r>
              <a:rPr lang="en-US" sz="2400" dirty="0" smtClean="0"/>
              <a:t> 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/>
              <a:t>Schedule Performance Index ( SPI) </a:t>
            </a:r>
            <a:r>
              <a:rPr lang="en-US" sz="2400" dirty="0" smtClean="0"/>
              <a:t>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mengestimase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selesainya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,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MENGHITUNG PV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err="1"/>
              <a:t>Tentukan</a:t>
            </a:r>
            <a:r>
              <a:rPr lang="en-US" altLang="en-US" dirty="0"/>
              <a:t> BAC (Budget at Completion)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PV=BAC*Planned Complete (%)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EV=BAC*Actual Complete (%)</a:t>
            </a:r>
          </a:p>
          <a:p>
            <a:pPr marL="609600" indent="-609600">
              <a:buFontTx/>
              <a:buNone/>
            </a:pPr>
            <a:endParaRPr lang="en-US" altLang="en-US" dirty="0"/>
          </a:p>
          <a:p>
            <a:pPr marL="609600" indent="-609600" algn="ctr">
              <a:buFontTx/>
              <a:buNone/>
            </a:pPr>
            <a:r>
              <a:rPr lang="en-US" altLang="en-US" dirty="0"/>
              <a:t>AC &gt; PV 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50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RUMUS-RUMUS EARNED VALUE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26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2400" y="1640104"/>
          <a:ext cx="87630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Image" r:id="rId4" imgW="6531592" imgH="3380162" progId="">
                  <p:embed/>
                </p:oleObj>
              </mc:Choice>
              <mc:Fallback>
                <p:oleObj name="Image" r:id="rId4" imgW="6531592" imgH="3380162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40104"/>
                        <a:ext cx="8763000" cy="453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</a:t>
            </a:r>
            <a:r>
              <a:rPr lang="id-ID" b="1" dirty="0" smtClean="0"/>
              <a:t>ONTOH 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27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b="18333"/>
          <a:stretch>
            <a:fillRect/>
          </a:stretch>
        </p:blipFill>
        <p:spPr bwMode="auto">
          <a:xfrm>
            <a:off x="533400" y="1561850"/>
            <a:ext cx="8229600" cy="49151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(2)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28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21009"/>
            <a:ext cx="8856984" cy="521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CONTOH GRAFIK EARNED VALUE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29</a:t>
            </a:fld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4" y="1483148"/>
            <a:ext cx="8063099" cy="501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/>
              <a:t>PENGERTIAN PROJECT COST MANAJEMENT (MANAJEMEN BIAYA PROYEK) </a:t>
            </a:r>
            <a:endParaRPr lang="en-US" sz="32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394438"/>
            <a:ext cx="8839200" cy="3820887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Project Cost Manajement atau biasa disebut dengan manajemen biaya adalah sebuah metode yang menggunakan teknologi untuk mengukur biaya dan produktivitas melalui siklus hidup penuh proyek tingkat perusahaan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Manajemen Biaya proyek mencakup proses-proses yang dibutuhkan untuk menjamin proyek bisa diselesaikan sesuai budget yang disetujui.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MAKNA ANGKA DALAM EVM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30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82146" y="1587429"/>
            <a:ext cx="8640959" cy="467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CV </a:t>
            </a:r>
            <a:r>
              <a:rPr lang="en-US" sz="2400" dirty="0" err="1"/>
              <a:t>dan</a:t>
            </a:r>
            <a:r>
              <a:rPr lang="en-US" sz="2400" dirty="0"/>
              <a:t> SV  </a:t>
            </a:r>
            <a:r>
              <a:rPr lang="en-US" sz="2400" dirty="0" err="1"/>
              <a:t>mengindikasikan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masalah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.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melebihi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yang </a:t>
            </a:r>
            <a:r>
              <a:rPr lang="en-US" sz="2400" dirty="0" err="1"/>
              <a:t>direncanakan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yang </a:t>
            </a:r>
            <a:r>
              <a:rPr lang="en-US" sz="2400" dirty="0" err="1"/>
              <a:t>direncanakan</a:t>
            </a:r>
            <a:endParaRPr lang="en-US" sz="2400" dirty="0"/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/>
              <a:t>CPI </a:t>
            </a:r>
            <a:r>
              <a:rPr lang="en-US" sz="2400" dirty="0" err="1"/>
              <a:t>dan</a:t>
            </a:r>
            <a:r>
              <a:rPr lang="en-US" sz="2400" dirty="0"/>
              <a:t> SPI &lt; 100%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 smtClean="0"/>
              <a:t>proyek</a:t>
            </a:r>
            <a:endParaRPr lang="id-ID" sz="2400" dirty="0"/>
          </a:p>
          <a:p>
            <a:pPr eaLnBrk="1" hangingPunct="1">
              <a:buFont typeface="Arial" pitchFamily="34" charset="0"/>
              <a:buChar char="•"/>
            </a:pPr>
            <a:r>
              <a:rPr lang="id-ID" sz="2400" dirty="0" smtClean="0"/>
              <a:t>CPI :</a:t>
            </a:r>
          </a:p>
          <a:p>
            <a:pPr marL="723900" lvl="1" indent="-2667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CPI &lt; 1  </a:t>
            </a:r>
            <a:r>
              <a:rPr lang="en-US" sz="2400" dirty="0" err="1"/>
              <a:t>atau</a:t>
            </a:r>
            <a:r>
              <a:rPr lang="en-US" sz="2400" dirty="0"/>
              <a:t>   </a:t>
            </a:r>
            <a:r>
              <a:rPr lang="id-ID" sz="2400" dirty="0"/>
              <a:t>E</a:t>
            </a:r>
            <a:r>
              <a:rPr lang="en-US" sz="2400" dirty="0"/>
              <a:t>V &lt; AC   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melebihi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anggaran</a:t>
            </a:r>
            <a:endParaRPr lang="en-US" sz="2400" dirty="0">
              <a:sym typeface="Wingdings" pitchFamily="2" charset="2"/>
            </a:endParaRPr>
          </a:p>
          <a:p>
            <a:pPr marL="723900" lvl="1" indent="-26670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ym typeface="Wingdings" pitchFamily="2" charset="2"/>
              </a:rPr>
              <a:t>CPI &gt; 1 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  EV &gt; AC    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hemat</a:t>
            </a:r>
            <a:endParaRPr lang="en-US" sz="2400" dirty="0"/>
          </a:p>
          <a:p>
            <a:pPr marL="361950" indent="-361950">
              <a:lnSpc>
                <a:spcPct val="90000"/>
              </a:lnSpc>
              <a:buFont typeface="Arial" pitchFamily="34" charset="0"/>
              <a:buChar char="•"/>
            </a:pPr>
            <a:r>
              <a:rPr lang="id-ID" sz="2400" dirty="0" smtClean="0"/>
              <a:t>SPI :</a:t>
            </a:r>
          </a:p>
          <a:p>
            <a:pPr marL="723900" lvl="1" indent="-2667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SPI </a:t>
            </a:r>
            <a:r>
              <a:rPr lang="en-US" sz="2400" dirty="0"/>
              <a:t>&lt; 1  </a:t>
            </a:r>
            <a:r>
              <a:rPr lang="en-US" sz="2400" dirty="0" err="1"/>
              <a:t>atau</a:t>
            </a:r>
            <a:r>
              <a:rPr lang="en-US" sz="2400" dirty="0"/>
              <a:t>   EV &lt; PV     </a:t>
            </a:r>
            <a:r>
              <a:rPr lang="en-US" sz="2400" dirty="0">
                <a:sym typeface="Wingdings" pitchFamily="2" charset="2"/>
              </a:rPr>
              <a:t>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terlambat</a:t>
            </a:r>
            <a:endParaRPr lang="en-US" sz="2400" dirty="0">
              <a:sym typeface="Wingdings" pitchFamily="2" charset="2"/>
            </a:endParaRPr>
          </a:p>
          <a:p>
            <a:pPr marL="723900" lvl="1" indent="-2667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SPI &gt; 1 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  EV &gt; PV       </a:t>
            </a:r>
            <a:r>
              <a:rPr lang="en-US" sz="2400" dirty="0" err="1">
                <a:sym typeface="Wingdings" pitchFamily="2" charset="2"/>
              </a:rPr>
              <a:t>Proyek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lebih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cepat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d</a:t>
            </a:r>
            <a:r>
              <a:rPr lang="id-ID" sz="2400" dirty="0" smtClean="0">
                <a:sym typeface="Wingdings" pitchFamily="2" charset="2"/>
              </a:rPr>
              <a:t>ari </a:t>
            </a:r>
            <a:r>
              <a:rPr lang="en-US" sz="2400" dirty="0">
                <a:sym typeface="Wingdings" pitchFamily="2" charset="2"/>
              </a:rPr>
              <a:t>						</a:t>
            </a:r>
            <a:r>
              <a:rPr lang="id-ID" sz="2400" dirty="0" smtClean="0">
                <a:sym typeface="Wingdings" pitchFamily="2" charset="2"/>
              </a:rPr>
              <a:t>   </a:t>
            </a:r>
            <a:r>
              <a:rPr lang="en-US" sz="2400" dirty="0" err="1" smtClean="0">
                <a:sym typeface="Wingdings" pitchFamily="2" charset="2"/>
              </a:rPr>
              <a:t>rencana</a:t>
            </a:r>
            <a:endParaRPr lang="en-US" sz="24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FORECAST (MERAMALKAN TOTAL ANGGARAN BIAYA PROYEK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Meramalkan</a:t>
            </a:r>
            <a:r>
              <a:rPr lang="en-US" altLang="en-US" dirty="0"/>
              <a:t> total </a:t>
            </a:r>
            <a:r>
              <a:rPr lang="en-US" altLang="en-US" dirty="0" err="1"/>
              <a:t>biaya</a:t>
            </a:r>
            <a:r>
              <a:rPr lang="en-US" altLang="en-US" dirty="0"/>
              <a:t> yang </a:t>
            </a:r>
            <a:r>
              <a:rPr lang="en-US" altLang="en-US" dirty="0" err="1"/>
              <a:t>dikeluarkan</a:t>
            </a:r>
            <a:r>
              <a:rPr lang="en-US" altLang="en-US" dirty="0"/>
              <a:t> </a:t>
            </a:r>
            <a:r>
              <a:rPr lang="en-US" altLang="en-US" dirty="0" err="1"/>
              <a:t>hingga</a:t>
            </a:r>
            <a:r>
              <a:rPr lang="en-US" altLang="en-US" dirty="0"/>
              <a:t> </a:t>
            </a:r>
            <a:r>
              <a:rPr lang="en-US" altLang="en-US" dirty="0" err="1"/>
              <a:t>proyek</a:t>
            </a:r>
            <a:r>
              <a:rPr lang="en-US" altLang="en-US" dirty="0"/>
              <a:t> </a:t>
            </a:r>
            <a:r>
              <a:rPr lang="en-US" altLang="en-US" dirty="0" err="1"/>
              <a:t>selesai</a:t>
            </a:r>
            <a:r>
              <a:rPr lang="en-US" altLang="en-US" dirty="0"/>
              <a:t> – EAC (Estimate at Completion)</a:t>
            </a:r>
          </a:p>
          <a:p>
            <a:r>
              <a:rPr lang="en-US" altLang="en-US" dirty="0"/>
              <a:t>EAC = BAC / CPI</a:t>
            </a:r>
          </a:p>
          <a:p>
            <a:r>
              <a:rPr lang="en-US" altLang="en-US" dirty="0"/>
              <a:t>ETC (Estimates to Complete)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ym typeface="Wingdings" panose="05000000000000000000" pitchFamily="2" charset="2"/>
              </a:rPr>
              <a:t>seberapa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banyak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uang</a:t>
            </a:r>
            <a:r>
              <a:rPr lang="en-US" altLang="en-US" dirty="0">
                <a:sym typeface="Wingdings" panose="05000000000000000000" pitchFamily="2" charset="2"/>
              </a:rPr>
              <a:t> yang </a:t>
            </a:r>
            <a:r>
              <a:rPr lang="en-US" altLang="en-US" dirty="0" err="1">
                <a:sym typeface="Wingdings" panose="05000000000000000000" pitchFamily="2" charset="2"/>
              </a:rPr>
              <a:t>mungkin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akan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dipergunakan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dalam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proyek</a:t>
            </a:r>
            <a:endParaRPr lang="en-US" altLang="en-US" dirty="0">
              <a:sym typeface="Wingdings" panose="05000000000000000000" pitchFamily="2" charset="2"/>
            </a:endParaRPr>
          </a:p>
          <a:p>
            <a:r>
              <a:rPr lang="en-US" altLang="en-US" dirty="0">
                <a:sym typeface="Wingdings" panose="05000000000000000000" pitchFamily="2" charset="2"/>
              </a:rPr>
              <a:t>ETC = EAC – AC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620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FORECAST (MERAMALKAN TOTAL ANGGARAN BIAYA </a:t>
            </a:r>
            <a:r>
              <a:rPr lang="en-US" b="1" dirty="0" smtClean="0"/>
              <a:t>PROYEK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ym typeface="Wingdings" panose="05000000000000000000" pitchFamily="2" charset="2"/>
              </a:rPr>
              <a:t>VAC (Variance at Completion)  </a:t>
            </a:r>
            <a:r>
              <a:rPr lang="en-US" altLang="en-US" dirty="0" err="1">
                <a:sym typeface="Wingdings" panose="05000000000000000000" pitchFamily="2" charset="2"/>
              </a:rPr>
              <a:t>seberapa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membengkaknya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biaya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proyek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dan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apakah</a:t>
            </a:r>
            <a:r>
              <a:rPr lang="en-US" altLang="en-US" dirty="0">
                <a:sym typeface="Wingdings" panose="05000000000000000000" pitchFamily="2" charset="2"/>
              </a:rPr>
              <a:t> client </a:t>
            </a:r>
            <a:r>
              <a:rPr lang="en-US" altLang="en-US" dirty="0" err="1">
                <a:sym typeface="Wingdings" panose="05000000000000000000" pitchFamily="2" charset="2"/>
              </a:rPr>
              <a:t>mampu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memenuhi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biaya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tersebut</a:t>
            </a:r>
            <a:r>
              <a:rPr lang="en-US" altLang="en-US" dirty="0">
                <a:sym typeface="Wingdings" panose="05000000000000000000" pitchFamily="2" charset="2"/>
              </a:rPr>
              <a:t> ?</a:t>
            </a:r>
          </a:p>
          <a:p>
            <a:r>
              <a:rPr lang="en-US" altLang="en-US" dirty="0">
                <a:sym typeface="Wingdings" panose="05000000000000000000" pitchFamily="2" charset="2"/>
              </a:rPr>
              <a:t>VAC = BAC - EAC</a:t>
            </a:r>
            <a:endParaRPr lang="en-GB" alt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97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153401" cy="685800"/>
          </a:xfrm>
        </p:spPr>
        <p:txBody>
          <a:bodyPr/>
          <a:lstStyle/>
          <a:p>
            <a:pPr algn="ctr"/>
            <a:r>
              <a:rPr lang="en-US" b="1" dirty="0" smtClean="0"/>
              <a:t>TUGAS 1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98" y="1447800"/>
            <a:ext cx="8153401" cy="4593563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Proyek</a:t>
            </a:r>
            <a:r>
              <a:rPr lang="en-US" altLang="en-US" dirty="0"/>
              <a:t> </a:t>
            </a:r>
            <a:r>
              <a:rPr lang="en-US" altLang="en-US" dirty="0" err="1"/>
              <a:t>anda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total </a:t>
            </a:r>
            <a:r>
              <a:rPr lang="en-US" altLang="en-US" dirty="0" err="1"/>
              <a:t>anggaran</a:t>
            </a:r>
            <a:r>
              <a:rPr lang="en-US" altLang="en-US" dirty="0"/>
              <a:t> </a:t>
            </a:r>
            <a:r>
              <a:rPr lang="en-US" altLang="en-US" dirty="0" err="1"/>
              <a:t>sebesar</a:t>
            </a:r>
            <a:r>
              <a:rPr lang="en-US" altLang="en-US" dirty="0"/>
              <a:t> 30 </a:t>
            </a:r>
            <a:r>
              <a:rPr lang="en-US" altLang="en-US" dirty="0" err="1"/>
              <a:t>juta</a:t>
            </a:r>
            <a:r>
              <a:rPr lang="en-US" altLang="en-US" dirty="0"/>
              <a:t>. </a:t>
            </a:r>
            <a:r>
              <a:rPr lang="en-US" altLang="en-US" dirty="0" err="1"/>
              <a:t>Sejauh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anda</a:t>
            </a:r>
            <a:r>
              <a:rPr lang="en-US" altLang="en-US" dirty="0"/>
              <a:t> </a:t>
            </a:r>
            <a:r>
              <a:rPr lang="en-US" altLang="en-US" dirty="0" err="1"/>
              <a:t>telah</a:t>
            </a:r>
            <a:r>
              <a:rPr lang="en-US" altLang="en-US" dirty="0"/>
              <a:t> </a:t>
            </a:r>
            <a:r>
              <a:rPr lang="en-US" altLang="en-US" dirty="0" err="1"/>
              <a:t>mempergunakan</a:t>
            </a:r>
            <a:r>
              <a:rPr lang="en-US" altLang="en-US" dirty="0"/>
              <a:t> 17,5 </a:t>
            </a:r>
            <a:r>
              <a:rPr lang="en-US" altLang="en-US" dirty="0" err="1"/>
              <a:t>juta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anggaran</a:t>
            </a:r>
            <a:r>
              <a:rPr lang="en-US" altLang="en-US" dirty="0"/>
              <a:t> </a:t>
            </a:r>
            <a:r>
              <a:rPr lang="en-US" altLang="en-US" dirty="0" err="1"/>
              <a:t>keseluruhan</a:t>
            </a:r>
            <a:r>
              <a:rPr lang="en-US" altLang="en-US" dirty="0"/>
              <a:t>, </a:t>
            </a:r>
            <a:r>
              <a:rPr lang="en-US" altLang="en-US" dirty="0" err="1"/>
              <a:t>tim</a:t>
            </a:r>
            <a:r>
              <a:rPr lang="en-US" altLang="en-US" dirty="0"/>
              <a:t>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merampungkan</a:t>
            </a:r>
            <a:r>
              <a:rPr lang="en-US" altLang="en-US" dirty="0"/>
              <a:t> 40% </a:t>
            </a:r>
            <a:r>
              <a:rPr lang="en-US" altLang="en-US" dirty="0" err="1"/>
              <a:t>pekerjaan</a:t>
            </a:r>
            <a:r>
              <a:rPr lang="en-US" altLang="en-US" dirty="0"/>
              <a:t>, </a:t>
            </a:r>
            <a:r>
              <a:rPr lang="en-US" altLang="en-US" dirty="0" err="1"/>
              <a:t>tetapi</a:t>
            </a:r>
            <a:r>
              <a:rPr lang="en-US" altLang="en-US" dirty="0"/>
              <a:t> </a:t>
            </a:r>
            <a:r>
              <a:rPr lang="en-US" altLang="en-US" dirty="0" err="1"/>
              <a:t>jadwal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rencana</a:t>
            </a:r>
            <a:r>
              <a:rPr lang="en-US" altLang="en-US" dirty="0"/>
              <a:t> </a:t>
            </a:r>
            <a:r>
              <a:rPr lang="en-US" altLang="en-US" dirty="0" err="1"/>
              <a:t>proyek</a:t>
            </a:r>
            <a:r>
              <a:rPr lang="en-US" altLang="en-US" dirty="0"/>
              <a:t> </a:t>
            </a:r>
            <a:r>
              <a:rPr lang="en-US" altLang="en-US" dirty="0" err="1"/>
              <a:t>mengharuskan</a:t>
            </a:r>
            <a:r>
              <a:rPr lang="en-US" altLang="en-US" dirty="0"/>
              <a:t> </a:t>
            </a:r>
            <a:r>
              <a:rPr lang="en-US" altLang="en-US" dirty="0" err="1"/>
              <a:t>rampung</a:t>
            </a:r>
            <a:r>
              <a:rPr lang="en-US" altLang="en-US" dirty="0"/>
              <a:t> 50 %</a:t>
            </a:r>
            <a:endParaRPr lang="en-GB" altLang="en-US" dirty="0"/>
          </a:p>
          <a:p>
            <a:r>
              <a:rPr lang="en-US" altLang="en-US" dirty="0" err="1"/>
              <a:t>Proyek</a:t>
            </a:r>
            <a:r>
              <a:rPr lang="en-US" altLang="en-US" dirty="0"/>
              <a:t> </a:t>
            </a:r>
            <a:r>
              <a:rPr lang="en-US" altLang="en-US" dirty="0" err="1"/>
              <a:t>molor</a:t>
            </a:r>
            <a:r>
              <a:rPr lang="en-US" altLang="en-US" dirty="0"/>
              <a:t> ?</a:t>
            </a:r>
          </a:p>
          <a:p>
            <a:r>
              <a:rPr lang="en-US" altLang="en-US" dirty="0"/>
              <a:t>Kita </a:t>
            </a:r>
            <a:r>
              <a:rPr lang="en-US" altLang="en-US" dirty="0" err="1"/>
              <a:t>masih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err="1"/>
              <a:t>sisa</a:t>
            </a:r>
            <a:r>
              <a:rPr lang="en-US" altLang="en-US" dirty="0"/>
              <a:t> ?</a:t>
            </a:r>
          </a:p>
          <a:p>
            <a:r>
              <a:rPr lang="en-US" altLang="en-US" dirty="0"/>
              <a:t>Kita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crashing schedule ?</a:t>
            </a:r>
          </a:p>
          <a:p>
            <a:r>
              <a:rPr lang="en-US" altLang="en-US" dirty="0" err="1"/>
              <a:t>Melebihi</a:t>
            </a:r>
            <a:r>
              <a:rPr lang="en-US" altLang="en-US" dirty="0"/>
              <a:t> </a:t>
            </a:r>
            <a:r>
              <a:rPr lang="en-US" altLang="en-US" dirty="0" err="1"/>
              <a:t>anggaran</a:t>
            </a:r>
            <a:r>
              <a:rPr lang="en-US" altLang="en-US" dirty="0"/>
              <a:t> ?</a:t>
            </a:r>
          </a:p>
          <a:p>
            <a:r>
              <a:rPr lang="en-US" altLang="en-US" dirty="0" err="1"/>
              <a:t>Anggaran</a:t>
            </a:r>
            <a:r>
              <a:rPr lang="en-US" altLang="en-US" dirty="0"/>
              <a:t> </a:t>
            </a:r>
            <a:r>
              <a:rPr lang="en-US" altLang="en-US" dirty="0" err="1"/>
              <a:t>masih</a:t>
            </a:r>
            <a:r>
              <a:rPr lang="en-US" altLang="en-US" dirty="0"/>
              <a:t> </a:t>
            </a:r>
            <a:r>
              <a:rPr lang="en-US" altLang="en-US" dirty="0" err="1"/>
              <a:t>sisa</a:t>
            </a:r>
            <a:r>
              <a:rPr lang="en-US" altLang="en-US" dirty="0"/>
              <a:t> ?</a:t>
            </a:r>
          </a:p>
          <a:p>
            <a:r>
              <a:rPr lang="en-US" altLang="en-US" dirty="0"/>
              <a:t>Kita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mencari</a:t>
            </a:r>
            <a:r>
              <a:rPr lang="en-US" altLang="en-US" dirty="0"/>
              <a:t> </a:t>
            </a:r>
            <a:r>
              <a:rPr lang="en-US" altLang="en-US" dirty="0" err="1"/>
              <a:t>jalan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memotong</a:t>
            </a:r>
            <a:r>
              <a:rPr lang="en-US" altLang="en-US" dirty="0"/>
              <a:t> </a:t>
            </a:r>
            <a:r>
              <a:rPr lang="en-US" altLang="en-US" dirty="0" err="1"/>
              <a:t>anggaran</a:t>
            </a:r>
            <a:r>
              <a:rPr lang="en-US" altLang="en-US" dirty="0"/>
              <a:t> ? 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385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/>
              <a:t>TUGAS 2 </a:t>
            </a:r>
            <a:br>
              <a:rPr lang="en-US" sz="2600" b="1" dirty="0" smtClean="0"/>
            </a:br>
            <a:r>
              <a:rPr lang="id-ID" sz="2600" b="1" dirty="0" smtClean="0"/>
              <a:t>ISTILAH YANG HARUS DIPAHAMI DALAM MANAJEMEN BIAYA PROYEK </a:t>
            </a:r>
            <a:endParaRPr lang="en-US" sz="2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34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82146" y="1587429"/>
            <a:ext cx="8640959" cy="334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NPV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ROI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Payback analysis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Profit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Lifecycle costing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Cash flow analysis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Tangible &amp; Intangible costs &amp; benefits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Direct Cost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Sunk costs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Learning Curve Theory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Reserves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LINGKUP PROSES MANAJEMEN </a:t>
            </a:r>
            <a:br>
              <a:rPr lang="id-ID" sz="4000" b="1" dirty="0" smtClean="0"/>
            </a:br>
            <a:r>
              <a:rPr lang="id-ID" sz="4000" b="1" dirty="0" smtClean="0"/>
              <a:t>BIAYA PROYEK (1)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7"/>
            <a:ext cx="8839200" cy="44958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Perencanaan Sumber Daya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id-ID" sz="2400" dirty="0" smtClean="0">
                <a:latin typeface="Arial "/>
                <a:sym typeface="Wingdings" pitchFamily="2" charset="2"/>
              </a:rPr>
              <a:t> apa dan berapoa banyak Sumber Daya yang harus digunakan.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  <a:sym typeface="Wingdings" pitchFamily="2" charset="2"/>
              </a:rPr>
              <a:t>Estimasi Biaya (Cost Estimating)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id-ID" sz="2400" dirty="0" smtClean="0">
                <a:latin typeface="Arial "/>
                <a:sym typeface="Wingdings" pitchFamily="2" charset="2"/>
              </a:rPr>
              <a:t> </a:t>
            </a:r>
            <a:r>
              <a:rPr lang="id-ID" sz="2400" dirty="0" smtClean="0">
                <a:latin typeface="Arial "/>
              </a:rPr>
              <a:t> Estimasi biaya dan Sumber Daya yang diperlukan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Anggaran Biaya (Cost Budgeting)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id-ID" sz="2400" dirty="0" smtClean="0">
                <a:latin typeface="Arial "/>
                <a:sym typeface="Wingdings" pitchFamily="2" charset="2"/>
              </a:rPr>
              <a:t> Alokasi estimasi biaya ke masing-masing item pekerjaan ( garis dasar pengukuran performasi)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 "/>
              </a:rPr>
              <a:t>Pengendalian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Biaya</a:t>
            </a:r>
            <a:r>
              <a:rPr lang="id-ID" sz="2400" dirty="0" smtClean="0">
                <a:latin typeface="Arial "/>
              </a:rPr>
              <a:t> / Pengawasan Biaya (Cost Controlling)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pengendalian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perubahan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terhadap</a:t>
            </a:r>
            <a:r>
              <a:rPr lang="en-US" sz="2400" dirty="0" smtClean="0">
                <a:latin typeface="Arial "/>
              </a:rPr>
              <a:t> budget </a:t>
            </a:r>
            <a:r>
              <a:rPr lang="en-US" sz="2400" dirty="0" err="1" smtClean="0">
                <a:latin typeface="Arial "/>
              </a:rPr>
              <a:t>proyek</a:t>
            </a:r>
            <a:endParaRPr lang="en-US" sz="2400" dirty="0" smtClean="0">
              <a:latin typeface="Arial 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 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LINGKUP PROSES MANAJEMEN </a:t>
            </a:r>
            <a:br>
              <a:rPr lang="id-ID" sz="4000" b="1" dirty="0" smtClean="0"/>
            </a:br>
            <a:r>
              <a:rPr lang="id-ID" sz="4000" b="1" dirty="0" smtClean="0"/>
              <a:t>BIAYA PROYEK (2)</a:t>
            </a:r>
            <a:endParaRPr lang="en-US" sz="3900" b="1" dirty="0"/>
          </a:p>
        </p:txBody>
      </p:sp>
      <p:sp>
        <p:nvSpPr>
          <p:cNvPr id="18" name="Rectangle 5" descr="5%"/>
          <p:cNvSpPr>
            <a:spLocks noGrp="1" noChangeArrowheads="1"/>
          </p:cNvSpPr>
          <p:nvPr>
            <p:ph idx="1"/>
          </p:nvPr>
        </p:nvSpPr>
        <p:spPr>
          <a:xfrm>
            <a:off x="5486400" y="1676400"/>
            <a:ext cx="3200400" cy="914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d-ID" sz="2700" b="1">
                <a:solidFill>
                  <a:srgbClr val="005A9E"/>
                </a:solidFill>
              </a:rPr>
              <a:t>KELOMPOK PROSES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d-ID" sz="2700" b="1">
                <a:solidFill>
                  <a:srgbClr val="005A9E"/>
                </a:solidFill>
              </a:rPr>
              <a:t>PERENCANAAN</a:t>
            </a:r>
            <a:endParaRPr lang="en-US" sz="2700" b="1">
              <a:solidFill>
                <a:srgbClr val="005A9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2" descr="5%"/>
          <p:cNvSpPr>
            <a:spLocks noChangeArrowheads="1"/>
          </p:cNvSpPr>
          <p:nvPr/>
        </p:nvSpPr>
        <p:spPr bwMode="auto">
          <a:xfrm>
            <a:off x="304800" y="4648200"/>
            <a:ext cx="8569325" cy="1752600"/>
          </a:xfrm>
          <a:prstGeom prst="rect">
            <a:avLst/>
          </a:prstGeom>
          <a:pattFill prst="pct5">
            <a:fgClr>
              <a:srgbClr val="800000"/>
            </a:fgClr>
            <a:bgClr>
              <a:srgbClr val="FFBDCA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0" name="Rectangle 3" descr="5%"/>
          <p:cNvSpPr>
            <a:spLocks noChangeArrowheads="1"/>
          </p:cNvSpPr>
          <p:nvPr/>
        </p:nvSpPr>
        <p:spPr bwMode="auto">
          <a:xfrm>
            <a:off x="304800" y="1371600"/>
            <a:ext cx="8458200" cy="3276600"/>
          </a:xfrm>
          <a:prstGeom prst="rect">
            <a:avLst/>
          </a:prstGeom>
          <a:pattFill prst="pct5">
            <a:fgClr>
              <a:srgbClr val="333399"/>
            </a:fgClr>
            <a:bgClr>
              <a:schemeClr val="bg1"/>
            </a:bgClr>
          </a:patt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1" name="AutoShape 9" descr="5%"/>
          <p:cNvSpPr>
            <a:spLocks noChangeArrowheads="1"/>
          </p:cNvSpPr>
          <p:nvPr/>
        </p:nvSpPr>
        <p:spPr bwMode="auto">
          <a:xfrm>
            <a:off x="3733800" y="2895600"/>
            <a:ext cx="3200400" cy="1676400"/>
          </a:xfrm>
          <a:prstGeom prst="cube">
            <a:avLst>
              <a:gd name="adj" fmla="val 9727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/>
          <a:p>
            <a:pPr algn="ctr"/>
            <a:r>
              <a:rPr lang="en-US" sz="2600" b="1" dirty="0">
                <a:solidFill>
                  <a:srgbClr val="FFFF00"/>
                </a:solidFill>
                <a:latin typeface="Tahoma" pitchFamily="34" charset="0"/>
              </a:rPr>
              <a:t>2</a:t>
            </a:r>
          </a:p>
          <a:p>
            <a:pPr algn="ctr"/>
            <a:r>
              <a:rPr lang="en-US" sz="2600" b="1" dirty="0" err="1">
                <a:solidFill>
                  <a:srgbClr val="FFFF00"/>
                </a:solidFill>
                <a:latin typeface="Tahoma" pitchFamily="34" charset="0"/>
              </a:rPr>
              <a:t>Menyusun</a:t>
            </a:r>
            <a:endParaRPr lang="en-US" sz="2600" b="1" dirty="0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en-US" sz="2600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ahoma" pitchFamily="34" charset="0"/>
              </a:rPr>
              <a:t>anggaran</a:t>
            </a:r>
            <a:r>
              <a:rPr lang="en-US" sz="2600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ahoma" pitchFamily="34" charset="0"/>
              </a:rPr>
              <a:t>biaya</a:t>
            </a:r>
            <a:endParaRPr lang="en-US" sz="2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2" name="AutoShape 12" descr="5%"/>
          <p:cNvSpPr>
            <a:spLocks noChangeArrowheads="1"/>
          </p:cNvSpPr>
          <p:nvPr/>
        </p:nvSpPr>
        <p:spPr bwMode="auto">
          <a:xfrm>
            <a:off x="685800" y="1524000"/>
            <a:ext cx="2981325" cy="1676400"/>
          </a:xfrm>
          <a:prstGeom prst="cube">
            <a:avLst>
              <a:gd name="adj" fmla="val 9907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/>
          <a:p>
            <a:pPr algn="ctr"/>
            <a:r>
              <a:rPr lang="en-US" sz="2600" b="1">
                <a:solidFill>
                  <a:srgbClr val="99FF66"/>
                </a:solidFill>
                <a:latin typeface="Tahoma" pitchFamily="34" charset="0"/>
              </a:rPr>
              <a:t>1</a:t>
            </a:r>
          </a:p>
          <a:p>
            <a:pPr algn="ctr"/>
            <a:r>
              <a:rPr lang="en-US" sz="2600" b="1">
                <a:solidFill>
                  <a:srgbClr val="99FF66"/>
                </a:solidFill>
                <a:latin typeface="Tahoma" pitchFamily="34" charset="0"/>
              </a:rPr>
              <a:t>Mengestimasi</a:t>
            </a:r>
          </a:p>
          <a:p>
            <a:pPr algn="ctr"/>
            <a:r>
              <a:rPr lang="en-US" sz="2600" b="1">
                <a:solidFill>
                  <a:srgbClr val="99FF66"/>
                </a:solidFill>
                <a:latin typeface="Tahoma" pitchFamily="34" charset="0"/>
              </a:rPr>
              <a:t>biaya</a:t>
            </a:r>
          </a:p>
        </p:txBody>
      </p:sp>
      <p:sp>
        <p:nvSpPr>
          <p:cNvPr id="13" name="AutoShape 13" descr="5%"/>
          <p:cNvSpPr>
            <a:spLocks noChangeArrowheads="1"/>
          </p:cNvSpPr>
          <p:nvPr/>
        </p:nvSpPr>
        <p:spPr bwMode="auto">
          <a:xfrm>
            <a:off x="5334000" y="4724400"/>
            <a:ext cx="3429000" cy="1481138"/>
          </a:xfrm>
          <a:prstGeom prst="cube">
            <a:avLst>
              <a:gd name="adj" fmla="val 4769"/>
            </a:avLst>
          </a:prstGeom>
          <a:pattFill prst="pct5">
            <a:fgClr>
              <a:srgbClr val="FFFF00"/>
            </a:fgClr>
            <a:bgClr>
              <a:srgbClr val="C9C9ED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/>
          <a:p>
            <a:pPr algn="ctr"/>
            <a:r>
              <a:rPr lang="en-US" sz="2600" b="1">
                <a:solidFill>
                  <a:srgbClr val="800000"/>
                </a:solidFill>
                <a:latin typeface="Tahoma" pitchFamily="34" charset="0"/>
              </a:rPr>
              <a:t>3</a:t>
            </a:r>
          </a:p>
          <a:p>
            <a:pPr algn="ctr"/>
            <a:r>
              <a:rPr lang="en-US" sz="2600" b="1">
                <a:solidFill>
                  <a:srgbClr val="800000"/>
                </a:solidFill>
                <a:latin typeface="Tahoma" pitchFamily="34" charset="0"/>
              </a:rPr>
              <a:t>Melakukan pengen-</a:t>
            </a:r>
          </a:p>
          <a:p>
            <a:pPr algn="ctr"/>
            <a:r>
              <a:rPr lang="en-US" sz="2600" b="1">
                <a:solidFill>
                  <a:srgbClr val="800000"/>
                </a:solidFill>
                <a:latin typeface="Tahoma" pitchFamily="34" charset="0"/>
              </a:rPr>
              <a:t>dalian </a:t>
            </a:r>
            <a:r>
              <a:rPr lang="id-ID" sz="2600" b="1">
                <a:solidFill>
                  <a:srgbClr val="800000"/>
                </a:solidFill>
                <a:latin typeface="Tahoma" pitchFamily="34" charset="0"/>
              </a:rPr>
              <a:t>biaya</a:t>
            </a:r>
            <a:endParaRPr lang="en-US" sz="2600" b="1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V="1">
            <a:off x="7010400" y="4038600"/>
            <a:ext cx="731838" cy="609600"/>
          </a:xfrm>
          <a:custGeom>
            <a:avLst/>
            <a:gdLst>
              <a:gd name="T0" fmla="*/ 513676 w 21600"/>
              <a:gd name="T1" fmla="*/ 0 h 21600"/>
              <a:gd name="T2" fmla="*/ 295480 w 21600"/>
              <a:gd name="T3" fmla="*/ 203200 h 21600"/>
              <a:gd name="T4" fmla="*/ 0 w 21600"/>
              <a:gd name="T5" fmla="*/ 499195 h 21600"/>
              <a:gd name="T6" fmla="*/ 313640 w 21600"/>
              <a:gd name="T7" fmla="*/ 609600 h 21600"/>
              <a:gd name="T8" fmla="*/ 627280 w 21600"/>
              <a:gd name="T9" fmla="*/ 423333 h 21600"/>
              <a:gd name="T10" fmla="*/ 731838 w 21600"/>
              <a:gd name="T11" fmla="*/ 203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3775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161" y="0"/>
                </a:moveTo>
                <a:lnTo>
                  <a:pt x="8721" y="7200"/>
                </a:lnTo>
                <a:lnTo>
                  <a:pt x="11807" y="7200"/>
                </a:lnTo>
                <a:lnTo>
                  <a:pt x="11807" y="13775"/>
                </a:lnTo>
                <a:lnTo>
                  <a:pt x="0" y="13775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6743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 flipV="1">
            <a:off x="3810000" y="2387600"/>
            <a:ext cx="685800" cy="508000"/>
          </a:xfrm>
          <a:custGeom>
            <a:avLst/>
            <a:gdLst>
              <a:gd name="T0" fmla="*/ 481362 w 21600"/>
              <a:gd name="T1" fmla="*/ 0 h 21600"/>
              <a:gd name="T2" fmla="*/ 276892 w 21600"/>
              <a:gd name="T3" fmla="*/ 205105 h 21600"/>
              <a:gd name="T4" fmla="*/ 0 w 21600"/>
              <a:gd name="T5" fmla="*/ 393841 h 21600"/>
              <a:gd name="T6" fmla="*/ 310452 w 21600"/>
              <a:gd name="T7" fmla="*/ 508000 h 21600"/>
              <a:gd name="T8" fmla="*/ 620871 w 21600"/>
              <a:gd name="T9" fmla="*/ 367289 h 21600"/>
              <a:gd name="T10" fmla="*/ 685800 w 21600"/>
              <a:gd name="T11" fmla="*/ 20510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1892 h 21600"/>
              <a:gd name="T20" fmla="*/ 19555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161" y="0"/>
                </a:moveTo>
                <a:lnTo>
                  <a:pt x="8721" y="8721"/>
                </a:lnTo>
                <a:lnTo>
                  <a:pt x="10766" y="8721"/>
                </a:lnTo>
                <a:lnTo>
                  <a:pt x="10766" y="11892"/>
                </a:lnTo>
                <a:lnTo>
                  <a:pt x="0" y="11892"/>
                </a:lnTo>
                <a:lnTo>
                  <a:pt x="0" y="21600"/>
                </a:lnTo>
                <a:lnTo>
                  <a:pt x="19555" y="21600"/>
                </a:lnTo>
                <a:lnTo>
                  <a:pt x="19555" y="8721"/>
                </a:lnTo>
                <a:lnTo>
                  <a:pt x="21600" y="872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7" name="AutoShape 17" descr="Dark horizontal"/>
          <p:cNvSpPr>
            <a:spLocks noChangeArrowheads="1"/>
          </p:cNvSpPr>
          <p:nvPr/>
        </p:nvSpPr>
        <p:spPr bwMode="auto">
          <a:xfrm flipH="1">
            <a:off x="1828800" y="3276600"/>
            <a:ext cx="3581400" cy="1981200"/>
          </a:xfrm>
          <a:custGeom>
            <a:avLst/>
            <a:gdLst>
              <a:gd name="T0" fmla="*/ 3171860 w 21600"/>
              <a:gd name="T1" fmla="*/ 0 h 21600"/>
              <a:gd name="T2" fmla="*/ 2762321 w 21600"/>
              <a:gd name="T3" fmla="*/ 233250 h 21600"/>
              <a:gd name="T4" fmla="*/ 0 w 21600"/>
              <a:gd name="T5" fmla="*/ 1899109 h 21600"/>
              <a:gd name="T6" fmla="*/ 1654574 w 21600"/>
              <a:gd name="T7" fmla="*/ 1981200 h 21600"/>
              <a:gd name="T8" fmla="*/ 3308982 w 21600"/>
              <a:gd name="T9" fmla="*/ 1116810 h 21600"/>
              <a:gd name="T10" fmla="*/ 3581400 w 21600"/>
              <a:gd name="T11" fmla="*/ 23325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810 h 21600"/>
              <a:gd name="T20" fmla="*/ 1995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130" y="0"/>
                </a:moveTo>
                <a:lnTo>
                  <a:pt x="16660" y="2543"/>
                </a:lnTo>
                <a:lnTo>
                  <a:pt x="18303" y="2543"/>
                </a:lnTo>
                <a:lnTo>
                  <a:pt x="18303" y="19810"/>
                </a:lnTo>
                <a:lnTo>
                  <a:pt x="0" y="19810"/>
                </a:lnTo>
                <a:lnTo>
                  <a:pt x="0" y="21600"/>
                </a:lnTo>
                <a:lnTo>
                  <a:pt x="19957" y="21600"/>
                </a:lnTo>
                <a:lnTo>
                  <a:pt x="19957" y="2543"/>
                </a:lnTo>
                <a:lnTo>
                  <a:pt x="21600" y="2543"/>
                </a:lnTo>
                <a:close/>
              </a:path>
            </a:pathLst>
          </a:custGeom>
          <a:pattFill prst="dkHorz">
            <a:fgClr>
              <a:srgbClr val="B2B2B2"/>
            </a:fgClr>
            <a:bgClr>
              <a:schemeClr val="bg1"/>
            </a:bgClr>
          </a:pattFill>
          <a:ln w="9525">
            <a:solidFill>
              <a:srgbClr val="808080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9" name="Rectangle 5" descr="5%"/>
          <p:cNvSpPr txBox="1">
            <a:spLocks noChangeArrowheads="1"/>
          </p:cNvSpPr>
          <p:nvPr/>
        </p:nvSpPr>
        <p:spPr>
          <a:xfrm>
            <a:off x="304800" y="5486400"/>
            <a:ext cx="3200400" cy="9144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b="1" dirty="0">
                <a:solidFill>
                  <a:srgbClr val="800000"/>
                </a:solidFill>
                <a:latin typeface="+mn-lt"/>
              </a:rPr>
              <a:t>KELOMPOK PROSES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b="1" dirty="0">
                <a:solidFill>
                  <a:srgbClr val="800000"/>
                </a:solidFill>
                <a:latin typeface="+mn-lt"/>
              </a:rPr>
              <a:t>PENGAWASAN</a:t>
            </a:r>
            <a:endParaRPr lang="en-US" b="1" dirty="0">
              <a:solidFill>
                <a:srgbClr val="8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PERENCANAAN SUMBER DAYA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786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id-ID" sz="2400" dirty="0" smtClean="0"/>
              <a:t> dalam perencanaan sumberdaya proyek 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sesulit</a:t>
            </a:r>
            <a:r>
              <a:rPr lang="en-US" sz="2200" dirty="0" smtClean="0"/>
              <a:t> </a:t>
            </a:r>
            <a:r>
              <a:rPr lang="en-US" sz="2200" dirty="0" err="1" smtClean="0"/>
              <a:t>apa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? 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Adakah</a:t>
            </a:r>
            <a:r>
              <a:rPr lang="en-US" sz="2200" dirty="0" smtClean="0"/>
              <a:t> </a:t>
            </a:r>
            <a:r>
              <a:rPr lang="en-US" sz="2200" dirty="0" err="1" smtClean="0"/>
              <a:t>sesuatu</a:t>
            </a:r>
            <a:r>
              <a:rPr lang="en-US" sz="2200" dirty="0" smtClean="0"/>
              <a:t> yang </a:t>
            </a:r>
            <a:r>
              <a:rPr lang="en-US" sz="2200" dirty="0" err="1" smtClean="0"/>
              <a:t>unik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pernyataan</a:t>
            </a:r>
            <a:r>
              <a:rPr lang="en-US" sz="2200" dirty="0" smtClean="0"/>
              <a:t> </a:t>
            </a:r>
            <a:r>
              <a:rPr lang="en-US" sz="2200" dirty="0" err="1" smtClean="0"/>
              <a:t>ruang-lingkup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mempengaruhi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?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Bagaimana</a:t>
            </a:r>
            <a:r>
              <a:rPr lang="en-US" sz="2200" dirty="0" smtClean="0"/>
              <a:t> </a:t>
            </a:r>
            <a:r>
              <a:rPr lang="en-US" sz="2200" dirty="0" err="1" smtClean="0"/>
              <a:t>riwayat</a:t>
            </a:r>
            <a:r>
              <a:rPr lang="en-US" sz="2200" dirty="0" smtClean="0"/>
              <a:t>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dapatkah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, </a:t>
            </a:r>
            <a:r>
              <a:rPr lang="en-US" sz="2200" dirty="0" err="1" smtClean="0"/>
              <a:t>peralatan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material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 smtClean="0"/>
              <a:t>	yang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tersedia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033" y="112486"/>
            <a:ext cx="9146174" cy="990600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 smtClean="0"/>
              <a:t>ESTIMASI BIAYA 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id-ID" sz="2800" b="1" dirty="0" smtClean="0"/>
              <a:t>(</a:t>
            </a:r>
            <a:r>
              <a:rPr lang="id-ID" sz="2800" b="1" dirty="0" smtClean="0"/>
              <a:t>COST ESTIMATING) (1)</a:t>
            </a:r>
            <a:endParaRPr lang="en-US" sz="28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1063969"/>
            <a:ext cx="9035141" cy="486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100" dirty="0" smtClean="0"/>
              <a:t>Membuat sebuah estimasi dari biaya dan sumber daya yang dibutuhkan untuk menyelesaikan sebuah proyek</a:t>
            </a:r>
          </a:p>
          <a:p>
            <a:pPr algn="just">
              <a:buFont typeface="Arial" pitchFamily="34" charset="0"/>
              <a:buChar char="•"/>
            </a:pPr>
            <a:r>
              <a:rPr lang="id-ID" sz="2100" dirty="0" smtClean="0"/>
              <a:t>Tools &amp; Techniques :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Analogous Estimates (Top Down Estimates)</a:t>
            </a:r>
          </a:p>
          <a:p>
            <a:pPr marL="812800" lvl="2" indent="0" algn="just">
              <a:buNone/>
            </a:pPr>
            <a:r>
              <a:rPr lang="id-ID" sz="2100" dirty="0" smtClean="0"/>
              <a:t>Es</a:t>
            </a:r>
            <a:r>
              <a:rPr lang="en-US" sz="2100" dirty="0" err="1" smtClean="0"/>
              <a:t>timasi</a:t>
            </a:r>
            <a:r>
              <a:rPr lang="en-US" sz="2100" dirty="0" smtClean="0"/>
              <a:t> </a:t>
            </a:r>
            <a:r>
              <a:rPr lang="en-US" sz="2100" dirty="0" err="1" smtClean="0"/>
              <a:t>berdasarkan</a:t>
            </a:r>
            <a:r>
              <a:rPr lang="en-US" sz="2100" dirty="0" smtClean="0"/>
              <a:t> </a:t>
            </a:r>
            <a:r>
              <a:rPr lang="en-US" sz="2100" dirty="0" err="1" smtClean="0"/>
              <a:t>biaya</a:t>
            </a:r>
            <a:r>
              <a:rPr lang="en-US" sz="2100" dirty="0" smtClean="0"/>
              <a:t> </a:t>
            </a:r>
            <a:r>
              <a:rPr lang="en-US" sz="2100" dirty="0" err="1" smtClean="0"/>
              <a:t>aktual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</a:t>
            </a:r>
            <a:r>
              <a:rPr lang="en-US" sz="2100" dirty="0" err="1" smtClean="0"/>
              <a:t>sebelumnya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dianggap</a:t>
            </a:r>
            <a:r>
              <a:rPr lang="en-US" sz="2100" dirty="0" smtClean="0"/>
              <a:t> “</a:t>
            </a:r>
            <a:r>
              <a:rPr lang="en-US" sz="2100" dirty="0" err="1" smtClean="0"/>
              <a:t>mirip</a:t>
            </a:r>
            <a:r>
              <a:rPr lang="en-US" sz="2100" dirty="0" smtClean="0"/>
              <a:t>”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yang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dikerjakan</a:t>
            </a:r>
            <a:endParaRPr lang="en-US" sz="2100" dirty="0" smtClean="0"/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Bottom Up Estimates</a:t>
            </a:r>
          </a:p>
          <a:p>
            <a:pPr marL="812800" lvl="2" indent="0" algn="just">
              <a:buNone/>
            </a:pPr>
            <a:r>
              <a:rPr lang="en-US" sz="2100" dirty="0" err="1" smtClean="0"/>
              <a:t>Estimasi</a:t>
            </a:r>
            <a:r>
              <a:rPr lang="en-US" sz="2100" dirty="0" smtClean="0"/>
              <a:t> </a:t>
            </a:r>
            <a:r>
              <a:rPr lang="en-US" sz="2100" dirty="0" err="1" smtClean="0"/>
              <a:t>berdasarkan</a:t>
            </a:r>
            <a:r>
              <a:rPr lang="en-US" sz="2100" dirty="0" smtClean="0"/>
              <a:t> </a:t>
            </a:r>
            <a:r>
              <a:rPr lang="en-US" sz="2100" dirty="0" err="1" smtClean="0"/>
              <a:t>setiap</a:t>
            </a:r>
            <a:r>
              <a:rPr lang="en-US" sz="2100" dirty="0" smtClean="0"/>
              <a:t> </a:t>
            </a:r>
            <a:r>
              <a:rPr lang="en-US" sz="2100" dirty="0" err="1" smtClean="0"/>
              <a:t>paket</a:t>
            </a:r>
            <a:r>
              <a:rPr lang="en-US" sz="2100" dirty="0" smtClean="0"/>
              <a:t> </a:t>
            </a:r>
            <a:r>
              <a:rPr lang="en-US" sz="2100" dirty="0" err="1" smtClean="0"/>
              <a:t>kerja</a:t>
            </a:r>
            <a:r>
              <a:rPr lang="en-US" sz="2100" dirty="0" smtClean="0"/>
              <a:t> </a:t>
            </a:r>
            <a:r>
              <a:rPr lang="en-US" sz="2100" dirty="0" err="1" smtClean="0"/>
              <a:t>terkecil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menjumlahkan</a:t>
            </a:r>
            <a:r>
              <a:rPr lang="en-US" sz="2100" dirty="0" smtClean="0"/>
              <a:t> </a:t>
            </a:r>
            <a:r>
              <a:rPr lang="en-US" sz="2100" dirty="0" err="1" smtClean="0"/>
              <a:t>seluruhnya</a:t>
            </a:r>
            <a:r>
              <a:rPr lang="en-US" sz="2100" dirty="0" smtClean="0"/>
              <a:t> </a:t>
            </a:r>
            <a:r>
              <a:rPr lang="en-US" sz="2100" dirty="0" err="1" smtClean="0"/>
              <a:t>hingga</a:t>
            </a:r>
            <a:r>
              <a:rPr lang="en-US" sz="2100" dirty="0" smtClean="0"/>
              <a:t> </a:t>
            </a:r>
            <a:r>
              <a:rPr lang="en-US" sz="2100" dirty="0" err="1" smtClean="0"/>
              <a:t>diperoleh</a:t>
            </a:r>
            <a:r>
              <a:rPr lang="en-US" sz="2100" dirty="0" smtClean="0"/>
              <a:t> </a:t>
            </a:r>
            <a:r>
              <a:rPr lang="en-US" sz="2100" dirty="0" err="1" smtClean="0"/>
              <a:t>biaya</a:t>
            </a:r>
            <a:r>
              <a:rPr lang="en-US" sz="2100" dirty="0" smtClean="0"/>
              <a:t> total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sebuah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endParaRPr lang="en-US" sz="2100" dirty="0" smtClean="0"/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Parametric Modeling</a:t>
            </a:r>
          </a:p>
          <a:p>
            <a:pPr lvl="1" algn="just">
              <a:buFont typeface="Wingdings" pitchFamily="2" charset="2"/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Estimasi</a:t>
            </a:r>
            <a:r>
              <a:rPr lang="en-US" sz="2100" dirty="0" smtClean="0"/>
              <a:t> </a:t>
            </a:r>
            <a:r>
              <a:rPr lang="en-US" sz="2100" dirty="0" err="1" smtClean="0"/>
              <a:t>biaya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</a:t>
            </a:r>
            <a:r>
              <a:rPr lang="en-US" sz="2100" dirty="0" err="1" smtClean="0"/>
              <a:t>dilakukan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memanfaatkan</a:t>
            </a:r>
            <a:r>
              <a:rPr lang="en-US" sz="2100" dirty="0" smtClean="0"/>
              <a:t> </a:t>
            </a:r>
            <a:r>
              <a:rPr lang="en-US" sz="2100" dirty="0" err="1" smtClean="0"/>
              <a:t>karakteristik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parameter </a:t>
            </a:r>
            <a:r>
              <a:rPr lang="en-US" sz="2100" dirty="0" err="1" smtClean="0"/>
              <a:t>dalam</a:t>
            </a:r>
            <a:r>
              <a:rPr lang="en-US" sz="2100" dirty="0" smtClean="0"/>
              <a:t> model </a:t>
            </a:r>
            <a:r>
              <a:rPr lang="en-US" sz="2100" dirty="0" err="1" smtClean="0"/>
              <a:t>matematika</a:t>
            </a:r>
            <a:r>
              <a:rPr lang="en-US" sz="2100" dirty="0" smtClean="0"/>
              <a:t>.</a:t>
            </a:r>
            <a:endParaRPr lang="id-ID" sz="21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ESTIMASI BIAYA </a:t>
            </a:r>
            <a:br>
              <a:rPr lang="id-ID" b="1" dirty="0" smtClean="0"/>
            </a:br>
            <a:r>
              <a:rPr lang="id-ID" b="1" dirty="0" smtClean="0"/>
              <a:t>(COST ESTIMATING) (2)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28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Constructive Cost Model (COCOMO)</a:t>
            </a:r>
            <a:r>
              <a:rPr lang="id-ID" sz="2400" dirty="0" smtClean="0"/>
              <a:t> merupakan s</a:t>
            </a:r>
            <a:r>
              <a:rPr lang="en-US" sz="2400" dirty="0" err="1" smtClean="0"/>
              <a:t>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model parameter yang </a:t>
            </a:r>
            <a:r>
              <a:rPr lang="en-US" sz="2400" dirty="0" err="1" smtClean="0"/>
              <a:t>terkenal</a:t>
            </a:r>
            <a:r>
              <a:rPr lang="en-US" sz="2400" dirty="0" smtClean="0"/>
              <a:t> 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Barry Boehm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lunak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(</a:t>
            </a:r>
            <a:r>
              <a:rPr lang="en-US" sz="2400" i="1" dirty="0" smtClean="0"/>
              <a:t>source lines of code/SLOC</a:t>
            </a:r>
            <a:r>
              <a:rPr lang="en-US" sz="2400" dirty="0" smtClean="0"/>
              <a:t>)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function points.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COCOMO II, model </a:t>
            </a:r>
            <a:r>
              <a:rPr lang="en-US" sz="2400" dirty="0" err="1" smtClean="0"/>
              <a:t>terkomputerisasi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Web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COST ESTIMATE</a:t>
            </a:r>
            <a:endParaRPr lang="en-US" b="1" dirty="0"/>
          </a:p>
        </p:txBody>
      </p:sp>
      <p:graphicFrame>
        <p:nvGraphicFramePr>
          <p:cNvPr id="27" name="Group 15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402451"/>
              </p:ext>
            </p:extLst>
          </p:nvPr>
        </p:nvGraphicFramePr>
        <p:xfrm>
          <a:off x="251520" y="1457478"/>
          <a:ext cx="8712969" cy="5014306"/>
        </p:xfrm>
        <a:graphic>
          <a:graphicData uri="http://schemas.openxmlformats.org/drawingml/2006/table">
            <a:tbl>
              <a:tblPr/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2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Units/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Hrs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Cost/Unit/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Hr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Subtotals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WBS Level1 Totals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% of Total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WBS Item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1. Project Management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$306,300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20%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Project Manager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960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$96,000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Project Team Member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1920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$75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$144,000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Contractors (10% of software development 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&amp;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testing)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$66,300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2. Hardware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$76,000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2.1 Handheld devices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$60,000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2.2 Servers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$4,000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$16,000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3.Software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$614,000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40%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3.1 Licensed Softwar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$20,000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3.2 Software development 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$594,000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4. Testing(10% of total hardware </a:t>
                      </a:r>
                      <a:r>
                        <a:rPr kumimoji="0" lang="id-ID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&amp;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softwares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costs)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$69,600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5. Training and Support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$202,400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13%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Trainee costs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$500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$50,000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Travel Costs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$8,400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Project Team Members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1920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$75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$144,000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52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6. Reserves</a:t>
                      </a:r>
                      <a:r>
                        <a:rPr kumimoji="0" lang="id-ID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(20% of total estimate)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$253,540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$253,400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17%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Total Project Cost Estimate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$1,521,400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1956</Words>
  <Application>Microsoft Office PowerPoint</Application>
  <PresentationFormat>On-screen Show (4:3)</PresentationFormat>
  <Paragraphs>696</Paragraphs>
  <Slides>35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宋体</vt:lpstr>
      <vt:lpstr>Arial</vt:lpstr>
      <vt:lpstr>Arial </vt:lpstr>
      <vt:lpstr>Arial Narrow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Image</vt:lpstr>
      <vt:lpstr>PROJECT COST Management (MANAJEMEN BIAYA PROYEK) (MATA KULIAH MANAJEMEN PROYEK PERANGKAT LUNAK) </vt:lpstr>
      <vt:lpstr>PENGERTIAN BIAYA</vt:lpstr>
      <vt:lpstr>PENGERTIAN PROJECT COST MANAJEMENT (MANAJEMEN BIAYA PROYEK) </vt:lpstr>
      <vt:lpstr>LINGKUP PROSES MANAJEMEN  BIAYA PROYEK (1)</vt:lpstr>
      <vt:lpstr>LINGKUP PROSES MANAJEMEN  BIAYA PROYEK (2)</vt:lpstr>
      <vt:lpstr>PERENCANAAN SUMBER DAYA</vt:lpstr>
      <vt:lpstr>ESTIMASI BIAYA   (COST ESTIMATING) (1)</vt:lpstr>
      <vt:lpstr>ESTIMASI BIAYA  (COST ESTIMATING) (2)</vt:lpstr>
      <vt:lpstr>CONTOH COST ESTIMATE</vt:lpstr>
      <vt:lpstr>ANGGARAN BIAYA  (COST BUDGETING) </vt:lpstr>
      <vt:lpstr>MENYUSUN ANGGARAN BIAYA PROYEK</vt:lpstr>
      <vt:lpstr>PIRANTI DAN TEKNIK MENYUSUN ANGGARAN BIAYA</vt:lpstr>
      <vt:lpstr>HASIL PENYUSUNAN ANGGARAN </vt:lpstr>
      <vt:lpstr>CONTOH  FORMAT RENCANA BIAYA PROYEK</vt:lpstr>
      <vt:lpstr>KELUARAN  PROSES MENYUSUN ANGGARAN BIAYA</vt:lpstr>
      <vt:lpstr>KELUARAN PROSES MENYUSUN ANGGARAN BIAYA (2)</vt:lpstr>
      <vt:lpstr>CONTOH RENCANA BIAYA PROYEK</vt:lpstr>
      <vt:lpstr>PENGAWASAN  BIAYA  (COST CONTROLLING) </vt:lpstr>
      <vt:lpstr>TUGAS</vt:lpstr>
      <vt:lpstr>Contoh Justifikasi </vt:lpstr>
      <vt:lpstr>EARNED VALUE Management (EVM) (MATA KULIAH MANAJEMEN PROYEK PERANGKAT LUNAK) </vt:lpstr>
      <vt:lpstr>PENGERTIAN  EARNED VALUE MANAGEMENT (EVM)</vt:lpstr>
      <vt:lpstr>ISTILAH – ISTILAH DALAM EVM (1)</vt:lpstr>
      <vt:lpstr>ISTILAH – ISTILAH DALAM EVM (2)</vt:lpstr>
      <vt:lpstr>MENGHITUNG PV</vt:lpstr>
      <vt:lpstr>RUMUS-RUMUS EARNED VALUE</vt:lpstr>
      <vt:lpstr>CONTOH </vt:lpstr>
      <vt:lpstr>CONTOH (2)</vt:lpstr>
      <vt:lpstr>CONTOH GRAFIK EARNED VALUE</vt:lpstr>
      <vt:lpstr>MAKNA ANGKA DALAM EVM</vt:lpstr>
      <vt:lpstr>FORECAST (MERAMALKAN TOTAL ANGGARAN BIAYA PROYEK</vt:lpstr>
      <vt:lpstr>FORECAST (MERAMALKAN TOTAL ANGGARAN BIAYA PROYEK (1)</vt:lpstr>
      <vt:lpstr>TUGAS 1</vt:lpstr>
      <vt:lpstr>TUGAS 2  ISTILAH YANG HARUS DIPAHAMI DALAM MANAJEMEN BIAYA PROYEK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2019-04-22T08:12:33Z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