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76" r:id="rId3"/>
    <p:sldId id="277" r:id="rId4"/>
    <p:sldId id="291" r:id="rId5"/>
    <p:sldId id="278" r:id="rId6"/>
    <p:sldId id="279" r:id="rId7"/>
    <p:sldId id="299" r:id="rId8"/>
    <p:sldId id="295" r:id="rId9"/>
    <p:sldId id="296" r:id="rId10"/>
    <p:sldId id="297" r:id="rId11"/>
    <p:sldId id="283" r:id="rId12"/>
    <p:sldId id="286" r:id="rId13"/>
    <p:sldId id="294" r:id="rId14"/>
    <p:sldId id="298" r:id="rId15"/>
    <p:sldId id="285" r:id="rId16"/>
    <p:sldId id="287" r:id="rId17"/>
    <p:sldId id="288" r:id="rId18"/>
    <p:sldId id="289" r:id="rId19"/>
    <p:sldId id="290" r:id="rId20"/>
    <p:sldId id="292" r:id="rId21"/>
    <p:sldId id="27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8945B6-FA15-4165-BEA3-CE7667D3A357}" type="datetimeFigureOut">
              <a:rPr lang="en-US" smtClean="0"/>
              <a:pPr/>
              <a:t>4/20/2017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8945B6-FA15-4165-BEA3-CE7667D3A357}" type="datetimeFigureOut">
              <a:rPr lang="en-US" smtClean="0"/>
              <a:pPr/>
              <a:t>4/20/2017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8945B6-FA15-4165-BEA3-CE7667D3A357}" type="datetimeFigureOut">
              <a:rPr lang="en-US" smtClean="0"/>
              <a:pPr/>
              <a:t>4/20/2017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8945B6-FA15-4165-BEA3-CE7667D3A357}" type="datetimeFigureOut">
              <a:rPr lang="en-US" smtClean="0"/>
              <a:pPr/>
              <a:t>4/20/2017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8945B6-FA15-4165-BEA3-CE7667D3A357}" type="datetimeFigureOut">
              <a:rPr lang="en-US" smtClean="0"/>
              <a:pPr/>
              <a:t>4/20/2017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8945B6-FA15-4165-BEA3-CE7667D3A357}" type="datetimeFigureOut">
              <a:rPr lang="en-US" smtClean="0"/>
              <a:pPr/>
              <a:t>4/20/2017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8945B6-FA15-4165-BEA3-CE7667D3A357}" type="datetimeFigureOut">
              <a:rPr lang="en-US" smtClean="0"/>
              <a:pPr/>
              <a:t>4/20/2017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8945B6-FA15-4165-BEA3-CE7667D3A357}" type="datetimeFigureOut">
              <a:rPr lang="en-US" smtClean="0"/>
              <a:pPr/>
              <a:t>4/20/2017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8945B6-FA15-4165-BEA3-CE7667D3A357}" type="datetimeFigureOut">
              <a:rPr lang="en-US" smtClean="0"/>
              <a:pPr/>
              <a:t>4/20/2017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8945B6-FA15-4165-BEA3-CE7667D3A357}" type="datetimeFigureOut">
              <a:rPr lang="en-US" smtClean="0"/>
              <a:pPr/>
              <a:t>4/20/2017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8945B6-FA15-4165-BEA3-CE7667D3A357}" type="datetimeFigureOut">
              <a:rPr lang="en-US" smtClean="0"/>
              <a:pPr/>
              <a:t>4/20/2017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8945B6-FA15-4165-BEA3-CE7667D3A357}" type="datetimeFigureOut">
              <a:rPr lang="en-US" smtClean="0"/>
              <a:pPr/>
              <a:t>4/20/2017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0E0F1C-1DB8-4A30-B465-3C2A1DD966E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http://www.finnbarents.fi/finnb/joom/userfiles/images/Training/finances_in_projects_logo_512.jpg"/>
          <p:cNvPicPr>
            <a:picLocks noChangeAspect="1" noChangeArrowheads="1"/>
          </p:cNvPicPr>
          <p:nvPr/>
        </p:nvPicPr>
        <p:blipFill>
          <a:blip r:embed="rId2" cstate="print"/>
          <a:srcRect/>
          <a:stretch>
            <a:fillRect/>
          </a:stretch>
        </p:blipFill>
        <p:spPr bwMode="auto">
          <a:xfrm>
            <a:off x="609600" y="1219200"/>
            <a:ext cx="7696200" cy="5236434"/>
          </a:xfrm>
          <a:prstGeom prst="rect">
            <a:avLst/>
          </a:prstGeom>
          <a:noFill/>
        </p:spPr>
      </p:pic>
      <p:sp>
        <p:nvSpPr>
          <p:cNvPr id="3" name="Rectangle 2"/>
          <p:cNvSpPr/>
          <p:nvPr/>
        </p:nvSpPr>
        <p:spPr>
          <a:xfrm>
            <a:off x="0" y="457200"/>
            <a:ext cx="9144000" cy="1569660"/>
          </a:xfrm>
          <a:prstGeom prst="rect">
            <a:avLst/>
          </a:prstGeom>
          <a:noFill/>
        </p:spPr>
        <p:txBody>
          <a:bodyPr wrap="square" lIns="91440" tIns="45720" rIns="91440" bIns="45720">
            <a:spAutoFit/>
          </a:bodyPr>
          <a:lstStyle/>
          <a:p>
            <a:pPr algn="ctr"/>
            <a:r>
              <a:rPr lang="id-ID" sz="4800" b="1" dirty="0" smtClean="0">
                <a:ln w="17780" cmpd="sng">
                  <a:solidFill>
                    <a:srgbClr val="FFFFFF"/>
                  </a:solidFill>
                  <a:prstDash val="solid"/>
                  <a:miter lim="800000"/>
                </a:ln>
                <a:solidFill>
                  <a:srgbClr val="0070C0"/>
                </a:solidFill>
                <a:effectLst>
                  <a:outerShdw blurRad="50800" algn="tl" rotWithShape="0">
                    <a:srgbClr val="000000"/>
                  </a:outerShdw>
                </a:effectLst>
                <a:latin typeface="+mj-lt"/>
                <a:ea typeface="+mj-ea"/>
                <a:cs typeface="+mj-cs"/>
              </a:rPr>
              <a:t>ESTIMATING PROJECT TIME, COST &amp; </a:t>
            </a:r>
            <a:r>
              <a:rPr lang="id-ID" sz="4800" b="1" cap="none" spc="0" dirty="0" smtClean="0">
                <a:ln w="17780" cmpd="sng">
                  <a:solidFill>
                    <a:srgbClr val="FFFFFF"/>
                  </a:solidFill>
                  <a:prstDash val="solid"/>
                  <a:miter lim="800000"/>
                </a:ln>
                <a:solidFill>
                  <a:srgbClr val="0070C0"/>
                </a:solidFill>
                <a:effectLst>
                  <a:outerShdw blurRad="50800" algn="tl" rotWithShape="0">
                    <a:srgbClr val="000000"/>
                  </a:outerShdw>
                </a:effectLst>
              </a:rPr>
              <a:t>BUDGETING</a:t>
            </a:r>
            <a:endParaRPr lang="id-ID" sz="4800" b="1" cap="none" spc="0" dirty="0">
              <a:ln w="17780" cmpd="sng">
                <a:solidFill>
                  <a:srgbClr val="FFFFFF"/>
                </a:solidFill>
                <a:prstDash val="solid"/>
                <a:miter lim="800000"/>
              </a:ln>
              <a:solidFill>
                <a:srgbClr val="0070C0"/>
              </a:solidFill>
              <a:effectLst>
                <a:outerShdw blurRad="50800" algn="tl" rotWithShape="0">
                  <a:srgbClr val="000000"/>
                </a:outerShdw>
              </a:effectLst>
            </a:endParaRPr>
          </a:p>
        </p:txBody>
      </p:sp>
      <p:sp>
        <p:nvSpPr>
          <p:cNvPr id="5" name="Rectangle 3"/>
          <p:cNvSpPr txBox="1">
            <a:spLocks noChangeArrowheads="1"/>
          </p:cNvSpPr>
          <p:nvPr/>
        </p:nvSpPr>
        <p:spPr>
          <a:xfrm>
            <a:off x="533400" y="3276600"/>
            <a:ext cx="7827963" cy="1524000"/>
          </a:xfrm>
          <a:prstGeom prst="rect">
            <a:avLst/>
          </a:prstGeom>
        </p:spPr>
        <p:txBody>
          <a:bodyPr>
            <a:normAutofit fontScale="62500" lnSpcReduction="20000"/>
          </a:bodyPr>
          <a:lstStyle/>
          <a:p>
            <a:pPr marL="342900" marR="0" lvl="0" indent="-342900" algn="ctr" defTabSz="914400" rtl="0" eaLnBrk="1" fontAlgn="auto" latinLnBrk="0" hangingPunct="1">
              <a:lnSpc>
                <a:spcPct val="100000"/>
              </a:lnSpc>
              <a:spcBef>
                <a:spcPct val="20000"/>
              </a:spcBef>
              <a:spcAft>
                <a:spcPts val="0"/>
              </a:spcAft>
              <a:buClr>
                <a:schemeClr val="accent1"/>
              </a:buClr>
              <a:buSzPct val="70000"/>
              <a:tabLst/>
              <a:defRPr/>
            </a:pPr>
            <a:r>
              <a:rPr kumimoji="0" lang="id-ID" sz="4000" b="1" i="0" u="none" strike="noStrike" kern="1200" cap="none" spc="0" normalizeH="0" baseline="0" noProof="0" dirty="0" smtClean="0">
                <a:ln>
                  <a:noFill/>
                </a:ln>
                <a:solidFill>
                  <a:srgbClr val="FF0000"/>
                </a:solidFill>
                <a:effectLst/>
                <a:uLnTx/>
                <a:uFillTx/>
                <a:latin typeface="Algerian" pitchFamily="82" charset="0"/>
              </a:rPr>
              <a:t>Information</a:t>
            </a:r>
            <a:r>
              <a:rPr kumimoji="0" lang="id-ID" sz="4000" b="1" i="0" u="none" strike="noStrike" kern="1200" cap="none" spc="0" normalizeH="0" noProof="0" dirty="0" smtClean="0">
                <a:ln>
                  <a:noFill/>
                </a:ln>
                <a:solidFill>
                  <a:srgbClr val="FF0000"/>
                </a:solidFill>
                <a:effectLst/>
                <a:uLnTx/>
                <a:uFillTx/>
                <a:latin typeface="Algerian" pitchFamily="82" charset="0"/>
              </a:rPr>
              <a:t> Technology Project Management</a:t>
            </a:r>
            <a:endParaRPr kumimoji="0" lang="id-ID" sz="4000" b="1" i="0" u="none" strike="noStrike" kern="1200" cap="none" spc="0" normalizeH="0" baseline="0" noProof="0" dirty="0" smtClean="0">
              <a:ln>
                <a:noFill/>
              </a:ln>
              <a:solidFill>
                <a:srgbClr val="FF0000"/>
              </a:solidFill>
              <a:effectLst/>
              <a:uLnTx/>
              <a:uFillTx/>
              <a:latin typeface="Algerian" pitchFamily="82" charset="0"/>
            </a:endParaRPr>
          </a:p>
          <a:p>
            <a:pPr marL="342900" marR="0" lvl="0" indent="-342900" algn="ctr" defTabSz="914400" rtl="0" eaLnBrk="1" fontAlgn="auto" latinLnBrk="0" hangingPunct="1">
              <a:lnSpc>
                <a:spcPct val="100000"/>
              </a:lnSpc>
              <a:spcBef>
                <a:spcPct val="20000"/>
              </a:spcBef>
              <a:spcAft>
                <a:spcPts val="0"/>
              </a:spcAft>
              <a:buClr>
                <a:schemeClr val="accent1"/>
              </a:buClr>
              <a:buSzPct val="70000"/>
              <a:tabLst/>
              <a:defRPr/>
            </a:pPr>
            <a:r>
              <a:rPr kumimoji="0" lang="id-ID" sz="4000" b="1" i="0" u="none" strike="noStrike" kern="1200" cap="none" spc="0" normalizeH="0" baseline="0" noProof="0" dirty="0" smtClean="0">
                <a:ln>
                  <a:noFill/>
                </a:ln>
                <a:solidFill>
                  <a:schemeClr val="bg1"/>
                </a:solidFill>
                <a:effectLst/>
                <a:uLnTx/>
                <a:uFillTx/>
                <a:latin typeface="Algerian" pitchFamily="82" charset="0"/>
              </a:rPr>
              <a:t>Magister </a:t>
            </a:r>
            <a:r>
              <a:rPr kumimoji="0" lang="id-ID" sz="4000" b="1" i="0" u="none" strike="noStrike" kern="1200" cap="none" spc="0" normalizeH="0" baseline="0" noProof="0" dirty="0" smtClean="0">
                <a:ln>
                  <a:noFill/>
                </a:ln>
                <a:solidFill>
                  <a:schemeClr val="bg1"/>
                </a:solidFill>
                <a:effectLst/>
                <a:uLnTx/>
                <a:uFillTx/>
                <a:latin typeface="Algerian" pitchFamily="82" charset="0"/>
              </a:rPr>
              <a:t>DESAIN</a:t>
            </a:r>
            <a:endParaRPr kumimoji="0" lang="id-ID" sz="4000" b="1" i="0" u="none" strike="noStrike" kern="1200" cap="none" spc="0" normalizeH="0" baseline="0" noProof="0" dirty="0" smtClean="0">
              <a:ln>
                <a:noFill/>
              </a:ln>
              <a:solidFill>
                <a:schemeClr val="bg1"/>
              </a:solidFill>
              <a:effectLst/>
              <a:uLnTx/>
              <a:uFillTx/>
              <a:latin typeface="Algerian" pitchFamily="82" charset="0"/>
            </a:endParaRPr>
          </a:p>
          <a:p>
            <a:pPr marL="342900" marR="0" lvl="0" indent="-342900" algn="ctr" defTabSz="914400" rtl="0" eaLnBrk="1" fontAlgn="auto" latinLnBrk="0" hangingPunct="1">
              <a:lnSpc>
                <a:spcPct val="100000"/>
              </a:lnSpc>
              <a:spcBef>
                <a:spcPct val="20000"/>
              </a:spcBef>
              <a:spcAft>
                <a:spcPts val="0"/>
              </a:spcAft>
              <a:buClr>
                <a:schemeClr val="accent1"/>
              </a:buClr>
              <a:buSzPct val="70000"/>
              <a:tabLst/>
              <a:defRPr/>
            </a:pPr>
            <a:r>
              <a:rPr kumimoji="0" lang="id-ID" sz="4000" b="1" i="0" u="none" strike="noStrike" kern="1200" cap="none" spc="0" normalizeH="0" baseline="0" noProof="0" dirty="0" smtClean="0">
                <a:ln>
                  <a:noFill/>
                </a:ln>
                <a:solidFill>
                  <a:srgbClr val="002060"/>
                </a:solidFill>
                <a:effectLst/>
                <a:uLnTx/>
                <a:uFillTx/>
                <a:latin typeface="Algerian" pitchFamily="82" charset="0"/>
              </a:rPr>
              <a:t>Universitas Komputer Indonesia</a:t>
            </a:r>
            <a:endParaRPr kumimoji="0" lang="en-US" sz="4000" b="1" i="0" u="none" strike="noStrike" kern="1200" cap="none" spc="0" normalizeH="0" baseline="0" noProof="0" dirty="0" smtClean="0">
              <a:ln>
                <a:noFill/>
              </a:ln>
              <a:solidFill>
                <a:srgbClr val="002060"/>
              </a:solidFill>
              <a:effectLst/>
              <a:uLnTx/>
              <a:uFillTx/>
              <a:latin typeface="Algerian" pitchFamily="82" charset="0"/>
            </a:endParaRPr>
          </a:p>
        </p:txBody>
      </p:sp>
      <p:sp>
        <p:nvSpPr>
          <p:cNvPr id="6" name="Rectangle 5"/>
          <p:cNvSpPr/>
          <p:nvPr/>
        </p:nvSpPr>
        <p:spPr>
          <a:xfrm>
            <a:off x="2286000" y="5867400"/>
            <a:ext cx="4800600" cy="954107"/>
          </a:xfrm>
          <a:prstGeom prst="rect">
            <a:avLst/>
          </a:prstGeom>
        </p:spPr>
        <p:txBody>
          <a:bodyPr wrap="square">
            <a:spAutoFit/>
          </a:bodyPr>
          <a:lstStyle/>
          <a:p>
            <a:pPr lvl="0" algn="ctr">
              <a:spcBef>
                <a:spcPct val="0"/>
              </a:spcBef>
              <a:defRPr/>
            </a:pPr>
            <a:r>
              <a:rPr lang="id-ID" sz="2000" cap="all" dirty="0" smtClean="0">
                <a:effectLst>
                  <a:reflection blurRad="12700" stA="48000" endA="300" endPos="55000" dir="5400000" sy="-90000" algn="bl" rotWithShape="0"/>
                </a:effectLst>
              </a:rPr>
              <a:t>Source:</a:t>
            </a:r>
          </a:p>
          <a:p>
            <a:pPr marL="342900" lvl="0" indent="-342900" algn="ctr">
              <a:spcBef>
                <a:spcPct val="0"/>
              </a:spcBef>
              <a:buAutoNum type="arabicPeriod"/>
              <a:defRPr/>
            </a:pPr>
            <a:r>
              <a:rPr lang="id-ID" cap="all" dirty="0" smtClean="0">
                <a:effectLst>
                  <a:reflection blurRad="12700" stA="48000" endA="300" endPos="55000" dir="5400000" sy="-90000" algn="bl" rotWithShape="0"/>
                </a:effectLst>
              </a:rPr>
              <a:t>Pinto, j.k. 2010, 2ND. ED.</a:t>
            </a:r>
          </a:p>
          <a:p>
            <a:pPr marL="342900" lvl="0" indent="-342900" algn="ctr">
              <a:spcBef>
                <a:spcPct val="0"/>
              </a:spcBef>
              <a:buAutoNum type="arabicPeriod"/>
              <a:defRPr/>
            </a:pPr>
            <a:r>
              <a:rPr lang="id-ID" cap="all" dirty="0" smtClean="0">
                <a:effectLst>
                  <a:reflection blurRad="12700" stA="48000" endA="300" endPos="55000" dir="5400000" sy="-90000" algn="bl" rotWithShape="0"/>
                </a:effectLst>
              </a:rPr>
              <a:t>Larson, e.w., &amp; Gray c.f., 2011, 5th. Ed.</a:t>
            </a:r>
            <a:endParaRPr lang="id-ID"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http://www.principlesofaccounting.com/ART/c21art/budgetorganizationchartbottomup.jpg"/>
          <p:cNvPicPr>
            <a:picLocks noChangeAspect="1" noChangeArrowheads="1"/>
          </p:cNvPicPr>
          <p:nvPr/>
        </p:nvPicPr>
        <p:blipFill>
          <a:blip r:embed="rId2" cstate="print"/>
          <a:srcRect/>
          <a:stretch>
            <a:fillRect/>
          </a:stretch>
        </p:blipFill>
        <p:spPr bwMode="auto">
          <a:xfrm>
            <a:off x="2286000" y="4419600"/>
            <a:ext cx="4857750" cy="2438400"/>
          </a:xfrm>
          <a:prstGeom prst="rect">
            <a:avLst/>
          </a:prstGeom>
          <a:noFill/>
        </p:spPr>
      </p:pic>
      <p:sp>
        <p:nvSpPr>
          <p:cNvPr id="3" name="Title 1"/>
          <p:cNvSpPr txBox="1">
            <a:spLocks/>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4400" b="0" i="0" u="none" strike="noStrike" kern="1200" cap="none" spc="0" normalizeH="0" baseline="0" noProof="0" smtClean="0">
                <a:ln>
                  <a:noFill/>
                </a:ln>
                <a:solidFill>
                  <a:schemeClr val="tx1"/>
                </a:solidFill>
                <a:effectLst/>
                <a:uLnTx/>
                <a:uFillTx/>
                <a:latin typeface="+mj-lt"/>
                <a:ea typeface="+mj-ea"/>
                <a:cs typeface="+mj-cs"/>
              </a:rPr>
              <a:t>Bottom-Up Estimating</a:t>
            </a:r>
            <a:endParaRPr kumimoji="0" lang="id-ID"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Content Placeholder 2"/>
          <p:cNvSpPr txBox="1">
            <a:spLocks/>
          </p:cNvSpPr>
          <p:nvPr/>
        </p:nvSpPr>
        <p:spPr>
          <a:xfrm>
            <a:off x="457200" y="1600200"/>
            <a:ext cx="8305800" cy="4525963"/>
          </a:xfrm>
          <a:prstGeom prst="rect">
            <a:avLst/>
          </a:prstGeom>
        </p:spPr>
        <p:txBody>
          <a:bodyPr>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id-ID" sz="3200" b="0" i="0" u="none" strike="noStrike" kern="1200" cap="none" spc="0" normalizeH="0" baseline="0" noProof="0" smtClean="0">
                <a:ln>
                  <a:noFill/>
                </a:ln>
                <a:solidFill>
                  <a:schemeClr val="tx1"/>
                </a:solidFill>
                <a:effectLst/>
                <a:uLnTx/>
                <a:uFillTx/>
                <a:latin typeface="+mn-lt"/>
                <a:ea typeface="+mn-ea"/>
                <a:cs typeface="+mn-cs"/>
              </a:rPr>
              <a:t>The Bottom-Up approach at the work package level can serve as a check on cost elements in the WBS by rolling up the work packages and associated cost accounts to major deliverables. Similarly, resource requirement can be checked. Later, the time, resource, and cost estimates from the work packages can be consolidated into time-phased networks, resource schedule, and budgets are used for control.</a:t>
            </a:r>
            <a:endParaRPr kumimoji="0" lang="id-ID"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3657600" cy="1143000"/>
          </a:xfrm>
        </p:spPr>
        <p:txBody>
          <a:bodyPr>
            <a:normAutofit fontScale="90000"/>
          </a:bodyPr>
          <a:lstStyle/>
          <a:p>
            <a:r>
              <a:rPr lang="id-ID" dirty="0" smtClean="0"/>
              <a:t>Activity-Based Costing</a:t>
            </a:r>
            <a:endParaRPr lang="id-ID" dirty="0"/>
          </a:p>
        </p:txBody>
      </p:sp>
      <p:sp>
        <p:nvSpPr>
          <p:cNvPr id="3" name="Content Placeholder 2"/>
          <p:cNvSpPr>
            <a:spLocks noGrp="1"/>
          </p:cNvSpPr>
          <p:nvPr>
            <p:ph idx="1"/>
          </p:nvPr>
        </p:nvSpPr>
        <p:spPr>
          <a:xfrm>
            <a:off x="457200" y="1828800"/>
            <a:ext cx="8229600" cy="5029200"/>
          </a:xfrm>
        </p:spPr>
        <p:txBody>
          <a:bodyPr>
            <a:normAutofit fontScale="85000" lnSpcReduction="20000"/>
          </a:bodyPr>
          <a:lstStyle/>
          <a:p>
            <a:r>
              <a:rPr lang="id-ID" dirty="0" smtClean="0"/>
              <a:t>Is a budgeting method that asigns costs first to activities and then to the project’s based on each project’s use of resources.</a:t>
            </a:r>
          </a:p>
          <a:p>
            <a:r>
              <a:rPr lang="id-ID" dirty="0" smtClean="0"/>
              <a:t>Activity-based costing consists of four steps:</a:t>
            </a:r>
          </a:p>
          <a:p>
            <a:pPr>
              <a:buNone/>
            </a:pPr>
            <a:r>
              <a:rPr lang="id-ID" dirty="0" smtClean="0"/>
              <a:t>	</a:t>
            </a:r>
            <a:r>
              <a:rPr lang="id-ID" sz="2400" dirty="0" smtClean="0"/>
              <a:t>1. Identify the activities that consume resources and assign cost to them, as is done in a bottom-up budgeting process.</a:t>
            </a:r>
          </a:p>
          <a:p>
            <a:pPr>
              <a:buNone/>
            </a:pPr>
            <a:r>
              <a:rPr lang="id-ID" sz="2400" dirty="0" smtClean="0"/>
              <a:t>	2. Identify the cost drivers associated with the activity. Resources, in the form of project personnel, and materials are key cost drivers.</a:t>
            </a:r>
          </a:p>
          <a:p>
            <a:pPr>
              <a:buNone/>
            </a:pPr>
            <a:r>
              <a:rPr lang="id-ID" sz="2400" dirty="0" smtClean="0"/>
              <a:t>	3. Compute a cost rate per cost driver unit or transaction. Labor, for example, is commonly simply the cost of labor per hour, given as:</a:t>
            </a:r>
          </a:p>
          <a:p>
            <a:pPr>
              <a:buNone/>
            </a:pPr>
            <a:r>
              <a:rPr lang="id-ID" sz="2400" dirty="0" smtClean="0"/>
              <a:t>			Cost rate/unit                        $cost/hour</a:t>
            </a:r>
          </a:p>
          <a:p>
            <a:pPr>
              <a:buNone/>
            </a:pPr>
            <a:r>
              <a:rPr lang="id-ID" sz="2400" dirty="0" smtClean="0"/>
              <a:t>	4. Assign cost to projects by multiplying the cost driver rate times the volume of cost driver units consumed by the project. Example, assume the cost of senior software programmer is $40/hour and that she is to work on the project for a total of 80 hours. The cost to the project would be:</a:t>
            </a:r>
          </a:p>
          <a:p>
            <a:pPr>
              <a:buNone/>
            </a:pPr>
            <a:r>
              <a:rPr lang="id-ID" sz="2400" dirty="0" smtClean="0"/>
              <a:t>			$40/hr x 80 hours = $3,200</a:t>
            </a:r>
            <a:endParaRPr lang="id-ID" dirty="0"/>
          </a:p>
        </p:txBody>
      </p:sp>
      <p:cxnSp>
        <p:nvCxnSpPr>
          <p:cNvPr id="5" name="Straight Arrow Connector 4"/>
          <p:cNvCxnSpPr/>
          <p:nvPr/>
        </p:nvCxnSpPr>
        <p:spPr>
          <a:xfrm>
            <a:off x="4114800" y="5181600"/>
            <a:ext cx="1143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2290" name="Picture 2" descr="http://www.thomasandalex.com/wp-content/uploads/2009/10/activity-base-costing3.gif"/>
          <p:cNvPicPr>
            <a:picLocks noChangeAspect="1" noChangeArrowheads="1"/>
          </p:cNvPicPr>
          <p:nvPr/>
        </p:nvPicPr>
        <p:blipFill>
          <a:blip r:embed="rId2" cstate="print"/>
          <a:srcRect/>
          <a:stretch>
            <a:fillRect/>
          </a:stretch>
        </p:blipFill>
        <p:spPr bwMode="auto">
          <a:xfrm>
            <a:off x="0" y="0"/>
            <a:ext cx="1869008" cy="1752600"/>
          </a:xfrm>
          <a:prstGeom prst="rect">
            <a:avLst/>
          </a:prstGeom>
          <a:noFill/>
        </p:spPr>
      </p:pic>
      <p:pic>
        <p:nvPicPr>
          <p:cNvPr id="12292" name="Picture 4" descr="http://www.jiscinfonet.ac.uk/InfoKits/process-review/costing"/>
          <p:cNvPicPr>
            <a:picLocks noChangeAspect="1" noChangeArrowheads="1"/>
          </p:cNvPicPr>
          <p:nvPr/>
        </p:nvPicPr>
        <p:blipFill>
          <a:blip r:embed="rId3" cstate="print"/>
          <a:srcRect/>
          <a:stretch>
            <a:fillRect/>
          </a:stretch>
        </p:blipFill>
        <p:spPr bwMode="auto">
          <a:xfrm>
            <a:off x="5943600" y="0"/>
            <a:ext cx="3200400" cy="1796006"/>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Condition for Preferring Top-Down or Bottom-Up Time and Cost Estimates</a:t>
            </a:r>
            <a:endParaRPr lang="id-ID" dirty="0"/>
          </a:p>
        </p:txBody>
      </p:sp>
      <p:graphicFrame>
        <p:nvGraphicFramePr>
          <p:cNvPr id="3" name="Table 2"/>
          <p:cNvGraphicFramePr>
            <a:graphicFrameLocks noGrp="1"/>
          </p:cNvGraphicFramePr>
          <p:nvPr/>
        </p:nvGraphicFramePr>
        <p:xfrm>
          <a:off x="762000" y="1828800"/>
          <a:ext cx="7772400" cy="2966720"/>
        </p:xfrm>
        <a:graphic>
          <a:graphicData uri="http://schemas.openxmlformats.org/drawingml/2006/table">
            <a:tbl>
              <a:tblPr firstRow="1" bandRow="1">
                <a:tableStyleId>{5C22544A-7EE6-4342-B048-85BDC9FD1C3A}</a:tableStyleId>
              </a:tblPr>
              <a:tblGrid>
                <a:gridCol w="3048000"/>
                <a:gridCol w="2362200"/>
                <a:gridCol w="2362200"/>
              </a:tblGrid>
              <a:tr h="370840">
                <a:tc>
                  <a:txBody>
                    <a:bodyPr/>
                    <a:lstStyle/>
                    <a:p>
                      <a:r>
                        <a:rPr lang="id-ID" dirty="0" smtClean="0"/>
                        <a:t>Condition</a:t>
                      </a:r>
                      <a:endParaRPr lang="id-ID" dirty="0"/>
                    </a:p>
                  </a:txBody>
                  <a:tcPr/>
                </a:tc>
                <a:tc>
                  <a:txBody>
                    <a:bodyPr/>
                    <a:lstStyle/>
                    <a:p>
                      <a:r>
                        <a:rPr lang="id-ID" dirty="0" smtClean="0"/>
                        <a:t>Top-Down Estimates</a:t>
                      </a:r>
                      <a:endParaRPr lang="id-ID" dirty="0"/>
                    </a:p>
                  </a:txBody>
                  <a:tcPr/>
                </a:tc>
                <a:tc>
                  <a:txBody>
                    <a:bodyPr/>
                    <a:lstStyle/>
                    <a:p>
                      <a:r>
                        <a:rPr lang="id-ID" dirty="0" smtClean="0"/>
                        <a:t>Bottom-Up Estimates</a:t>
                      </a:r>
                      <a:endParaRPr lang="id-ID" dirty="0"/>
                    </a:p>
                  </a:txBody>
                  <a:tcPr/>
                </a:tc>
              </a:tr>
              <a:tr h="370840">
                <a:tc>
                  <a:txBody>
                    <a:bodyPr/>
                    <a:lstStyle/>
                    <a:p>
                      <a:r>
                        <a:rPr lang="id-ID" dirty="0" smtClean="0"/>
                        <a:t>Strategic decission making</a:t>
                      </a:r>
                      <a:endParaRPr lang="id-ID" dirty="0"/>
                    </a:p>
                  </a:txBody>
                  <a:tcPr/>
                </a:tc>
                <a:tc>
                  <a:txBody>
                    <a:bodyPr/>
                    <a:lstStyle/>
                    <a:p>
                      <a:pPr algn="ctr"/>
                      <a:r>
                        <a:rPr lang="id-ID" dirty="0" smtClean="0"/>
                        <a:t>X</a:t>
                      </a:r>
                      <a:endParaRPr lang="id-ID" dirty="0"/>
                    </a:p>
                  </a:txBody>
                  <a:tcPr/>
                </a:tc>
                <a:tc>
                  <a:txBody>
                    <a:bodyPr/>
                    <a:lstStyle/>
                    <a:p>
                      <a:endParaRPr lang="id-ID" dirty="0"/>
                    </a:p>
                  </a:txBody>
                  <a:tcPr/>
                </a:tc>
              </a:tr>
              <a:tr h="370840">
                <a:tc>
                  <a:txBody>
                    <a:bodyPr/>
                    <a:lstStyle/>
                    <a:p>
                      <a:r>
                        <a:rPr lang="id-ID" dirty="0" smtClean="0"/>
                        <a:t>Cost &amp; time important</a:t>
                      </a:r>
                      <a:endParaRPr lang="id-ID" dirty="0"/>
                    </a:p>
                  </a:txBody>
                  <a:tcPr/>
                </a:tc>
                <a:tc>
                  <a:txBody>
                    <a:bodyPr/>
                    <a:lstStyle/>
                    <a:p>
                      <a:pPr algn="ctr"/>
                      <a:endParaRPr lang="id-ID" dirty="0"/>
                    </a:p>
                  </a:txBody>
                  <a:tcPr/>
                </a:tc>
                <a:tc>
                  <a:txBody>
                    <a:bodyPr/>
                    <a:lstStyle/>
                    <a:p>
                      <a:pPr algn="ctr"/>
                      <a:r>
                        <a:rPr lang="id-ID" dirty="0" smtClean="0"/>
                        <a:t>X</a:t>
                      </a:r>
                      <a:endParaRPr lang="id-ID" dirty="0"/>
                    </a:p>
                  </a:txBody>
                  <a:tcPr/>
                </a:tc>
              </a:tr>
              <a:tr h="370840">
                <a:tc>
                  <a:txBody>
                    <a:bodyPr/>
                    <a:lstStyle/>
                    <a:p>
                      <a:r>
                        <a:rPr lang="id-ID" dirty="0" smtClean="0"/>
                        <a:t>High uncertainty</a:t>
                      </a:r>
                      <a:endParaRPr lang="id-ID" dirty="0"/>
                    </a:p>
                  </a:txBody>
                  <a:tcPr/>
                </a:tc>
                <a:tc>
                  <a:txBody>
                    <a:bodyPr/>
                    <a:lstStyle/>
                    <a:p>
                      <a:pPr algn="ctr"/>
                      <a:r>
                        <a:rPr lang="id-ID" dirty="0" smtClean="0"/>
                        <a:t>X</a:t>
                      </a:r>
                      <a:endParaRPr lang="id-ID" dirty="0"/>
                    </a:p>
                  </a:txBody>
                  <a:tcPr/>
                </a:tc>
                <a:tc>
                  <a:txBody>
                    <a:bodyPr/>
                    <a:lstStyle/>
                    <a:p>
                      <a:pPr algn="ctr"/>
                      <a:endParaRPr lang="id-ID" dirty="0"/>
                    </a:p>
                  </a:txBody>
                  <a:tcPr/>
                </a:tc>
              </a:tr>
              <a:tr h="370840">
                <a:tc>
                  <a:txBody>
                    <a:bodyPr/>
                    <a:lstStyle/>
                    <a:p>
                      <a:r>
                        <a:rPr lang="id-ID" dirty="0" smtClean="0"/>
                        <a:t>Internall, small project</a:t>
                      </a:r>
                      <a:endParaRPr lang="id-ID" dirty="0"/>
                    </a:p>
                  </a:txBody>
                  <a:tcPr/>
                </a:tc>
                <a:tc>
                  <a:txBody>
                    <a:bodyPr/>
                    <a:lstStyle/>
                    <a:p>
                      <a:pPr algn="ctr"/>
                      <a:r>
                        <a:rPr lang="id-ID" dirty="0" smtClean="0"/>
                        <a:t>X</a:t>
                      </a:r>
                      <a:endParaRPr lang="id-ID" dirty="0"/>
                    </a:p>
                  </a:txBody>
                  <a:tcPr/>
                </a:tc>
                <a:tc>
                  <a:txBody>
                    <a:bodyPr/>
                    <a:lstStyle/>
                    <a:p>
                      <a:pPr algn="ctr"/>
                      <a:endParaRPr lang="id-ID" dirty="0"/>
                    </a:p>
                  </a:txBody>
                  <a:tcPr/>
                </a:tc>
              </a:tr>
              <a:tr h="370840">
                <a:tc>
                  <a:txBody>
                    <a:bodyPr/>
                    <a:lstStyle/>
                    <a:p>
                      <a:r>
                        <a:rPr lang="id-ID" dirty="0" smtClean="0"/>
                        <a:t>Fixed-price</a:t>
                      </a:r>
                      <a:r>
                        <a:rPr lang="id-ID" baseline="0" dirty="0" smtClean="0"/>
                        <a:t> contract</a:t>
                      </a:r>
                      <a:endParaRPr lang="id-ID" dirty="0"/>
                    </a:p>
                  </a:txBody>
                  <a:tcPr/>
                </a:tc>
                <a:tc>
                  <a:txBody>
                    <a:bodyPr/>
                    <a:lstStyle/>
                    <a:p>
                      <a:pPr algn="ctr"/>
                      <a:endParaRPr lang="id-ID" dirty="0"/>
                    </a:p>
                  </a:txBody>
                  <a:tcPr/>
                </a:tc>
                <a:tc>
                  <a:txBody>
                    <a:bodyPr/>
                    <a:lstStyle/>
                    <a:p>
                      <a:pPr algn="ctr"/>
                      <a:r>
                        <a:rPr lang="id-ID" dirty="0" smtClean="0"/>
                        <a:t>X</a:t>
                      </a:r>
                      <a:endParaRPr lang="id-ID" dirty="0"/>
                    </a:p>
                  </a:txBody>
                  <a:tcPr/>
                </a:tc>
              </a:tr>
              <a:tr h="370840">
                <a:tc>
                  <a:txBody>
                    <a:bodyPr/>
                    <a:lstStyle/>
                    <a:p>
                      <a:r>
                        <a:rPr lang="id-ID" dirty="0" smtClean="0"/>
                        <a:t>Customer wants detail</a:t>
                      </a:r>
                      <a:endParaRPr lang="id-ID" dirty="0"/>
                    </a:p>
                  </a:txBody>
                  <a:tcPr/>
                </a:tc>
                <a:tc>
                  <a:txBody>
                    <a:bodyPr/>
                    <a:lstStyle/>
                    <a:p>
                      <a:pPr algn="ctr"/>
                      <a:endParaRPr lang="id-ID" dirty="0"/>
                    </a:p>
                  </a:txBody>
                  <a:tcPr/>
                </a:tc>
                <a:tc>
                  <a:txBody>
                    <a:bodyPr/>
                    <a:lstStyle/>
                    <a:p>
                      <a:pPr algn="ctr"/>
                      <a:r>
                        <a:rPr lang="id-ID" dirty="0" smtClean="0"/>
                        <a:t>X</a:t>
                      </a:r>
                      <a:endParaRPr lang="id-ID" dirty="0"/>
                    </a:p>
                  </a:txBody>
                  <a:tcPr/>
                </a:tc>
              </a:tr>
              <a:tr h="370840">
                <a:tc>
                  <a:txBody>
                    <a:bodyPr/>
                    <a:lstStyle/>
                    <a:p>
                      <a:r>
                        <a:rPr lang="id-ID" dirty="0" smtClean="0"/>
                        <a:t>Unstable scope</a:t>
                      </a:r>
                      <a:endParaRPr lang="id-ID" dirty="0"/>
                    </a:p>
                  </a:txBody>
                  <a:tcPr/>
                </a:tc>
                <a:tc>
                  <a:txBody>
                    <a:bodyPr/>
                    <a:lstStyle/>
                    <a:p>
                      <a:pPr algn="ctr"/>
                      <a:r>
                        <a:rPr lang="id-ID" dirty="0" smtClean="0"/>
                        <a:t>X</a:t>
                      </a:r>
                      <a:endParaRPr lang="id-ID" dirty="0"/>
                    </a:p>
                  </a:txBody>
                  <a:tcPr/>
                </a:tc>
                <a:tc>
                  <a:txBody>
                    <a:bodyPr/>
                    <a:lstStyle/>
                    <a:p>
                      <a:pPr algn="ctr"/>
                      <a:endParaRPr lang="id-ID"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p:txBody>
          <a:bodyPr>
            <a:normAutofit fontScale="90000"/>
          </a:bodyPr>
          <a:lstStyle/>
          <a:p>
            <a:r>
              <a:rPr lang="id-ID" dirty="0" smtClean="0"/>
              <a:t>Top-Down and Bottom-Up Estimates</a:t>
            </a:r>
            <a:endParaRPr lang="id-ID" dirty="0"/>
          </a:p>
        </p:txBody>
      </p:sp>
      <p:graphicFrame>
        <p:nvGraphicFramePr>
          <p:cNvPr id="4" name="Table 3"/>
          <p:cNvGraphicFramePr>
            <a:graphicFrameLocks noGrp="1"/>
          </p:cNvGraphicFramePr>
          <p:nvPr/>
        </p:nvGraphicFramePr>
        <p:xfrm>
          <a:off x="762000" y="1295400"/>
          <a:ext cx="7696200" cy="5221605"/>
        </p:xfrm>
        <a:graphic>
          <a:graphicData uri="http://schemas.openxmlformats.org/drawingml/2006/table">
            <a:tbl>
              <a:tblPr firstRow="1" bandRow="1">
                <a:tableStyleId>{5C22544A-7EE6-4342-B048-85BDC9FD1C3A}</a:tableStyleId>
              </a:tblPr>
              <a:tblGrid>
                <a:gridCol w="3848100"/>
                <a:gridCol w="3848100"/>
              </a:tblGrid>
              <a:tr h="466725">
                <a:tc>
                  <a:txBody>
                    <a:bodyPr/>
                    <a:lstStyle/>
                    <a:p>
                      <a:r>
                        <a:rPr lang="id-ID" b="1" dirty="0" smtClean="0"/>
                        <a:t>Top-Down Estimates</a:t>
                      </a:r>
                      <a:endParaRPr lang="id-ID" b="1" dirty="0"/>
                    </a:p>
                  </a:txBody>
                  <a:tcPr/>
                </a:tc>
                <a:tc>
                  <a:txBody>
                    <a:bodyPr/>
                    <a:lstStyle/>
                    <a:p>
                      <a:r>
                        <a:rPr lang="id-ID" b="1" dirty="0" smtClean="0"/>
                        <a:t>Bottom-Up Estimates</a:t>
                      </a:r>
                      <a:endParaRPr lang="id-ID" b="1" dirty="0"/>
                    </a:p>
                  </a:txBody>
                  <a:tcPr/>
                </a:tc>
              </a:tr>
              <a:tr h="466725">
                <a:tc>
                  <a:txBody>
                    <a:bodyPr/>
                    <a:lstStyle/>
                    <a:p>
                      <a:pPr algn="l"/>
                      <a:r>
                        <a:rPr lang="id-ID" b="1" dirty="0" smtClean="0"/>
                        <a:t>Intended Use</a:t>
                      </a:r>
                    </a:p>
                    <a:p>
                      <a:pPr algn="l"/>
                      <a:r>
                        <a:rPr lang="id-ID" dirty="0" smtClean="0"/>
                        <a:t>Feasibility/conceptual phase</a:t>
                      </a:r>
                    </a:p>
                    <a:p>
                      <a:pPr algn="l"/>
                      <a:r>
                        <a:rPr lang="id-ID" dirty="0" smtClean="0"/>
                        <a:t>Rough time/cost</a:t>
                      </a:r>
                      <a:r>
                        <a:rPr lang="id-ID" baseline="0" dirty="0" smtClean="0"/>
                        <a:t> estimate</a:t>
                      </a:r>
                    </a:p>
                    <a:p>
                      <a:pPr algn="l"/>
                      <a:r>
                        <a:rPr lang="id-ID" baseline="0" dirty="0" smtClean="0"/>
                        <a:t>Fund requirements</a:t>
                      </a:r>
                    </a:p>
                    <a:p>
                      <a:pPr algn="l"/>
                      <a:r>
                        <a:rPr lang="id-ID" baseline="0" dirty="0" smtClean="0"/>
                        <a:t>Resource capacity planning</a:t>
                      </a:r>
                      <a:endParaRPr lang="id-ID" dirty="0"/>
                    </a:p>
                  </a:txBody>
                  <a:tcPr/>
                </a:tc>
                <a:tc>
                  <a:txBody>
                    <a:bodyPr/>
                    <a:lstStyle/>
                    <a:p>
                      <a:r>
                        <a:rPr lang="id-ID" b="1" dirty="0" smtClean="0"/>
                        <a:t>Intended Use</a:t>
                      </a:r>
                    </a:p>
                    <a:p>
                      <a:r>
                        <a:rPr lang="id-ID" dirty="0" smtClean="0"/>
                        <a:t>Budgeting</a:t>
                      </a:r>
                    </a:p>
                    <a:p>
                      <a:r>
                        <a:rPr lang="id-ID" dirty="0" smtClean="0"/>
                        <a:t>Scheduling</a:t>
                      </a:r>
                    </a:p>
                    <a:p>
                      <a:r>
                        <a:rPr lang="id-ID" dirty="0" smtClean="0"/>
                        <a:t>Resource</a:t>
                      </a:r>
                      <a:r>
                        <a:rPr lang="id-ID" baseline="0" dirty="0" smtClean="0"/>
                        <a:t> requirements</a:t>
                      </a:r>
                    </a:p>
                    <a:p>
                      <a:r>
                        <a:rPr lang="id-ID" baseline="0" dirty="0" smtClean="0"/>
                        <a:t>Fund timing</a:t>
                      </a:r>
                      <a:endParaRPr lang="id-ID" dirty="0"/>
                    </a:p>
                  </a:txBody>
                  <a:tcPr/>
                </a:tc>
              </a:tr>
              <a:tr h="466725">
                <a:tc>
                  <a:txBody>
                    <a:bodyPr/>
                    <a:lstStyle/>
                    <a:p>
                      <a:pPr algn="l"/>
                      <a:r>
                        <a:rPr lang="id-ID" b="1" dirty="0" smtClean="0"/>
                        <a:t>Preparation Cost</a:t>
                      </a:r>
                    </a:p>
                    <a:p>
                      <a:pPr algn="l"/>
                      <a:r>
                        <a:rPr lang="id-ID" dirty="0" smtClean="0"/>
                        <a:t>1/10 to 3/10 of a percent of total project cost</a:t>
                      </a:r>
                      <a:endParaRPr lang="id-ID" dirty="0"/>
                    </a:p>
                  </a:txBody>
                  <a:tcPr/>
                </a:tc>
                <a:tc>
                  <a:txBody>
                    <a:bodyPr/>
                    <a:lstStyle/>
                    <a:p>
                      <a:pPr algn="l"/>
                      <a:r>
                        <a:rPr lang="id-ID" b="1" dirty="0" smtClean="0"/>
                        <a:t>Preparation Cost</a:t>
                      </a:r>
                    </a:p>
                    <a:p>
                      <a:pPr algn="l"/>
                      <a:r>
                        <a:rPr lang="id-ID" dirty="0" smtClean="0"/>
                        <a:t>3/10 to 1.0 of a percent of total project cost</a:t>
                      </a:r>
                      <a:endParaRPr lang="id-ID" dirty="0"/>
                    </a:p>
                  </a:txBody>
                  <a:tcPr/>
                </a:tc>
              </a:tr>
              <a:tr h="466725">
                <a:tc>
                  <a:txBody>
                    <a:bodyPr/>
                    <a:lstStyle/>
                    <a:p>
                      <a:pPr algn="l"/>
                      <a:r>
                        <a:rPr lang="id-ID" b="1" dirty="0" smtClean="0"/>
                        <a:t>Accuracy</a:t>
                      </a:r>
                    </a:p>
                    <a:p>
                      <a:pPr algn="l"/>
                      <a:r>
                        <a:rPr lang="id-ID" dirty="0" smtClean="0"/>
                        <a:t>Minus</a:t>
                      </a:r>
                      <a:r>
                        <a:rPr lang="id-ID" baseline="0" dirty="0" smtClean="0"/>
                        <a:t> 20 to plus 60%</a:t>
                      </a:r>
                      <a:endParaRPr lang="id-ID" dirty="0"/>
                    </a:p>
                  </a:txBody>
                  <a:tcPr/>
                </a:tc>
                <a:tc>
                  <a:txBody>
                    <a:bodyPr/>
                    <a:lstStyle/>
                    <a:p>
                      <a:pPr algn="l"/>
                      <a:r>
                        <a:rPr lang="id-ID" b="1" dirty="0" smtClean="0"/>
                        <a:t>Accuracy</a:t>
                      </a:r>
                    </a:p>
                    <a:p>
                      <a:pPr algn="l"/>
                      <a:r>
                        <a:rPr lang="id-ID" dirty="0" smtClean="0"/>
                        <a:t>Minus</a:t>
                      </a:r>
                      <a:r>
                        <a:rPr lang="id-ID" baseline="0" dirty="0" smtClean="0"/>
                        <a:t> 10 to plus 0%</a:t>
                      </a:r>
                      <a:endParaRPr lang="id-ID" dirty="0"/>
                    </a:p>
                  </a:txBody>
                  <a:tcPr/>
                </a:tc>
              </a:tr>
              <a:tr h="466725">
                <a:tc>
                  <a:txBody>
                    <a:bodyPr/>
                    <a:lstStyle/>
                    <a:p>
                      <a:pPr algn="l"/>
                      <a:r>
                        <a:rPr lang="id-ID" b="1" dirty="0" smtClean="0"/>
                        <a:t>Method</a:t>
                      </a:r>
                    </a:p>
                    <a:p>
                      <a:pPr algn="l"/>
                      <a:r>
                        <a:rPr lang="id-ID" dirty="0" smtClean="0"/>
                        <a:t>Concencus</a:t>
                      </a:r>
                    </a:p>
                    <a:p>
                      <a:pPr algn="l"/>
                      <a:r>
                        <a:rPr lang="id-ID" dirty="0" smtClean="0"/>
                        <a:t>Ratio</a:t>
                      </a:r>
                    </a:p>
                    <a:p>
                      <a:pPr algn="l"/>
                      <a:r>
                        <a:rPr lang="id-ID" dirty="0" smtClean="0"/>
                        <a:t>Apportion</a:t>
                      </a:r>
                    </a:p>
                    <a:p>
                      <a:pPr algn="l"/>
                      <a:r>
                        <a:rPr lang="id-ID" dirty="0" smtClean="0"/>
                        <a:t>Function point</a:t>
                      </a:r>
                    </a:p>
                    <a:p>
                      <a:pPr algn="l"/>
                      <a:r>
                        <a:rPr lang="id-ID" dirty="0" smtClean="0"/>
                        <a:t>Learning curve</a:t>
                      </a:r>
                      <a:endParaRPr lang="id-ID" dirty="0"/>
                    </a:p>
                  </a:txBody>
                  <a:tcPr/>
                </a:tc>
                <a:tc>
                  <a:txBody>
                    <a:bodyPr/>
                    <a:lstStyle/>
                    <a:p>
                      <a:pPr algn="l"/>
                      <a:r>
                        <a:rPr lang="id-ID" b="1" dirty="0" smtClean="0"/>
                        <a:t>Method</a:t>
                      </a:r>
                    </a:p>
                    <a:p>
                      <a:pPr algn="l"/>
                      <a:r>
                        <a:rPr lang="id-ID" dirty="0" smtClean="0"/>
                        <a:t>Template</a:t>
                      </a:r>
                    </a:p>
                    <a:p>
                      <a:pPr algn="l"/>
                      <a:r>
                        <a:rPr lang="id-ID" dirty="0" smtClean="0"/>
                        <a:t>Parametric</a:t>
                      </a:r>
                    </a:p>
                    <a:p>
                      <a:pPr algn="l"/>
                      <a:r>
                        <a:rPr lang="id-ID" dirty="0" smtClean="0"/>
                        <a:t>WBS</a:t>
                      </a:r>
                      <a:r>
                        <a:rPr lang="id-ID" baseline="0" dirty="0" smtClean="0"/>
                        <a:t> packages</a:t>
                      </a:r>
                    </a:p>
                    <a:p>
                      <a:pPr algn="l"/>
                      <a:r>
                        <a:rPr lang="id-ID" baseline="0" dirty="0" smtClean="0"/>
                        <a:t>Range estimates</a:t>
                      </a:r>
                      <a:endParaRPr lang="id-ID"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http://open-tube.com/wp-content/uploads/2009/05/project-management-page23.jpg"/>
          <p:cNvPicPr>
            <a:picLocks noChangeAspect="1" noChangeArrowheads="1"/>
          </p:cNvPicPr>
          <p:nvPr/>
        </p:nvPicPr>
        <p:blipFill>
          <a:blip r:embed="rId2" cstate="print"/>
          <a:srcRect/>
          <a:stretch>
            <a:fillRect/>
          </a:stretch>
        </p:blipFill>
        <p:spPr bwMode="auto">
          <a:xfrm>
            <a:off x="0" y="368710"/>
            <a:ext cx="9144000" cy="6489290"/>
          </a:xfrm>
          <a:prstGeom prst="rect">
            <a:avLst/>
          </a:prstGeom>
          <a:noFill/>
        </p:spPr>
      </p:pic>
      <p:sp>
        <p:nvSpPr>
          <p:cNvPr id="3" name="Title 1"/>
          <p:cNvSpPr txBox="1">
            <a:spLocks/>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4400" b="1" i="0" u="none" strike="noStrike" kern="1200" cap="none" spc="0" normalizeH="0" baseline="0" noProof="0" dirty="0" smtClean="0">
                <a:ln>
                  <a:noFill/>
                </a:ln>
                <a:solidFill>
                  <a:schemeClr val="tx1"/>
                </a:solidFill>
                <a:effectLst/>
                <a:uLnTx/>
                <a:uFillTx/>
                <a:latin typeface="+mj-lt"/>
                <a:ea typeface="+mj-ea"/>
                <a:cs typeface="+mj-cs"/>
              </a:rPr>
              <a:t>Source of Project Cost</a:t>
            </a:r>
            <a:endParaRPr kumimoji="0" lang="id-ID" sz="4400" b="1" i="0" u="none" strike="noStrike" kern="1200" cap="none" spc="0" normalizeH="0" baseline="0" noProof="0" dirty="0">
              <a:ln>
                <a:noFill/>
              </a:ln>
              <a:solidFill>
                <a:schemeClr val="tx1"/>
              </a:solidFill>
              <a:effectLst/>
              <a:uLnTx/>
              <a:uFillTx/>
              <a:latin typeface="+mj-lt"/>
              <a:ea typeface="+mj-ea"/>
              <a:cs typeface="+mj-cs"/>
            </a:endParaRPr>
          </a:p>
        </p:txBody>
      </p:sp>
      <p:sp>
        <p:nvSpPr>
          <p:cNvPr id="4" name="Content Placeholder 2"/>
          <p:cNvSpPr txBox="1">
            <a:spLocks/>
          </p:cNvSpPr>
          <p:nvPr/>
        </p:nvSpPr>
        <p:spPr>
          <a:xfrm>
            <a:off x="762000" y="1600200"/>
            <a:ext cx="7924800" cy="45259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id-ID" sz="3200" b="1" i="0" u="none" strike="noStrike" kern="1200" cap="none" spc="0" normalizeH="0" baseline="0" noProof="0" dirty="0" smtClean="0">
                <a:ln>
                  <a:noFill/>
                </a:ln>
                <a:solidFill>
                  <a:schemeClr val="tx1"/>
                </a:solidFill>
                <a:effectLst/>
                <a:uLnTx/>
                <a:uFillTx/>
                <a:latin typeface="+mn-lt"/>
                <a:ea typeface="+mn-ea"/>
                <a:cs typeface="+mn-cs"/>
              </a:rPr>
              <a:t>Labor</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id-ID" sz="3200" b="1" i="0" u="none" strike="noStrike" kern="1200" cap="none" spc="0" normalizeH="0" baseline="0" noProof="0" dirty="0" smtClean="0">
                <a:ln>
                  <a:noFill/>
                </a:ln>
                <a:solidFill>
                  <a:schemeClr val="tx1"/>
                </a:solidFill>
                <a:effectLst/>
                <a:uLnTx/>
                <a:uFillTx/>
                <a:latin typeface="+mn-lt"/>
                <a:ea typeface="+mn-ea"/>
                <a:cs typeface="+mn-cs"/>
              </a:rPr>
              <a:t>Material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id-ID" sz="3200" b="1" i="0" u="none" strike="noStrike" kern="1200" cap="none" spc="0" normalizeH="0" baseline="0" noProof="0" dirty="0" smtClean="0">
                <a:ln>
                  <a:noFill/>
                </a:ln>
                <a:solidFill>
                  <a:schemeClr val="tx1"/>
                </a:solidFill>
                <a:effectLst/>
                <a:uLnTx/>
                <a:uFillTx/>
                <a:latin typeface="+mn-lt"/>
                <a:ea typeface="+mn-ea"/>
                <a:cs typeface="+mn-cs"/>
              </a:rPr>
              <a:t>Subcontractors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id-ID" sz="3200" b="1" i="0" u="none" strike="noStrike" kern="1200" cap="none" spc="0" normalizeH="0" baseline="0" noProof="0" dirty="0" smtClean="0">
                <a:ln>
                  <a:noFill/>
                </a:ln>
                <a:solidFill>
                  <a:schemeClr val="tx1"/>
                </a:solidFill>
                <a:effectLst/>
                <a:uLnTx/>
                <a:uFillTx/>
                <a:latin typeface="+mn-lt"/>
                <a:ea typeface="+mn-ea"/>
                <a:cs typeface="+mn-cs"/>
              </a:rPr>
              <a:t>Equipment &amp; facilities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id-ID" sz="3200" b="1" i="0" u="none" strike="noStrike" kern="1200" cap="none" spc="0" normalizeH="0" baseline="0" noProof="0" dirty="0" smtClean="0">
                <a:ln>
                  <a:noFill/>
                </a:ln>
                <a:solidFill>
                  <a:schemeClr val="tx1"/>
                </a:solidFill>
                <a:effectLst/>
                <a:uLnTx/>
                <a:uFillTx/>
                <a:latin typeface="+mn-lt"/>
                <a:ea typeface="+mn-ea"/>
                <a:cs typeface="+mn-cs"/>
              </a:rPr>
              <a:t>Travel</a:t>
            </a:r>
            <a:endParaRPr kumimoji="0" lang="id-ID" sz="32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Direct vs Indirect Costs</a:t>
            </a:r>
            <a:endParaRPr lang="id-ID" dirty="0"/>
          </a:p>
        </p:txBody>
      </p:sp>
      <p:sp>
        <p:nvSpPr>
          <p:cNvPr id="3" name="Content Placeholder 2"/>
          <p:cNvSpPr>
            <a:spLocks noGrp="1"/>
          </p:cNvSpPr>
          <p:nvPr>
            <p:ph idx="1"/>
          </p:nvPr>
        </p:nvSpPr>
        <p:spPr/>
        <p:txBody>
          <a:bodyPr/>
          <a:lstStyle/>
          <a:p>
            <a:r>
              <a:rPr lang="id-ID" dirty="0" smtClean="0"/>
              <a:t>Direct cost are those clearly assigned to the aspect of the project that generated the cost (example labor &amp; materials).</a:t>
            </a:r>
          </a:p>
          <a:p>
            <a:r>
              <a:rPr lang="id-ID" dirty="0" smtClean="0"/>
              <a:t>Indirect cost, generally are linked to two features: overhead and selling and general administration.</a:t>
            </a:r>
            <a:endParaRPr lang="id-ID" dirty="0"/>
          </a:p>
        </p:txBody>
      </p:sp>
      <p:pic>
        <p:nvPicPr>
          <p:cNvPr id="8196" name="Picture 4" descr="http://www.cpmtutor.com/c08/img/tc_01a.gif"/>
          <p:cNvPicPr>
            <a:picLocks noChangeAspect="1" noChangeArrowheads="1"/>
          </p:cNvPicPr>
          <p:nvPr/>
        </p:nvPicPr>
        <p:blipFill>
          <a:blip r:embed="rId2" cstate="print"/>
          <a:srcRect/>
          <a:stretch>
            <a:fillRect/>
          </a:stretch>
        </p:blipFill>
        <p:spPr bwMode="auto">
          <a:xfrm>
            <a:off x="4190999" y="4419600"/>
            <a:ext cx="3446067" cy="24384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Recurring vs. Nonrecurring Costs</a:t>
            </a:r>
            <a:endParaRPr lang="id-ID" dirty="0"/>
          </a:p>
        </p:txBody>
      </p:sp>
      <p:sp>
        <p:nvSpPr>
          <p:cNvPr id="3" name="Content Placeholder 2"/>
          <p:cNvSpPr>
            <a:spLocks noGrp="1"/>
          </p:cNvSpPr>
          <p:nvPr>
            <p:ph idx="1"/>
          </p:nvPr>
        </p:nvSpPr>
        <p:spPr/>
        <p:txBody>
          <a:bodyPr>
            <a:normAutofit lnSpcReduction="10000"/>
          </a:bodyPr>
          <a:lstStyle/>
          <a:p>
            <a:r>
              <a:rPr lang="id-ID" dirty="0" smtClean="0"/>
              <a:t>Non recurring cost might be those associated with charges applied once at the beginning or end of the project, such as preliminary marketing analysis, personnel training, or outplacement services.</a:t>
            </a:r>
          </a:p>
          <a:p>
            <a:r>
              <a:rPr lang="id-ID" dirty="0" smtClean="0"/>
              <a:t>Recurring cost are those that typically continue to operate over the project’s life cycle. Most labor, material, logistics, and sales costs are consider recurring.</a:t>
            </a:r>
            <a:endParaRPr lang="id-ID"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8200"/>
            <a:ext cx="8229600" cy="1143000"/>
          </a:xfrm>
        </p:spPr>
        <p:txBody>
          <a:bodyPr/>
          <a:lstStyle/>
          <a:p>
            <a:r>
              <a:rPr lang="id-ID" dirty="0" smtClean="0"/>
              <a:t>Fixed vs. Variable Costs</a:t>
            </a:r>
            <a:endParaRPr lang="id-ID" dirty="0"/>
          </a:p>
        </p:txBody>
      </p:sp>
      <p:sp>
        <p:nvSpPr>
          <p:cNvPr id="3" name="Content Placeholder 2"/>
          <p:cNvSpPr>
            <a:spLocks noGrp="1"/>
          </p:cNvSpPr>
          <p:nvPr>
            <p:ph idx="1"/>
          </p:nvPr>
        </p:nvSpPr>
        <p:spPr>
          <a:xfrm>
            <a:off x="457200" y="2438400"/>
            <a:ext cx="8229600" cy="3687763"/>
          </a:xfrm>
        </p:spPr>
        <p:txBody>
          <a:bodyPr/>
          <a:lstStyle/>
          <a:p>
            <a:r>
              <a:rPr lang="id-ID" dirty="0" smtClean="0"/>
              <a:t>Fixed Cost, do not vary with respect to their usage. Example cost for leasing equipment.</a:t>
            </a:r>
          </a:p>
          <a:p>
            <a:r>
              <a:rPr lang="id-ID" dirty="0" smtClean="0"/>
              <a:t>Variable Cost, are those that accelerated or increase through usage; that is, the cost in direct proportion to the usage level. Example: equipment parts, materials, etc.</a:t>
            </a:r>
            <a:endParaRPr lang="id-ID" dirty="0"/>
          </a:p>
        </p:txBody>
      </p:sp>
      <p:pic>
        <p:nvPicPr>
          <p:cNvPr id="6146" name="Picture 2" descr="http://businessknowledgesource.com/smallbusiness/images/money37004817.jpg"/>
          <p:cNvPicPr>
            <a:picLocks noChangeAspect="1" noChangeArrowheads="1"/>
          </p:cNvPicPr>
          <p:nvPr/>
        </p:nvPicPr>
        <p:blipFill>
          <a:blip r:embed="rId2" cstate="print"/>
          <a:srcRect/>
          <a:stretch>
            <a:fillRect/>
          </a:stretch>
        </p:blipFill>
        <p:spPr bwMode="auto">
          <a:xfrm>
            <a:off x="0" y="0"/>
            <a:ext cx="1752600" cy="2347014"/>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Normal vs Expedited Cost</a:t>
            </a:r>
            <a:endParaRPr lang="id-ID" dirty="0"/>
          </a:p>
        </p:txBody>
      </p:sp>
      <p:sp>
        <p:nvSpPr>
          <p:cNvPr id="3" name="Content Placeholder 2"/>
          <p:cNvSpPr>
            <a:spLocks noGrp="1"/>
          </p:cNvSpPr>
          <p:nvPr>
            <p:ph idx="1"/>
          </p:nvPr>
        </p:nvSpPr>
        <p:spPr/>
        <p:txBody>
          <a:bodyPr/>
          <a:lstStyle/>
          <a:p>
            <a:r>
              <a:rPr lang="id-ID" dirty="0" smtClean="0"/>
              <a:t>Normal costs refer to those incurred in the routine process of working to complete the project according to the original, planned schedule agreed to by all project stakeholders at the beginning of the project.</a:t>
            </a:r>
          </a:p>
          <a:p>
            <a:r>
              <a:rPr lang="id-ID" dirty="0" smtClean="0"/>
              <a:t>Expedited costs are unplanned costs incurred when steps are taken to speed up the project’s completion.</a:t>
            </a:r>
            <a:endParaRPr lang="id-ID" dirty="0"/>
          </a:p>
        </p:txBody>
      </p:sp>
      <p:pic>
        <p:nvPicPr>
          <p:cNvPr id="5122" name="Picture 2" descr="http://t2.gstatic.com/images?q=tbn:ANd9GcQtxeX2KUlhy8csWDP42OKaVLNb7oYNTt9f6zm6zQWACqZLXcLLpw"/>
          <p:cNvPicPr>
            <a:picLocks noChangeAspect="1" noChangeArrowheads="1"/>
          </p:cNvPicPr>
          <p:nvPr/>
        </p:nvPicPr>
        <p:blipFill>
          <a:blip r:embed="rId2" cstate="print"/>
          <a:srcRect/>
          <a:stretch>
            <a:fillRect/>
          </a:stretch>
        </p:blipFill>
        <p:spPr bwMode="auto">
          <a:xfrm>
            <a:off x="304800" y="0"/>
            <a:ext cx="1095375" cy="1476375"/>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Cost Classification</a:t>
            </a:r>
            <a:endParaRPr lang="id-ID" dirty="0"/>
          </a:p>
        </p:txBody>
      </p:sp>
      <p:graphicFrame>
        <p:nvGraphicFramePr>
          <p:cNvPr id="4" name="Table 3"/>
          <p:cNvGraphicFramePr>
            <a:graphicFrameLocks noGrp="1"/>
          </p:cNvGraphicFramePr>
          <p:nvPr/>
        </p:nvGraphicFramePr>
        <p:xfrm>
          <a:off x="-1" y="1397000"/>
          <a:ext cx="9144000" cy="5340255"/>
        </p:xfrm>
        <a:graphic>
          <a:graphicData uri="http://schemas.openxmlformats.org/drawingml/2006/table">
            <a:tbl>
              <a:tblPr firstRow="1" bandRow="1">
                <a:tableStyleId>{5C22544A-7EE6-4342-B048-85BDC9FD1C3A}</a:tableStyleId>
              </a:tblPr>
              <a:tblGrid>
                <a:gridCol w="1080652"/>
                <a:gridCol w="951348"/>
                <a:gridCol w="1016000"/>
                <a:gridCol w="1016000"/>
                <a:gridCol w="1016000"/>
                <a:gridCol w="1016000"/>
                <a:gridCol w="1016000"/>
                <a:gridCol w="1016000"/>
                <a:gridCol w="1016000"/>
              </a:tblGrid>
              <a:tr h="869856">
                <a:tc>
                  <a:txBody>
                    <a:bodyPr/>
                    <a:lstStyle/>
                    <a:p>
                      <a:endParaRPr lang="id-ID" dirty="0"/>
                    </a:p>
                  </a:txBody>
                  <a:tcPr/>
                </a:tc>
                <a:tc gridSpan="2">
                  <a:txBody>
                    <a:bodyPr/>
                    <a:lstStyle/>
                    <a:p>
                      <a:pPr algn="ctr"/>
                      <a:r>
                        <a:rPr lang="id-ID" sz="2400" dirty="0" smtClean="0"/>
                        <a:t>Type</a:t>
                      </a:r>
                      <a:endParaRPr lang="id-ID" sz="2400" dirty="0"/>
                    </a:p>
                  </a:txBody>
                  <a:tcPr/>
                </a:tc>
                <a:tc hMerge="1">
                  <a:txBody>
                    <a:bodyPr/>
                    <a:lstStyle/>
                    <a:p>
                      <a:endParaRPr lang="id-ID" dirty="0"/>
                    </a:p>
                  </a:txBody>
                  <a:tcPr/>
                </a:tc>
                <a:tc gridSpan="2">
                  <a:txBody>
                    <a:bodyPr/>
                    <a:lstStyle/>
                    <a:p>
                      <a:pPr algn="ctr"/>
                      <a:r>
                        <a:rPr lang="id-ID" sz="2400" dirty="0" smtClean="0"/>
                        <a:t>Frequency</a:t>
                      </a:r>
                      <a:endParaRPr lang="id-ID" sz="2400" dirty="0"/>
                    </a:p>
                  </a:txBody>
                  <a:tcPr/>
                </a:tc>
                <a:tc hMerge="1">
                  <a:txBody>
                    <a:bodyPr/>
                    <a:lstStyle/>
                    <a:p>
                      <a:endParaRPr lang="id-ID" dirty="0"/>
                    </a:p>
                  </a:txBody>
                  <a:tcPr/>
                </a:tc>
                <a:tc gridSpan="2">
                  <a:txBody>
                    <a:bodyPr/>
                    <a:lstStyle/>
                    <a:p>
                      <a:pPr algn="ctr"/>
                      <a:r>
                        <a:rPr lang="id-ID" sz="2400" dirty="0" smtClean="0"/>
                        <a:t>Adjustment</a:t>
                      </a:r>
                      <a:endParaRPr lang="id-ID" sz="2400" dirty="0"/>
                    </a:p>
                  </a:txBody>
                  <a:tcPr/>
                </a:tc>
                <a:tc hMerge="1">
                  <a:txBody>
                    <a:bodyPr/>
                    <a:lstStyle/>
                    <a:p>
                      <a:endParaRPr lang="id-ID" dirty="0"/>
                    </a:p>
                  </a:txBody>
                  <a:tcPr/>
                </a:tc>
                <a:tc gridSpan="2">
                  <a:txBody>
                    <a:bodyPr/>
                    <a:lstStyle/>
                    <a:p>
                      <a:pPr algn="ctr"/>
                      <a:r>
                        <a:rPr lang="id-ID" sz="2400" dirty="0" smtClean="0"/>
                        <a:t>Schedule</a:t>
                      </a:r>
                      <a:endParaRPr lang="id-ID" sz="2400" dirty="0"/>
                    </a:p>
                  </a:txBody>
                  <a:tcPr/>
                </a:tc>
                <a:tc hMerge="1">
                  <a:txBody>
                    <a:bodyPr/>
                    <a:lstStyle/>
                    <a:p>
                      <a:endParaRPr lang="id-ID" dirty="0"/>
                    </a:p>
                  </a:txBody>
                  <a:tcPr/>
                </a:tc>
              </a:tr>
              <a:tr h="869856">
                <a:tc>
                  <a:txBody>
                    <a:bodyPr/>
                    <a:lstStyle/>
                    <a:p>
                      <a:r>
                        <a:rPr lang="id-ID" dirty="0" smtClean="0"/>
                        <a:t>Cost</a:t>
                      </a:r>
                      <a:endParaRPr lang="id-ID" dirty="0"/>
                    </a:p>
                  </a:txBody>
                  <a:tcPr/>
                </a:tc>
                <a:tc>
                  <a:txBody>
                    <a:bodyPr/>
                    <a:lstStyle/>
                    <a:p>
                      <a:r>
                        <a:rPr lang="id-ID" dirty="0" smtClean="0"/>
                        <a:t>Direct</a:t>
                      </a:r>
                      <a:endParaRPr lang="id-ID" dirty="0"/>
                    </a:p>
                  </a:txBody>
                  <a:tcPr/>
                </a:tc>
                <a:tc>
                  <a:txBody>
                    <a:bodyPr/>
                    <a:lstStyle/>
                    <a:p>
                      <a:r>
                        <a:rPr lang="id-ID" dirty="0" smtClean="0"/>
                        <a:t>Indirect</a:t>
                      </a:r>
                      <a:endParaRPr lang="id-ID" dirty="0"/>
                    </a:p>
                  </a:txBody>
                  <a:tcPr/>
                </a:tc>
                <a:tc>
                  <a:txBody>
                    <a:bodyPr/>
                    <a:lstStyle/>
                    <a:p>
                      <a:r>
                        <a:rPr lang="id-ID" sz="1400" dirty="0" smtClean="0"/>
                        <a:t>Recurring</a:t>
                      </a:r>
                      <a:endParaRPr lang="id-ID" sz="1400" dirty="0"/>
                    </a:p>
                  </a:txBody>
                  <a:tcPr/>
                </a:tc>
                <a:tc>
                  <a:txBody>
                    <a:bodyPr/>
                    <a:lstStyle/>
                    <a:p>
                      <a:r>
                        <a:rPr lang="id-ID" sz="1400" dirty="0" smtClean="0"/>
                        <a:t>Nonrecurring</a:t>
                      </a:r>
                      <a:endParaRPr lang="id-ID" sz="1400" dirty="0"/>
                    </a:p>
                  </a:txBody>
                  <a:tcPr/>
                </a:tc>
                <a:tc>
                  <a:txBody>
                    <a:bodyPr/>
                    <a:lstStyle/>
                    <a:p>
                      <a:r>
                        <a:rPr lang="id-ID" dirty="0" smtClean="0"/>
                        <a:t>Fixed</a:t>
                      </a:r>
                      <a:endParaRPr lang="id-ID" dirty="0"/>
                    </a:p>
                  </a:txBody>
                  <a:tcPr/>
                </a:tc>
                <a:tc>
                  <a:txBody>
                    <a:bodyPr/>
                    <a:lstStyle/>
                    <a:p>
                      <a:r>
                        <a:rPr lang="id-ID" sz="1600" dirty="0" smtClean="0"/>
                        <a:t>Variable</a:t>
                      </a:r>
                      <a:endParaRPr lang="id-ID" sz="1600" dirty="0"/>
                    </a:p>
                  </a:txBody>
                  <a:tcPr/>
                </a:tc>
                <a:tc>
                  <a:txBody>
                    <a:bodyPr/>
                    <a:lstStyle/>
                    <a:p>
                      <a:r>
                        <a:rPr lang="id-ID" dirty="0" smtClean="0"/>
                        <a:t>Normal</a:t>
                      </a:r>
                      <a:r>
                        <a:rPr lang="id-ID" baseline="0" dirty="0" smtClean="0"/>
                        <a:t> </a:t>
                      </a:r>
                      <a:endParaRPr lang="id-ID" dirty="0"/>
                    </a:p>
                  </a:txBody>
                  <a:tcPr/>
                </a:tc>
                <a:tc>
                  <a:txBody>
                    <a:bodyPr/>
                    <a:lstStyle/>
                    <a:p>
                      <a:r>
                        <a:rPr lang="id-ID" sz="1600" dirty="0" smtClean="0"/>
                        <a:t>Expedited</a:t>
                      </a:r>
                      <a:endParaRPr lang="id-ID" sz="1600" dirty="0"/>
                    </a:p>
                  </a:txBody>
                  <a:tcPr/>
                </a:tc>
              </a:tr>
              <a:tr h="869856">
                <a:tc>
                  <a:txBody>
                    <a:bodyPr/>
                    <a:lstStyle/>
                    <a:p>
                      <a:r>
                        <a:rPr lang="id-ID" dirty="0" smtClean="0"/>
                        <a:t>Direct Labor</a:t>
                      </a:r>
                      <a:endParaRPr lang="id-ID" dirty="0"/>
                    </a:p>
                  </a:txBody>
                  <a:tcPr/>
                </a:tc>
                <a:tc>
                  <a:txBody>
                    <a:bodyPr/>
                    <a:lstStyle/>
                    <a:p>
                      <a:pPr algn="ctr"/>
                      <a:r>
                        <a:rPr lang="id-ID" dirty="0" smtClean="0"/>
                        <a:t>X</a:t>
                      </a:r>
                      <a:endParaRPr lang="id-ID" dirty="0"/>
                    </a:p>
                  </a:txBody>
                  <a:tcPr/>
                </a:tc>
                <a:tc>
                  <a:txBody>
                    <a:bodyPr/>
                    <a:lstStyle/>
                    <a:p>
                      <a:pPr algn="ctr"/>
                      <a:endParaRPr lang="id-ID"/>
                    </a:p>
                  </a:txBody>
                  <a:tcPr/>
                </a:tc>
                <a:tc>
                  <a:txBody>
                    <a:bodyPr/>
                    <a:lstStyle/>
                    <a:p>
                      <a:pPr algn="ctr"/>
                      <a:r>
                        <a:rPr lang="id-ID" dirty="0" smtClean="0"/>
                        <a:t>X</a:t>
                      </a:r>
                      <a:endParaRPr lang="id-ID" dirty="0"/>
                    </a:p>
                  </a:txBody>
                  <a:tcPr/>
                </a:tc>
                <a:tc>
                  <a:txBody>
                    <a:bodyPr/>
                    <a:lstStyle/>
                    <a:p>
                      <a:pPr algn="ctr"/>
                      <a:endParaRPr lang="id-ID" dirty="0"/>
                    </a:p>
                  </a:txBody>
                  <a:tcPr/>
                </a:tc>
                <a:tc>
                  <a:txBody>
                    <a:bodyPr/>
                    <a:lstStyle/>
                    <a:p>
                      <a:pPr algn="ctr"/>
                      <a:r>
                        <a:rPr lang="id-ID" dirty="0" smtClean="0"/>
                        <a:t>X</a:t>
                      </a:r>
                      <a:endParaRPr lang="id-ID" dirty="0"/>
                    </a:p>
                  </a:txBody>
                  <a:tcPr/>
                </a:tc>
                <a:tc>
                  <a:txBody>
                    <a:bodyPr/>
                    <a:lstStyle/>
                    <a:p>
                      <a:pPr algn="ctr"/>
                      <a:endParaRPr lang="id-ID" dirty="0"/>
                    </a:p>
                  </a:txBody>
                  <a:tcPr/>
                </a:tc>
                <a:tc>
                  <a:txBody>
                    <a:bodyPr/>
                    <a:lstStyle/>
                    <a:p>
                      <a:pPr algn="ctr"/>
                      <a:r>
                        <a:rPr lang="id-ID" dirty="0" smtClean="0"/>
                        <a:t>X</a:t>
                      </a:r>
                      <a:endParaRPr lang="id-ID" dirty="0"/>
                    </a:p>
                  </a:txBody>
                  <a:tcPr/>
                </a:tc>
                <a:tc>
                  <a:txBody>
                    <a:bodyPr/>
                    <a:lstStyle/>
                    <a:p>
                      <a:pPr algn="ctr"/>
                      <a:endParaRPr lang="id-ID"/>
                    </a:p>
                  </a:txBody>
                  <a:tcPr/>
                </a:tc>
              </a:tr>
              <a:tr h="990975">
                <a:tc>
                  <a:txBody>
                    <a:bodyPr/>
                    <a:lstStyle/>
                    <a:p>
                      <a:r>
                        <a:rPr lang="id-ID" dirty="0" smtClean="0"/>
                        <a:t>Building Lease</a:t>
                      </a:r>
                      <a:endParaRPr lang="id-ID" dirty="0"/>
                    </a:p>
                  </a:txBody>
                  <a:tcPr/>
                </a:tc>
                <a:tc>
                  <a:txBody>
                    <a:bodyPr/>
                    <a:lstStyle/>
                    <a:p>
                      <a:pPr algn="ctr"/>
                      <a:endParaRPr lang="id-ID" dirty="0"/>
                    </a:p>
                  </a:txBody>
                  <a:tcPr/>
                </a:tc>
                <a:tc>
                  <a:txBody>
                    <a:bodyPr/>
                    <a:lstStyle/>
                    <a:p>
                      <a:pPr algn="ctr"/>
                      <a:r>
                        <a:rPr lang="id-ID" dirty="0" smtClean="0"/>
                        <a:t>X</a:t>
                      </a:r>
                      <a:endParaRPr lang="id-ID" dirty="0"/>
                    </a:p>
                  </a:txBody>
                  <a:tcPr/>
                </a:tc>
                <a:tc>
                  <a:txBody>
                    <a:bodyPr/>
                    <a:lstStyle/>
                    <a:p>
                      <a:pPr algn="ctr"/>
                      <a:r>
                        <a:rPr lang="id-ID" dirty="0" smtClean="0"/>
                        <a:t>X</a:t>
                      </a:r>
                      <a:endParaRPr lang="id-ID" dirty="0"/>
                    </a:p>
                  </a:txBody>
                  <a:tcPr/>
                </a:tc>
                <a:tc>
                  <a:txBody>
                    <a:bodyPr/>
                    <a:lstStyle/>
                    <a:p>
                      <a:pPr algn="ctr"/>
                      <a:endParaRPr lang="id-ID" dirty="0"/>
                    </a:p>
                  </a:txBody>
                  <a:tcPr/>
                </a:tc>
                <a:tc>
                  <a:txBody>
                    <a:bodyPr/>
                    <a:lstStyle/>
                    <a:p>
                      <a:pPr algn="ctr"/>
                      <a:r>
                        <a:rPr lang="id-ID" dirty="0" smtClean="0"/>
                        <a:t>X</a:t>
                      </a:r>
                      <a:endParaRPr lang="id-ID" dirty="0"/>
                    </a:p>
                  </a:txBody>
                  <a:tcPr/>
                </a:tc>
                <a:tc>
                  <a:txBody>
                    <a:bodyPr/>
                    <a:lstStyle/>
                    <a:p>
                      <a:pPr algn="ctr"/>
                      <a:endParaRPr lang="id-ID"/>
                    </a:p>
                  </a:txBody>
                  <a:tcPr/>
                </a:tc>
                <a:tc>
                  <a:txBody>
                    <a:bodyPr/>
                    <a:lstStyle/>
                    <a:p>
                      <a:pPr algn="ctr"/>
                      <a:r>
                        <a:rPr lang="id-ID" dirty="0" smtClean="0"/>
                        <a:t>X</a:t>
                      </a:r>
                      <a:endParaRPr lang="id-ID" dirty="0"/>
                    </a:p>
                  </a:txBody>
                  <a:tcPr/>
                </a:tc>
                <a:tc>
                  <a:txBody>
                    <a:bodyPr/>
                    <a:lstStyle/>
                    <a:p>
                      <a:pPr algn="ctr"/>
                      <a:endParaRPr lang="id-ID"/>
                    </a:p>
                  </a:txBody>
                  <a:tcPr/>
                </a:tc>
              </a:tr>
              <a:tr h="869856">
                <a:tc>
                  <a:txBody>
                    <a:bodyPr/>
                    <a:lstStyle/>
                    <a:p>
                      <a:r>
                        <a:rPr lang="id-ID" dirty="0" smtClean="0"/>
                        <a:t>Expedite Costs</a:t>
                      </a:r>
                      <a:endParaRPr lang="id-ID" dirty="0"/>
                    </a:p>
                  </a:txBody>
                  <a:tcPr/>
                </a:tc>
                <a:tc>
                  <a:txBody>
                    <a:bodyPr/>
                    <a:lstStyle/>
                    <a:p>
                      <a:pPr algn="ctr"/>
                      <a:r>
                        <a:rPr lang="id-ID" dirty="0" smtClean="0"/>
                        <a:t>X</a:t>
                      </a:r>
                      <a:endParaRPr lang="id-ID" dirty="0"/>
                    </a:p>
                  </a:txBody>
                  <a:tcPr/>
                </a:tc>
                <a:tc>
                  <a:txBody>
                    <a:bodyPr/>
                    <a:lstStyle/>
                    <a:p>
                      <a:pPr algn="ctr"/>
                      <a:endParaRPr lang="id-ID"/>
                    </a:p>
                  </a:txBody>
                  <a:tcPr/>
                </a:tc>
                <a:tc>
                  <a:txBody>
                    <a:bodyPr/>
                    <a:lstStyle/>
                    <a:p>
                      <a:pPr algn="ctr"/>
                      <a:endParaRPr lang="id-ID" dirty="0"/>
                    </a:p>
                  </a:txBody>
                  <a:tcPr/>
                </a:tc>
                <a:tc>
                  <a:txBody>
                    <a:bodyPr/>
                    <a:lstStyle/>
                    <a:p>
                      <a:pPr algn="ctr"/>
                      <a:r>
                        <a:rPr lang="id-ID" dirty="0" smtClean="0"/>
                        <a:t>X</a:t>
                      </a:r>
                      <a:endParaRPr lang="id-ID" dirty="0"/>
                    </a:p>
                  </a:txBody>
                  <a:tcPr/>
                </a:tc>
                <a:tc>
                  <a:txBody>
                    <a:bodyPr/>
                    <a:lstStyle/>
                    <a:p>
                      <a:pPr algn="ctr"/>
                      <a:endParaRPr lang="id-ID"/>
                    </a:p>
                  </a:txBody>
                  <a:tcPr/>
                </a:tc>
                <a:tc>
                  <a:txBody>
                    <a:bodyPr/>
                    <a:lstStyle/>
                    <a:p>
                      <a:pPr algn="ctr"/>
                      <a:r>
                        <a:rPr lang="id-ID" dirty="0" smtClean="0"/>
                        <a:t>X</a:t>
                      </a:r>
                      <a:endParaRPr lang="id-ID" dirty="0"/>
                    </a:p>
                  </a:txBody>
                  <a:tcPr/>
                </a:tc>
                <a:tc>
                  <a:txBody>
                    <a:bodyPr/>
                    <a:lstStyle/>
                    <a:p>
                      <a:pPr algn="ctr"/>
                      <a:endParaRPr lang="id-ID"/>
                    </a:p>
                  </a:txBody>
                  <a:tcPr/>
                </a:tc>
                <a:tc>
                  <a:txBody>
                    <a:bodyPr/>
                    <a:lstStyle/>
                    <a:p>
                      <a:pPr algn="ctr"/>
                      <a:r>
                        <a:rPr lang="id-ID" dirty="0" smtClean="0"/>
                        <a:t>X</a:t>
                      </a:r>
                      <a:endParaRPr lang="id-ID" dirty="0"/>
                    </a:p>
                  </a:txBody>
                  <a:tcPr/>
                </a:tc>
              </a:tr>
              <a:tr h="869856">
                <a:tc>
                  <a:txBody>
                    <a:bodyPr/>
                    <a:lstStyle/>
                    <a:p>
                      <a:r>
                        <a:rPr lang="id-ID" dirty="0" smtClean="0"/>
                        <a:t>Material</a:t>
                      </a:r>
                      <a:endParaRPr lang="id-ID" dirty="0"/>
                    </a:p>
                  </a:txBody>
                  <a:tcPr/>
                </a:tc>
                <a:tc>
                  <a:txBody>
                    <a:bodyPr/>
                    <a:lstStyle/>
                    <a:p>
                      <a:pPr algn="ctr"/>
                      <a:r>
                        <a:rPr lang="id-ID" dirty="0" smtClean="0"/>
                        <a:t>X</a:t>
                      </a:r>
                      <a:endParaRPr lang="id-ID" dirty="0"/>
                    </a:p>
                  </a:txBody>
                  <a:tcPr/>
                </a:tc>
                <a:tc>
                  <a:txBody>
                    <a:bodyPr/>
                    <a:lstStyle/>
                    <a:p>
                      <a:pPr algn="ctr"/>
                      <a:endParaRPr lang="id-ID" dirty="0"/>
                    </a:p>
                  </a:txBody>
                  <a:tcPr/>
                </a:tc>
                <a:tc>
                  <a:txBody>
                    <a:bodyPr/>
                    <a:lstStyle/>
                    <a:p>
                      <a:pPr algn="ctr"/>
                      <a:r>
                        <a:rPr lang="id-ID" dirty="0" smtClean="0"/>
                        <a:t>X</a:t>
                      </a:r>
                      <a:endParaRPr lang="id-ID" dirty="0"/>
                    </a:p>
                  </a:txBody>
                  <a:tcPr/>
                </a:tc>
                <a:tc>
                  <a:txBody>
                    <a:bodyPr/>
                    <a:lstStyle/>
                    <a:p>
                      <a:pPr algn="ctr"/>
                      <a:endParaRPr lang="id-ID"/>
                    </a:p>
                  </a:txBody>
                  <a:tcPr/>
                </a:tc>
                <a:tc>
                  <a:txBody>
                    <a:bodyPr/>
                    <a:lstStyle/>
                    <a:p>
                      <a:pPr algn="ctr"/>
                      <a:endParaRPr lang="id-ID"/>
                    </a:p>
                  </a:txBody>
                  <a:tcPr/>
                </a:tc>
                <a:tc>
                  <a:txBody>
                    <a:bodyPr/>
                    <a:lstStyle/>
                    <a:p>
                      <a:pPr algn="ctr"/>
                      <a:r>
                        <a:rPr lang="id-ID" dirty="0" smtClean="0"/>
                        <a:t>X</a:t>
                      </a:r>
                      <a:endParaRPr lang="id-ID" dirty="0"/>
                    </a:p>
                  </a:txBody>
                  <a:tcPr/>
                </a:tc>
                <a:tc>
                  <a:txBody>
                    <a:bodyPr/>
                    <a:lstStyle/>
                    <a:p>
                      <a:pPr algn="ctr"/>
                      <a:r>
                        <a:rPr lang="id-ID" dirty="0" smtClean="0"/>
                        <a:t>X</a:t>
                      </a:r>
                      <a:endParaRPr lang="id-ID" dirty="0"/>
                    </a:p>
                  </a:txBody>
                  <a:tcPr/>
                </a:tc>
                <a:tc>
                  <a:txBody>
                    <a:bodyPr/>
                    <a:lstStyle/>
                    <a:p>
                      <a:pPr algn="ctr"/>
                      <a:endParaRPr lang="id-ID"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PROJECT ESTIMATION</a:t>
            </a:r>
            <a:endParaRPr lang="id-ID" dirty="0"/>
          </a:p>
        </p:txBody>
      </p:sp>
      <p:sp>
        <p:nvSpPr>
          <p:cNvPr id="3" name="Content Placeholder 2"/>
          <p:cNvSpPr>
            <a:spLocks noGrp="1"/>
          </p:cNvSpPr>
          <p:nvPr>
            <p:ph idx="1"/>
          </p:nvPr>
        </p:nvSpPr>
        <p:spPr/>
        <p:txBody>
          <a:bodyPr/>
          <a:lstStyle/>
          <a:p>
            <a:pPr>
              <a:buNone/>
            </a:pPr>
            <a:r>
              <a:rPr lang="id-ID" dirty="0" smtClean="0"/>
              <a:t>	Project estimation is indeed a yardstick for project cost control. And if the yardstick is faulty, you start on the “wrong foot”.</a:t>
            </a:r>
          </a:p>
          <a:p>
            <a:pPr algn="r">
              <a:buNone/>
            </a:pPr>
            <a:r>
              <a:rPr lang="id-ID" sz="1800" dirty="0" smtClean="0"/>
              <a:t>(Kharbanda, O.P., and Pinto, J.K. 1996:73)</a:t>
            </a:r>
            <a:endParaRPr lang="id-ID" sz="1800" dirty="0"/>
          </a:p>
        </p:txBody>
      </p:sp>
      <p:pic>
        <p:nvPicPr>
          <p:cNvPr id="4" name="Picture 2" descr="http://www.pasadena.edu/bond/images/avg-cost.jpg"/>
          <p:cNvPicPr>
            <a:picLocks noChangeAspect="1" noChangeArrowheads="1"/>
          </p:cNvPicPr>
          <p:nvPr/>
        </p:nvPicPr>
        <p:blipFill>
          <a:blip r:embed="rId2" cstate="print"/>
          <a:srcRect/>
          <a:stretch>
            <a:fillRect/>
          </a:stretch>
        </p:blipFill>
        <p:spPr bwMode="auto">
          <a:xfrm>
            <a:off x="1524000" y="3688995"/>
            <a:ext cx="5638800" cy="3169005"/>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Time and Cost Estimate Accuracy by Type of Project</a:t>
            </a:r>
            <a:endParaRPr lang="id-ID" dirty="0"/>
          </a:p>
        </p:txBody>
      </p:sp>
      <p:graphicFrame>
        <p:nvGraphicFramePr>
          <p:cNvPr id="3" name="Table 2"/>
          <p:cNvGraphicFramePr>
            <a:graphicFrameLocks noGrp="1"/>
          </p:cNvGraphicFramePr>
          <p:nvPr/>
        </p:nvGraphicFramePr>
        <p:xfrm>
          <a:off x="914400" y="1905000"/>
          <a:ext cx="7239000" cy="2411730"/>
        </p:xfrm>
        <a:graphic>
          <a:graphicData uri="http://schemas.openxmlformats.org/drawingml/2006/table">
            <a:tbl>
              <a:tblPr firstRow="1" bandRow="1">
                <a:tableStyleId>{5C22544A-7EE6-4342-B048-85BDC9FD1C3A}</a:tableStyleId>
              </a:tblPr>
              <a:tblGrid>
                <a:gridCol w="2413000"/>
                <a:gridCol w="2413000"/>
                <a:gridCol w="2413000"/>
              </a:tblGrid>
              <a:tr h="590550">
                <a:tc>
                  <a:txBody>
                    <a:bodyPr/>
                    <a:lstStyle/>
                    <a:p>
                      <a:endParaRPr lang="id-ID" dirty="0"/>
                    </a:p>
                  </a:txBody>
                  <a:tcPr/>
                </a:tc>
                <a:tc>
                  <a:txBody>
                    <a:bodyPr/>
                    <a:lstStyle/>
                    <a:p>
                      <a:pPr algn="ctr"/>
                      <a:r>
                        <a:rPr lang="id-ID" dirty="0" smtClean="0"/>
                        <a:t>Bricks &amp; Mortar</a:t>
                      </a:r>
                      <a:endParaRPr lang="id-ID" dirty="0"/>
                    </a:p>
                  </a:txBody>
                  <a:tcPr/>
                </a:tc>
                <a:tc>
                  <a:txBody>
                    <a:bodyPr/>
                    <a:lstStyle/>
                    <a:p>
                      <a:pPr algn="ctr"/>
                      <a:r>
                        <a:rPr lang="id-ID" dirty="0" smtClean="0"/>
                        <a:t>Information Technology</a:t>
                      </a:r>
                      <a:endParaRPr lang="id-ID" dirty="0"/>
                    </a:p>
                  </a:txBody>
                  <a:tcPr/>
                </a:tc>
              </a:tr>
              <a:tr h="590550">
                <a:tc>
                  <a:txBody>
                    <a:bodyPr/>
                    <a:lstStyle/>
                    <a:p>
                      <a:r>
                        <a:rPr lang="id-ID" dirty="0" smtClean="0"/>
                        <a:t>Conceptual stage</a:t>
                      </a:r>
                      <a:endParaRPr lang="id-ID" dirty="0"/>
                    </a:p>
                  </a:txBody>
                  <a:tcPr/>
                </a:tc>
                <a:tc>
                  <a:txBody>
                    <a:bodyPr/>
                    <a:lstStyle/>
                    <a:p>
                      <a:pPr algn="ctr"/>
                      <a:r>
                        <a:rPr lang="id-ID" dirty="0" smtClean="0"/>
                        <a:t>+60% to -30%</a:t>
                      </a:r>
                      <a:endParaRPr lang="id-ID" dirty="0"/>
                    </a:p>
                  </a:txBody>
                  <a:tcPr/>
                </a:tc>
                <a:tc>
                  <a:txBody>
                    <a:bodyPr/>
                    <a:lstStyle/>
                    <a:p>
                      <a:pPr algn="ctr"/>
                      <a:r>
                        <a:rPr lang="id-ID" dirty="0" smtClean="0"/>
                        <a:t>+200% to -30%</a:t>
                      </a:r>
                      <a:endParaRPr lang="id-ID" dirty="0"/>
                    </a:p>
                  </a:txBody>
                  <a:tcPr/>
                </a:tc>
              </a:tr>
              <a:tr h="590550">
                <a:tc>
                  <a:txBody>
                    <a:bodyPr/>
                    <a:lstStyle/>
                    <a:p>
                      <a:r>
                        <a:rPr lang="id-ID" dirty="0" smtClean="0"/>
                        <a:t>Deliverables</a:t>
                      </a:r>
                      <a:r>
                        <a:rPr lang="id-ID" baseline="0" dirty="0" smtClean="0"/>
                        <a:t> defined</a:t>
                      </a:r>
                      <a:endParaRPr lang="id-ID" dirty="0"/>
                    </a:p>
                  </a:txBody>
                  <a:tcPr/>
                </a:tc>
                <a:tc>
                  <a:txBody>
                    <a:bodyPr/>
                    <a:lstStyle/>
                    <a:p>
                      <a:pPr algn="ctr"/>
                      <a:r>
                        <a:rPr lang="id-ID" dirty="0" smtClean="0"/>
                        <a:t>+30% to -15%</a:t>
                      </a:r>
                      <a:endParaRPr lang="id-ID" dirty="0"/>
                    </a:p>
                  </a:txBody>
                  <a:tcPr/>
                </a:tc>
                <a:tc>
                  <a:txBody>
                    <a:bodyPr/>
                    <a:lstStyle/>
                    <a:p>
                      <a:pPr algn="ctr"/>
                      <a:r>
                        <a:rPr lang="id-ID" dirty="0" smtClean="0"/>
                        <a:t>+100% to -15%</a:t>
                      </a:r>
                      <a:endParaRPr lang="id-ID" dirty="0"/>
                    </a:p>
                  </a:txBody>
                  <a:tcPr/>
                </a:tc>
              </a:tr>
              <a:tr h="590550">
                <a:tc>
                  <a:txBody>
                    <a:bodyPr/>
                    <a:lstStyle/>
                    <a:p>
                      <a:r>
                        <a:rPr lang="id-ID" dirty="0" smtClean="0"/>
                        <a:t>Work packages defined</a:t>
                      </a:r>
                      <a:endParaRPr lang="id-ID" dirty="0"/>
                    </a:p>
                  </a:txBody>
                  <a:tcPr/>
                </a:tc>
                <a:tc>
                  <a:txBody>
                    <a:bodyPr/>
                    <a:lstStyle/>
                    <a:p>
                      <a:pPr algn="ctr"/>
                      <a:r>
                        <a:rPr lang="id-ID" dirty="0" smtClean="0"/>
                        <a:t>+15% to -5%</a:t>
                      </a:r>
                      <a:endParaRPr lang="id-ID" dirty="0"/>
                    </a:p>
                  </a:txBody>
                  <a:tcPr/>
                </a:tc>
                <a:tc>
                  <a:txBody>
                    <a:bodyPr/>
                    <a:lstStyle/>
                    <a:p>
                      <a:pPr algn="ctr"/>
                      <a:r>
                        <a:rPr lang="id-ID" dirty="0" smtClean="0"/>
                        <a:t>+50% to -5%</a:t>
                      </a:r>
                      <a:endParaRPr lang="id-ID" dirty="0"/>
                    </a:p>
                  </a:txBody>
                  <a:tcPr/>
                </a:tc>
              </a:tr>
            </a:tbl>
          </a:graphicData>
        </a:graphic>
      </p:graphicFrame>
      <p:pic>
        <p:nvPicPr>
          <p:cNvPr id="5" name="Picture 2" descr="http://www.harddollar.com/files/images/pcm-epc.png"/>
          <p:cNvPicPr>
            <a:picLocks noChangeAspect="1" noChangeArrowheads="1"/>
          </p:cNvPicPr>
          <p:nvPr/>
        </p:nvPicPr>
        <p:blipFill>
          <a:blip r:embed="rId2" cstate="print"/>
          <a:srcRect/>
          <a:stretch>
            <a:fillRect/>
          </a:stretch>
        </p:blipFill>
        <p:spPr bwMode="auto">
          <a:xfrm>
            <a:off x="3200400" y="4531994"/>
            <a:ext cx="2819400" cy="2326006"/>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t0.gstatic.com/images?q=tbn:ANd9GcR8L3AZQseUkrvduB4Me9pskLfAf_c5NWq85Ikn04F4O1GPsulF"/>
          <p:cNvPicPr>
            <a:picLocks noChangeAspect="1" noChangeArrowheads="1"/>
          </p:cNvPicPr>
          <p:nvPr/>
        </p:nvPicPr>
        <p:blipFill>
          <a:blip r:embed="rId2" cstate="print"/>
          <a:srcRect/>
          <a:stretch>
            <a:fillRect/>
          </a:stretch>
        </p:blipFill>
        <p:spPr bwMode="auto">
          <a:xfrm>
            <a:off x="0" y="-1"/>
            <a:ext cx="9144000" cy="6849189"/>
          </a:xfrm>
          <a:prstGeom prst="rect">
            <a:avLst/>
          </a:prstGeom>
          <a:noFill/>
        </p:spPr>
      </p:pic>
      <p:sp>
        <p:nvSpPr>
          <p:cNvPr id="3" name="WordArt 4"/>
          <p:cNvSpPr>
            <a:spLocks noChangeArrowheads="1" noChangeShapeType="1" noTextEdit="1"/>
          </p:cNvSpPr>
          <p:nvPr/>
        </p:nvSpPr>
        <p:spPr bwMode="auto">
          <a:xfrm>
            <a:off x="990600" y="4572000"/>
            <a:ext cx="7086600" cy="2286000"/>
          </a:xfrm>
          <a:prstGeom prst="rect">
            <a:avLst/>
          </a:prstGeom>
        </p:spPr>
        <p:txBody>
          <a:bodyPr wrap="none" fromWordArt="1">
            <a:prstTxWarp prst="textPlain">
              <a:avLst>
                <a:gd name="adj" fmla="val 50000"/>
              </a:avLst>
            </a:prstTxWarp>
          </a:bodyPr>
          <a:lstStyle/>
          <a:p>
            <a:pPr algn="ctr"/>
            <a:r>
              <a:rPr lang="id-ID" sz="3600" kern="10" dirty="0">
                <a:ln w="12700">
                  <a:solidFill>
                    <a:srgbClr val="EAEAEA"/>
                  </a:solidFill>
                  <a:round/>
                  <a:headEnd type="none" w="sm" len="sm"/>
                  <a:tailEnd type="none" w="sm" len="sm"/>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rPr>
              <a:t>TERIMA KASIH</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3600" dirty="0" smtClean="0"/>
              <a:t>Why Estimating Time &amp; Cost Are Important </a:t>
            </a:r>
            <a:endParaRPr lang="id-ID" sz="3600" dirty="0"/>
          </a:p>
        </p:txBody>
      </p:sp>
      <p:sp>
        <p:nvSpPr>
          <p:cNvPr id="3" name="Content Placeholder 2"/>
          <p:cNvSpPr>
            <a:spLocks noGrp="1"/>
          </p:cNvSpPr>
          <p:nvPr>
            <p:ph idx="1"/>
          </p:nvPr>
        </p:nvSpPr>
        <p:spPr/>
        <p:txBody>
          <a:bodyPr>
            <a:normAutofit fontScale="92500" lnSpcReduction="10000"/>
          </a:bodyPr>
          <a:lstStyle/>
          <a:p>
            <a:r>
              <a:rPr lang="id-ID" dirty="0" smtClean="0"/>
              <a:t>to support good decission</a:t>
            </a:r>
          </a:p>
          <a:p>
            <a:r>
              <a:rPr lang="id-ID" dirty="0" smtClean="0"/>
              <a:t>to schedule work</a:t>
            </a:r>
          </a:p>
          <a:p>
            <a:r>
              <a:rPr lang="id-ID" dirty="0" smtClean="0"/>
              <a:t>to determine how long the project should take and its cost</a:t>
            </a:r>
          </a:p>
          <a:p>
            <a:r>
              <a:rPr lang="id-ID" dirty="0" smtClean="0"/>
              <a:t>to determine whether the project is worth doing</a:t>
            </a:r>
          </a:p>
          <a:p>
            <a:r>
              <a:rPr lang="id-ID" dirty="0" smtClean="0"/>
              <a:t>to develop cash flow needs</a:t>
            </a:r>
          </a:p>
          <a:p>
            <a:r>
              <a:rPr lang="id-ID" dirty="0" smtClean="0"/>
              <a:t>to determine how well the project is progressing</a:t>
            </a:r>
          </a:p>
          <a:p>
            <a:r>
              <a:rPr lang="id-ID" dirty="0" smtClean="0"/>
              <a:t>to develop time-phased budgets and establish the project baseline.</a:t>
            </a:r>
          </a:p>
          <a:p>
            <a:endParaRPr lang="id-ID" dirty="0"/>
          </a:p>
        </p:txBody>
      </p:sp>
      <p:pic>
        <p:nvPicPr>
          <p:cNvPr id="19458" name="Picture 2" descr="http://www.oshatrain.org/courses/images/costvstime.gif"/>
          <p:cNvPicPr>
            <a:picLocks noChangeAspect="1" noChangeArrowheads="1"/>
          </p:cNvPicPr>
          <p:nvPr/>
        </p:nvPicPr>
        <p:blipFill>
          <a:blip r:embed="rId2" cstate="print"/>
          <a:srcRect/>
          <a:stretch>
            <a:fillRect/>
          </a:stretch>
        </p:blipFill>
        <p:spPr bwMode="auto">
          <a:xfrm>
            <a:off x="5867400" y="1066800"/>
            <a:ext cx="1895475" cy="153352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The Relationship among WBS, Scheduling, and Budgeting</a:t>
            </a:r>
            <a:endParaRPr lang="id-ID" dirty="0"/>
          </a:p>
        </p:txBody>
      </p:sp>
      <p:sp>
        <p:nvSpPr>
          <p:cNvPr id="3" name="Isosceles Triangle 2"/>
          <p:cNvSpPr/>
          <p:nvPr/>
        </p:nvSpPr>
        <p:spPr>
          <a:xfrm>
            <a:off x="3048000" y="2438400"/>
            <a:ext cx="3505200" cy="2667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Rectangle 3"/>
          <p:cNvSpPr/>
          <p:nvPr/>
        </p:nvSpPr>
        <p:spPr>
          <a:xfrm>
            <a:off x="3962400" y="3810000"/>
            <a:ext cx="1691617" cy="1323439"/>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Project</a:t>
            </a:r>
          </a:p>
          <a:p>
            <a:pPr algn="ctr"/>
            <a:r>
              <a:rPr lang="id-ID"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Plan</a:t>
            </a:r>
            <a:endParaRPr lang="en-US"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Rectangle 4"/>
          <p:cNvSpPr/>
          <p:nvPr/>
        </p:nvSpPr>
        <p:spPr>
          <a:xfrm>
            <a:off x="2514600" y="1752600"/>
            <a:ext cx="4572000" cy="523220"/>
          </a:xfrm>
          <a:prstGeom prst="rect">
            <a:avLst/>
          </a:prstGeom>
        </p:spPr>
        <p:txBody>
          <a:bodyPr wrap="square">
            <a:spAutoFit/>
          </a:bodyPr>
          <a:lstStyle/>
          <a:p>
            <a:pPr algn="ctr"/>
            <a:r>
              <a:rPr lang="id-ID" sz="2800" b="1" dirty="0" smtClean="0">
                <a:ln w="11430"/>
                <a:solidFill>
                  <a:srgbClr val="00B050"/>
                </a:solidFill>
                <a:effectLst>
                  <a:outerShdw blurRad="50800" dist="39000" dir="5460000" algn="tl">
                    <a:srgbClr val="000000">
                      <a:alpha val="38000"/>
                    </a:srgbClr>
                  </a:outerShdw>
                </a:effectLst>
              </a:rPr>
              <a:t>WBS</a:t>
            </a:r>
            <a:endParaRPr lang="en-US" sz="2800" b="1" dirty="0">
              <a:ln w="11430"/>
              <a:solidFill>
                <a:srgbClr val="00B050"/>
              </a:solidFill>
              <a:effectLst>
                <a:outerShdw blurRad="50800" dist="39000" dir="5460000" algn="tl">
                  <a:srgbClr val="000000">
                    <a:alpha val="38000"/>
                  </a:srgbClr>
                </a:outerShdw>
              </a:effectLst>
            </a:endParaRPr>
          </a:p>
        </p:txBody>
      </p:sp>
      <p:sp>
        <p:nvSpPr>
          <p:cNvPr id="6" name="Rectangle 5"/>
          <p:cNvSpPr/>
          <p:nvPr/>
        </p:nvSpPr>
        <p:spPr>
          <a:xfrm>
            <a:off x="228600" y="4724400"/>
            <a:ext cx="3657600" cy="523220"/>
          </a:xfrm>
          <a:prstGeom prst="rect">
            <a:avLst/>
          </a:prstGeom>
        </p:spPr>
        <p:txBody>
          <a:bodyPr wrap="square">
            <a:spAutoFit/>
          </a:bodyPr>
          <a:lstStyle/>
          <a:p>
            <a:pPr algn="ctr"/>
            <a:r>
              <a:rPr lang="id-ID" sz="2800" b="1" dirty="0" smtClean="0">
                <a:ln w="11430"/>
                <a:solidFill>
                  <a:srgbClr val="7030A0"/>
                </a:solidFill>
                <a:effectLst>
                  <a:outerShdw blurRad="50800" dist="39000" dir="5460000" algn="tl">
                    <a:srgbClr val="000000">
                      <a:alpha val="38000"/>
                    </a:srgbClr>
                  </a:outerShdw>
                </a:effectLst>
              </a:rPr>
              <a:t>Scheduling</a:t>
            </a:r>
            <a:endParaRPr lang="en-US" sz="2800" b="1" dirty="0">
              <a:ln w="11430"/>
              <a:solidFill>
                <a:srgbClr val="7030A0"/>
              </a:solidFill>
              <a:effectLst>
                <a:outerShdw blurRad="50800" dist="39000" dir="5460000" algn="tl">
                  <a:srgbClr val="000000">
                    <a:alpha val="38000"/>
                  </a:srgbClr>
                </a:outerShdw>
              </a:effectLst>
            </a:endParaRPr>
          </a:p>
        </p:txBody>
      </p:sp>
      <p:sp>
        <p:nvSpPr>
          <p:cNvPr id="7" name="Rectangle 6"/>
          <p:cNvSpPr/>
          <p:nvPr/>
        </p:nvSpPr>
        <p:spPr>
          <a:xfrm>
            <a:off x="5867400" y="4572000"/>
            <a:ext cx="3276600" cy="523220"/>
          </a:xfrm>
          <a:prstGeom prst="rect">
            <a:avLst/>
          </a:prstGeom>
        </p:spPr>
        <p:txBody>
          <a:bodyPr wrap="square">
            <a:spAutoFit/>
          </a:bodyPr>
          <a:lstStyle/>
          <a:p>
            <a:pPr algn="ctr"/>
            <a:r>
              <a:rPr lang="id-ID" sz="2800" b="1" dirty="0" smtClean="0">
                <a:ln w="11430"/>
                <a:solidFill>
                  <a:srgbClr val="FFC000"/>
                </a:solidFill>
                <a:effectLst>
                  <a:outerShdw blurRad="50800" dist="39000" dir="5460000" algn="tl">
                    <a:srgbClr val="000000">
                      <a:alpha val="38000"/>
                    </a:srgbClr>
                  </a:outerShdw>
                </a:effectLst>
              </a:rPr>
              <a:t>Budgeting</a:t>
            </a:r>
            <a:endParaRPr lang="en-US" sz="2800" b="1" dirty="0">
              <a:ln w="11430"/>
              <a:solidFill>
                <a:srgbClr val="FFC000"/>
              </a:solidFill>
              <a:effectLst>
                <a:outerShdw blurRad="50800" dist="39000" dir="5460000" algn="tl">
                  <a:srgbClr val="000000">
                    <a:alpha val="38000"/>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74638"/>
            <a:ext cx="6934200" cy="1143000"/>
          </a:xfrm>
        </p:spPr>
        <p:txBody>
          <a:bodyPr>
            <a:normAutofit fontScale="90000"/>
          </a:bodyPr>
          <a:lstStyle/>
          <a:p>
            <a:r>
              <a:rPr lang="id-ID" dirty="0" smtClean="0"/>
              <a:t>Factors Influencing The Quality of Estimates</a:t>
            </a:r>
            <a:endParaRPr lang="id-ID" dirty="0"/>
          </a:p>
        </p:txBody>
      </p:sp>
      <p:sp>
        <p:nvSpPr>
          <p:cNvPr id="3" name="Content Placeholder 2"/>
          <p:cNvSpPr>
            <a:spLocks noGrp="1"/>
          </p:cNvSpPr>
          <p:nvPr>
            <p:ph idx="1"/>
          </p:nvPr>
        </p:nvSpPr>
        <p:spPr/>
        <p:txBody>
          <a:bodyPr/>
          <a:lstStyle/>
          <a:p>
            <a:r>
              <a:rPr lang="id-ID" dirty="0" smtClean="0"/>
              <a:t>Planning Horizon</a:t>
            </a:r>
          </a:p>
          <a:p>
            <a:r>
              <a:rPr lang="id-ID" dirty="0" smtClean="0"/>
              <a:t>Project Duration</a:t>
            </a:r>
          </a:p>
          <a:p>
            <a:r>
              <a:rPr lang="id-ID" dirty="0" smtClean="0"/>
              <a:t>People</a:t>
            </a:r>
          </a:p>
          <a:p>
            <a:r>
              <a:rPr lang="id-ID" dirty="0" smtClean="0"/>
              <a:t>Project Structure and Organization</a:t>
            </a:r>
          </a:p>
          <a:p>
            <a:r>
              <a:rPr lang="id-ID" dirty="0" smtClean="0"/>
              <a:t>Padding Estimates</a:t>
            </a:r>
          </a:p>
          <a:p>
            <a:r>
              <a:rPr lang="id-ID" dirty="0" smtClean="0"/>
              <a:t>Organization Culture</a:t>
            </a:r>
          </a:p>
          <a:p>
            <a:r>
              <a:rPr lang="id-ID" dirty="0" smtClean="0"/>
              <a:t>Other Factors</a:t>
            </a:r>
            <a:endParaRPr lang="id-ID" dirty="0"/>
          </a:p>
        </p:txBody>
      </p:sp>
      <p:pic>
        <p:nvPicPr>
          <p:cNvPr id="4" name="Picture 2" descr="http://3.bp.blogspot.com/_z3Ll8U3EF6Q/TD1KubJegRI/AAAAAAAAAB8/mT8mNjD6vc0/s1600/Committed+to+Quality+Seal+Final.jpg"/>
          <p:cNvPicPr>
            <a:picLocks noChangeAspect="1" noChangeArrowheads="1"/>
          </p:cNvPicPr>
          <p:nvPr/>
        </p:nvPicPr>
        <p:blipFill>
          <a:blip r:embed="rId2" cstate="print"/>
          <a:srcRect/>
          <a:stretch>
            <a:fillRect/>
          </a:stretch>
        </p:blipFill>
        <p:spPr bwMode="auto">
          <a:xfrm>
            <a:off x="381000" y="1"/>
            <a:ext cx="1600199" cy="16002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Estimating Guidelines for Times, Costs, and Resources</a:t>
            </a:r>
            <a:endParaRPr lang="id-ID" dirty="0"/>
          </a:p>
        </p:txBody>
      </p:sp>
      <p:sp>
        <p:nvSpPr>
          <p:cNvPr id="3" name="Content Placeholder 2"/>
          <p:cNvSpPr>
            <a:spLocks noGrp="1"/>
          </p:cNvSpPr>
          <p:nvPr>
            <p:ph idx="1"/>
          </p:nvPr>
        </p:nvSpPr>
        <p:spPr/>
        <p:txBody>
          <a:bodyPr>
            <a:normAutofit lnSpcReduction="10000"/>
          </a:bodyPr>
          <a:lstStyle/>
          <a:p>
            <a:r>
              <a:rPr lang="id-ID" dirty="0" smtClean="0"/>
              <a:t>Responsibility</a:t>
            </a:r>
          </a:p>
          <a:p>
            <a:r>
              <a:rPr lang="id-ID" dirty="0" smtClean="0"/>
              <a:t>Use several people to estimate</a:t>
            </a:r>
          </a:p>
          <a:p>
            <a:r>
              <a:rPr lang="id-ID" dirty="0" smtClean="0"/>
              <a:t>Normal conditions</a:t>
            </a:r>
          </a:p>
          <a:p>
            <a:r>
              <a:rPr lang="id-ID" dirty="0" smtClean="0"/>
              <a:t>Time units</a:t>
            </a:r>
          </a:p>
          <a:p>
            <a:r>
              <a:rPr lang="id-ID" dirty="0" smtClean="0"/>
              <a:t>Independence</a:t>
            </a:r>
          </a:p>
          <a:p>
            <a:r>
              <a:rPr lang="id-ID" dirty="0" smtClean="0"/>
              <a:t>Contigencies</a:t>
            </a:r>
          </a:p>
          <a:p>
            <a:r>
              <a:rPr lang="id-ID" dirty="0" smtClean="0"/>
              <a:t>Adding risk assesment to estimate helps to avoid surprises to stakeholder</a:t>
            </a:r>
            <a:endParaRPr lang="id-ID" dirty="0"/>
          </a:p>
        </p:txBody>
      </p:sp>
      <p:pic>
        <p:nvPicPr>
          <p:cNvPr id="16386" name="Picture 2" descr="http://www.xpdoffice.com/headerimage2/63.jpg"/>
          <p:cNvPicPr>
            <a:picLocks noChangeAspect="1" noChangeArrowheads="1"/>
          </p:cNvPicPr>
          <p:nvPr/>
        </p:nvPicPr>
        <p:blipFill>
          <a:blip r:embed="rId2" cstate="print"/>
          <a:srcRect/>
          <a:stretch>
            <a:fillRect/>
          </a:stretch>
        </p:blipFill>
        <p:spPr bwMode="auto">
          <a:xfrm>
            <a:off x="4038600" y="2895600"/>
            <a:ext cx="4857750" cy="1809751"/>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Problems with Cost Estimation</a:t>
            </a:r>
            <a:endParaRPr lang="id-ID" dirty="0"/>
          </a:p>
        </p:txBody>
      </p:sp>
      <p:sp>
        <p:nvSpPr>
          <p:cNvPr id="3" name="Content Placeholder 2"/>
          <p:cNvSpPr>
            <a:spLocks noGrp="1"/>
          </p:cNvSpPr>
          <p:nvPr>
            <p:ph idx="1"/>
          </p:nvPr>
        </p:nvSpPr>
        <p:spPr/>
        <p:txBody>
          <a:bodyPr/>
          <a:lstStyle/>
          <a:p>
            <a:r>
              <a:rPr lang="id-ID" dirty="0" smtClean="0"/>
              <a:t>Low initial estimates</a:t>
            </a:r>
          </a:p>
          <a:p>
            <a:r>
              <a:rPr lang="id-ID" dirty="0" smtClean="0"/>
              <a:t>Unexpected technical difficulties</a:t>
            </a:r>
          </a:p>
          <a:p>
            <a:r>
              <a:rPr lang="id-ID" dirty="0" smtClean="0"/>
              <a:t>Lack of definition</a:t>
            </a:r>
          </a:p>
          <a:p>
            <a:r>
              <a:rPr lang="id-ID" dirty="0" smtClean="0"/>
              <a:t>Specification changes</a:t>
            </a:r>
          </a:p>
          <a:p>
            <a:r>
              <a:rPr lang="id-ID" dirty="0" smtClean="0"/>
              <a:t>External factors</a:t>
            </a:r>
          </a:p>
          <a:p>
            <a:endParaRPr lang="id-ID" dirty="0"/>
          </a:p>
        </p:txBody>
      </p:sp>
      <p:pic>
        <p:nvPicPr>
          <p:cNvPr id="41986" name="Picture 2" descr="http://www.palisade.com/images3/news/blogs/blueguys.jpg"/>
          <p:cNvPicPr>
            <a:picLocks noChangeAspect="1" noChangeArrowheads="1"/>
          </p:cNvPicPr>
          <p:nvPr/>
        </p:nvPicPr>
        <p:blipFill>
          <a:blip r:embed="rId2" cstate="print"/>
          <a:srcRect/>
          <a:stretch>
            <a:fillRect/>
          </a:stretch>
        </p:blipFill>
        <p:spPr bwMode="auto">
          <a:xfrm>
            <a:off x="6705600" y="1600200"/>
            <a:ext cx="2209800" cy="3071623"/>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http://www.endowmentinvestor.org/.a/6a0105357a64f1970c0105369fd3a6970c-120wi"/>
          <p:cNvPicPr>
            <a:picLocks noChangeAspect="1" noChangeArrowheads="1"/>
          </p:cNvPicPr>
          <p:nvPr/>
        </p:nvPicPr>
        <p:blipFill>
          <a:blip r:embed="rId2" cstate="print"/>
          <a:srcRect/>
          <a:stretch>
            <a:fillRect/>
          </a:stretch>
        </p:blipFill>
        <p:spPr bwMode="auto">
          <a:xfrm>
            <a:off x="1219200" y="2590800"/>
            <a:ext cx="5798627" cy="3962400"/>
          </a:xfrm>
          <a:prstGeom prst="rect">
            <a:avLst/>
          </a:prstGeom>
          <a:noFill/>
        </p:spPr>
      </p:pic>
      <p:sp>
        <p:nvSpPr>
          <p:cNvPr id="3" name="Title 1"/>
          <p:cNvSpPr txBox="1">
            <a:spLocks/>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4400" b="0" i="0" u="none" strike="noStrike" kern="1200" cap="none" spc="0" normalizeH="0" baseline="0" noProof="0" smtClean="0">
                <a:ln>
                  <a:noFill/>
                </a:ln>
                <a:solidFill>
                  <a:schemeClr val="tx1"/>
                </a:solidFill>
                <a:effectLst/>
                <a:uLnTx/>
                <a:uFillTx/>
                <a:latin typeface="+mj-lt"/>
                <a:ea typeface="+mj-ea"/>
                <a:cs typeface="+mj-cs"/>
              </a:rPr>
              <a:t>PROJECT BUDGET APROACH</a:t>
            </a:r>
            <a:endParaRPr kumimoji="0" lang="id-ID"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Content Placeholder 2"/>
          <p:cNvSpPr txBox="1">
            <a:spLocks/>
          </p:cNvSpPr>
          <p:nvPr/>
        </p:nvSpPr>
        <p:spPr>
          <a:xfrm>
            <a:off x="457200" y="1600200"/>
            <a:ext cx="8229600" cy="45259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id-ID" sz="3200" b="0" i="0" u="none" strike="noStrike" kern="1200" cap="none" spc="0" normalizeH="0" baseline="0" noProof="0" smtClean="0">
                <a:ln>
                  <a:noFill/>
                </a:ln>
                <a:solidFill>
                  <a:schemeClr val="tx1"/>
                </a:solidFill>
                <a:effectLst/>
                <a:uLnTx/>
                <a:uFillTx/>
                <a:latin typeface="+mn-lt"/>
                <a:ea typeface="+mn-ea"/>
                <a:cs typeface="+mn-cs"/>
              </a:rPr>
              <a:t>Top Down Budgeting</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id-ID" sz="3200" b="0" i="0" u="none" strike="noStrike" kern="1200" cap="none" spc="0" normalizeH="0" baseline="0" noProof="0" smtClean="0">
                <a:ln>
                  <a:noFill/>
                </a:ln>
                <a:solidFill>
                  <a:schemeClr val="tx1"/>
                </a:solidFill>
                <a:effectLst/>
                <a:uLnTx/>
                <a:uFillTx/>
                <a:latin typeface="+mn-lt"/>
                <a:ea typeface="+mn-ea"/>
                <a:cs typeface="+mn-cs"/>
              </a:rPr>
              <a:t>Bottom Up Budgeting</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id-ID" sz="3200" b="0" i="0" u="none" strike="noStrike" kern="1200" cap="none" spc="0" normalizeH="0" baseline="0" noProof="0" smtClean="0">
                <a:ln>
                  <a:noFill/>
                </a:ln>
                <a:solidFill>
                  <a:schemeClr val="tx1"/>
                </a:solidFill>
                <a:effectLst/>
                <a:uLnTx/>
                <a:uFillTx/>
                <a:latin typeface="+mn-lt"/>
                <a:ea typeface="+mn-ea"/>
                <a:cs typeface="+mn-cs"/>
              </a:rPr>
              <a:t>Activity-Based Costing</a:t>
            </a:r>
            <a:endParaRPr kumimoji="0" lang="id-ID"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http://www.principlesofaccounting.com/ART/c21art/budgetorganizationchartopdown1.jpg"/>
          <p:cNvPicPr>
            <a:picLocks noChangeAspect="1" noChangeArrowheads="1"/>
          </p:cNvPicPr>
          <p:nvPr/>
        </p:nvPicPr>
        <p:blipFill>
          <a:blip r:embed="rId2" cstate="print"/>
          <a:srcRect/>
          <a:stretch>
            <a:fillRect/>
          </a:stretch>
        </p:blipFill>
        <p:spPr bwMode="auto">
          <a:xfrm>
            <a:off x="2133600" y="4419600"/>
            <a:ext cx="4857750" cy="2438400"/>
          </a:xfrm>
          <a:prstGeom prst="rect">
            <a:avLst/>
          </a:prstGeom>
          <a:noFill/>
        </p:spPr>
      </p:pic>
      <p:sp>
        <p:nvSpPr>
          <p:cNvPr id="3" name="Title 1"/>
          <p:cNvSpPr txBox="1">
            <a:spLocks/>
          </p:cNvSpPr>
          <p:nvPr/>
        </p:nvSpPr>
        <p:spPr>
          <a:xfrm>
            <a:off x="457200" y="274638"/>
            <a:ext cx="8229600" cy="1143000"/>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3600" b="0" i="0" u="none" strike="noStrike" kern="1200" cap="none" spc="0" normalizeH="0" baseline="0" noProof="0" smtClean="0">
                <a:ln>
                  <a:noFill/>
                </a:ln>
                <a:solidFill>
                  <a:schemeClr val="tx1"/>
                </a:solidFill>
                <a:effectLst/>
                <a:uLnTx/>
                <a:uFillTx/>
                <a:latin typeface="+mj-lt"/>
                <a:ea typeface="+mj-ea"/>
                <a:cs typeface="+mj-cs"/>
              </a:rPr>
              <a:t>Top Down Estimating</a:t>
            </a:r>
            <a:endParaRPr kumimoji="0" lang="id-ID"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Content Placeholder 2"/>
          <p:cNvSpPr txBox="1">
            <a:spLocks/>
          </p:cNvSpPr>
          <p:nvPr/>
        </p:nvSpPr>
        <p:spPr>
          <a:xfrm>
            <a:off x="457200" y="1600200"/>
            <a:ext cx="8229600" cy="45259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id-ID" sz="3200" b="0" i="0" u="none" strike="noStrike" kern="1200" cap="none" spc="0" normalizeH="0" baseline="0" noProof="0" smtClean="0">
                <a:ln>
                  <a:noFill/>
                </a:ln>
                <a:solidFill>
                  <a:schemeClr val="tx1"/>
                </a:solidFill>
                <a:effectLst/>
                <a:uLnTx/>
                <a:uFillTx/>
                <a:latin typeface="+mn-lt"/>
                <a:ea typeface="+mn-ea"/>
                <a:cs typeface="+mn-cs"/>
              </a:rPr>
              <a:t>Top down estimates usually are derived from someone who uses experience and/or information to determine the project duration and total cost. These estimates are sometimes made by top managers who have very little knowledge of the processes used to complete the project.</a:t>
            </a:r>
            <a:endParaRPr kumimoji="0" lang="id-ID"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1006</TotalTime>
  <Words>809</Words>
  <Application>Microsoft Office PowerPoint</Application>
  <PresentationFormat>On-screen Show (4:3)</PresentationFormat>
  <Paragraphs>178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PROJECT ESTIMATION</vt:lpstr>
      <vt:lpstr>Why Estimating Time &amp; Cost Are Important </vt:lpstr>
      <vt:lpstr>The Relationship among WBS, Scheduling, and Budgeting</vt:lpstr>
      <vt:lpstr>Factors Influencing The Quality of Estimates</vt:lpstr>
      <vt:lpstr>Estimating Guidelines for Times, Costs, and Resources</vt:lpstr>
      <vt:lpstr>Problems with Cost Estimation</vt:lpstr>
      <vt:lpstr>PowerPoint Presentation</vt:lpstr>
      <vt:lpstr>PowerPoint Presentation</vt:lpstr>
      <vt:lpstr>PowerPoint Presentation</vt:lpstr>
      <vt:lpstr>Activity-Based Costing</vt:lpstr>
      <vt:lpstr>Condition for Preferring Top-Down or Bottom-Up Time and Cost Estimates</vt:lpstr>
      <vt:lpstr>Top-Down and Bottom-Up Estimates</vt:lpstr>
      <vt:lpstr>PowerPoint Presentation</vt:lpstr>
      <vt:lpstr>Direct vs Indirect Costs</vt:lpstr>
      <vt:lpstr>Recurring vs. Nonrecurring Costs</vt:lpstr>
      <vt:lpstr>Fixed vs. Variable Costs</vt:lpstr>
      <vt:lpstr>Normal vs Expedited Cost</vt:lpstr>
      <vt:lpstr>Cost Classification</vt:lpstr>
      <vt:lpstr>Time and Cost Estimate Accuracy by Type of Project</vt:lpstr>
      <vt:lpstr>PowerPoint Presentation</vt:lpstr>
    </vt:vector>
  </TitlesOfParts>
  <Company>Universitas Komputer Indonesia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MANAGEMENT</dc:title>
  <dc:creator>Universitas Komputer Indonesia</dc:creator>
  <cp:lastModifiedBy>Herman</cp:lastModifiedBy>
  <cp:revision>75</cp:revision>
  <dcterms:created xsi:type="dcterms:W3CDTF">2011-03-24T08:51:10Z</dcterms:created>
  <dcterms:modified xsi:type="dcterms:W3CDTF">2017-04-20T02:08:56Z</dcterms:modified>
</cp:coreProperties>
</file>