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7"/>
  </p:notesMasterIdLst>
  <p:sldIdLst>
    <p:sldId id="256" r:id="rId2"/>
    <p:sldId id="270" r:id="rId3"/>
    <p:sldId id="272" r:id="rId4"/>
    <p:sldId id="273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7" r:id="rId14"/>
    <p:sldId id="274" r:id="rId15"/>
    <p:sldId id="275" r:id="rId16"/>
    <p:sldId id="276" r:id="rId17"/>
    <p:sldId id="289" r:id="rId18"/>
    <p:sldId id="279" r:id="rId19"/>
    <p:sldId id="281" r:id="rId20"/>
    <p:sldId id="282" r:id="rId21"/>
    <p:sldId id="283" r:id="rId22"/>
    <p:sldId id="284" r:id="rId23"/>
    <p:sldId id="285" r:id="rId24"/>
    <p:sldId id="288" r:id="rId25"/>
    <p:sldId id="286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4" Type="http://schemas.openxmlformats.org/officeDocument/2006/relationships/image" Target="../media/image15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2A7653-ADF8-4DCB-8F0A-D7FCE555755E}" type="datetimeFigureOut">
              <a:rPr lang="en-US" smtClean="0"/>
              <a:pPr/>
              <a:t>5/22/2018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1EA6BB-95AB-49C8-9453-7408234B7EA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31828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1EA6BB-95AB-49C8-9453-7408234B7EA4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957700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1EA6BB-95AB-49C8-9453-7408234B7EA4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388211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1EA6BB-95AB-49C8-9453-7408234B7EA4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172286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1EA6BB-95AB-49C8-9453-7408234B7EA4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31817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1EA6BB-95AB-49C8-9453-7408234B7EA4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15586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1EA6BB-95AB-49C8-9453-7408234B7EA4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1729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1EA6BB-95AB-49C8-9453-7408234B7EA4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184292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1EA6BB-95AB-49C8-9453-7408234B7EA4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02823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4AD6C0-34C5-4177-AC1E-E7E47F9FBD44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4426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4AD6C0-34C5-4177-AC1E-E7E47F9FBD44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08998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4AD6C0-34C5-4177-AC1E-E7E47F9FBD44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30250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1EA6BB-95AB-49C8-9453-7408234B7EA4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257341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4AD6C0-34C5-4177-AC1E-E7E47F9FBD44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86220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4AD6C0-34C5-4177-AC1E-E7E47F9FBD44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5953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1EA6BB-95AB-49C8-9453-7408234B7EA4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97634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1EA6BB-95AB-49C8-9453-7408234B7EA4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0108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1EA6BB-95AB-49C8-9453-7408234B7EA4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74234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1EA6BB-95AB-49C8-9453-7408234B7EA4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52347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1EA6BB-95AB-49C8-9453-7408234B7EA4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664632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1EA6BB-95AB-49C8-9453-7408234B7EA4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44966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1EA6BB-95AB-49C8-9453-7408234B7EA4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1608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ECB89BA-8EA3-4EF6-9C58-563F1B7C9729}" type="datetimeFigureOut">
              <a:rPr lang="en-US" smtClean="0"/>
              <a:pPr/>
              <a:t>5/22/2018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89F58C8-FD08-4494-8A54-B010BEB48C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CB89BA-8EA3-4EF6-9C58-563F1B7C9729}" type="datetimeFigureOut">
              <a:rPr lang="en-US" smtClean="0"/>
              <a:pPr/>
              <a:t>5/22/2018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9F58C8-FD08-4494-8A54-B010BEB48C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CB89BA-8EA3-4EF6-9C58-563F1B7C9729}" type="datetimeFigureOut">
              <a:rPr lang="en-US" smtClean="0"/>
              <a:pPr/>
              <a:t>5/22/2018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9F58C8-FD08-4494-8A54-B010BEB48C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CB89BA-8EA3-4EF6-9C58-563F1B7C9729}" type="datetimeFigureOut">
              <a:rPr lang="en-US" smtClean="0"/>
              <a:pPr/>
              <a:t>5/22/2018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9F58C8-FD08-4494-8A54-B010BEB48C5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 b="0"/>
            </a:lvl1pPr>
            <a:extLst/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CB89BA-8EA3-4EF6-9C58-563F1B7C9729}" type="datetimeFigureOut">
              <a:rPr lang="en-US" smtClean="0"/>
              <a:pPr/>
              <a:t>5/22/2018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9F58C8-FD08-4494-8A54-B010BEB48C5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CB89BA-8EA3-4EF6-9C58-563F1B7C9729}" type="datetimeFigureOut">
              <a:rPr lang="en-US" smtClean="0"/>
              <a:pPr/>
              <a:t>5/22/2018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9F58C8-FD08-4494-8A54-B010BEB48C5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CB89BA-8EA3-4EF6-9C58-563F1B7C9729}" type="datetimeFigureOut">
              <a:rPr lang="en-US" smtClean="0"/>
              <a:pPr/>
              <a:t>5/22/2018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9F58C8-FD08-4494-8A54-B010BEB48C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CB89BA-8EA3-4EF6-9C58-563F1B7C9729}" type="datetimeFigureOut">
              <a:rPr lang="en-US" smtClean="0"/>
              <a:pPr/>
              <a:t>5/22/2018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9F58C8-FD08-4494-8A54-B010BEB48C5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CB89BA-8EA3-4EF6-9C58-563F1B7C9729}" type="datetimeFigureOut">
              <a:rPr lang="en-US" smtClean="0"/>
              <a:pPr/>
              <a:t>5/22/2018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9F58C8-FD08-4494-8A54-B010BEB48C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ECB89BA-8EA3-4EF6-9C58-563F1B7C9729}" type="datetimeFigureOut">
              <a:rPr lang="en-US" smtClean="0"/>
              <a:pPr/>
              <a:t>5/22/2018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9F58C8-FD08-4494-8A54-B010BEB48C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ECB89BA-8EA3-4EF6-9C58-563F1B7C9729}" type="datetimeFigureOut">
              <a:rPr lang="en-US" smtClean="0"/>
              <a:pPr/>
              <a:t>5/22/2018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89F58C8-FD08-4494-8A54-B010BEB48C5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ECB89BA-8EA3-4EF6-9C58-563F1B7C9729}" type="datetimeFigureOut">
              <a:rPr lang="en-US" smtClean="0"/>
              <a:pPr/>
              <a:t>5/22/2018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289F58C8-FD08-4494-8A54-B010BEB48C5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7" Type="http://schemas.openxmlformats.org/officeDocument/2006/relationships/image" Target="../media/image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5.bin"/><Relationship Id="rId5" Type="http://schemas.openxmlformats.org/officeDocument/2006/relationships/image" Target="../media/image5.wmf"/><Relationship Id="rId4" Type="http://schemas.openxmlformats.org/officeDocument/2006/relationships/oleObject" Target="../embeddings/oleObject4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7" Type="http://schemas.openxmlformats.org/officeDocument/2006/relationships/image" Target="../media/image8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7.bin"/><Relationship Id="rId5" Type="http://schemas.openxmlformats.org/officeDocument/2006/relationships/image" Target="../media/image7.wmf"/><Relationship Id="rId4" Type="http://schemas.openxmlformats.org/officeDocument/2006/relationships/oleObject" Target="../embeddings/oleObject6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7" Type="http://schemas.openxmlformats.org/officeDocument/2006/relationships/image" Target="../media/image10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9.bin"/><Relationship Id="rId5" Type="http://schemas.openxmlformats.org/officeDocument/2006/relationships/image" Target="../media/image9.wmf"/><Relationship Id="rId4" Type="http://schemas.openxmlformats.org/officeDocument/2006/relationships/oleObject" Target="../embeddings/oleObject8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11.wmf"/><Relationship Id="rId4" Type="http://schemas.openxmlformats.org/officeDocument/2006/relationships/oleObject" Target="../embeddings/oleObject10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.bin"/><Relationship Id="rId3" Type="http://schemas.openxmlformats.org/officeDocument/2006/relationships/notesSlide" Target="../notesSlides/notesSlide14.xml"/><Relationship Id="rId7" Type="http://schemas.openxmlformats.org/officeDocument/2006/relationships/image" Target="../media/image1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2.bin"/><Relationship Id="rId11" Type="http://schemas.openxmlformats.org/officeDocument/2006/relationships/image" Target="../media/image15.wmf"/><Relationship Id="rId5" Type="http://schemas.openxmlformats.org/officeDocument/2006/relationships/image" Target="../media/image12.wmf"/><Relationship Id="rId10" Type="http://schemas.openxmlformats.org/officeDocument/2006/relationships/oleObject" Target="../embeddings/oleObject14.bin"/><Relationship Id="rId4" Type="http://schemas.openxmlformats.org/officeDocument/2006/relationships/oleObject" Target="../embeddings/oleObject11.bin"/><Relationship Id="rId9" Type="http://schemas.openxmlformats.org/officeDocument/2006/relationships/image" Target="../media/image14.w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7.bin"/><Relationship Id="rId3" Type="http://schemas.openxmlformats.org/officeDocument/2006/relationships/notesSlide" Target="../notesSlides/notesSlide15.xml"/><Relationship Id="rId7" Type="http://schemas.openxmlformats.org/officeDocument/2006/relationships/image" Target="../media/image1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16.bin"/><Relationship Id="rId5" Type="http://schemas.openxmlformats.org/officeDocument/2006/relationships/image" Target="../media/image16.wmf"/><Relationship Id="rId4" Type="http://schemas.openxmlformats.org/officeDocument/2006/relationships/oleObject" Target="../embeddings/oleObject15.bin"/><Relationship Id="rId9" Type="http://schemas.openxmlformats.org/officeDocument/2006/relationships/image" Target="../media/image18.wmf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19.wmf"/><Relationship Id="rId4" Type="http://schemas.openxmlformats.org/officeDocument/2006/relationships/oleObject" Target="../embeddings/oleObject18.bin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7" Type="http://schemas.openxmlformats.org/officeDocument/2006/relationships/image" Target="../media/image2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20.bin"/><Relationship Id="rId5" Type="http://schemas.openxmlformats.org/officeDocument/2006/relationships/image" Target="../media/image21.wmf"/><Relationship Id="rId4" Type="http://schemas.openxmlformats.org/officeDocument/2006/relationships/oleObject" Target="../embeddings/oleObject19.bin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1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7" Type="http://schemas.openxmlformats.org/officeDocument/2006/relationships/image" Target="../media/image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3.wmf"/><Relationship Id="rId4" Type="http://schemas.openxmlformats.org/officeDocument/2006/relationships/oleObject" Target="../embeddings/oleObject2.bin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Teori</a:t>
            </a:r>
            <a:r>
              <a:rPr lang="en-US" dirty="0" smtClean="0"/>
              <a:t>  PROBABILITAS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Bila</a:t>
            </a:r>
            <a:r>
              <a:rPr lang="en-US" dirty="0" smtClean="0"/>
              <a:t> </a:t>
            </a:r>
            <a:r>
              <a:rPr lang="en-US" dirty="0" err="1" smtClean="0"/>
              <a:t>terdapat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kejadian</a:t>
            </a:r>
            <a:r>
              <a:rPr lang="en-US" dirty="0" smtClean="0"/>
              <a:t>, </a:t>
            </a:r>
            <a:r>
              <a:rPr lang="en-US" dirty="0" err="1" smtClean="0"/>
              <a:t>misalnya</a:t>
            </a:r>
            <a:r>
              <a:rPr lang="en-US" dirty="0" smtClean="0"/>
              <a:t> </a:t>
            </a:r>
            <a:r>
              <a:rPr lang="en-US" dirty="0" err="1" smtClean="0"/>
              <a:t>kejadian</a:t>
            </a:r>
            <a:r>
              <a:rPr lang="en-US" dirty="0" smtClean="0"/>
              <a:t> A </a:t>
            </a:r>
            <a:r>
              <a:rPr lang="en-US" dirty="0" err="1" smtClean="0"/>
              <a:t>dan</a:t>
            </a:r>
            <a:r>
              <a:rPr lang="en-US" dirty="0" smtClean="0"/>
              <a:t> B,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kejadian</a:t>
            </a:r>
            <a:r>
              <a:rPr lang="en-US" dirty="0" smtClean="0"/>
              <a:t> A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kejadian</a:t>
            </a:r>
            <a:r>
              <a:rPr lang="en-US" dirty="0" smtClean="0"/>
              <a:t> B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sebaliknya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Rumusan</a:t>
            </a:r>
            <a:r>
              <a:rPr lang="en-US" dirty="0" smtClean="0"/>
              <a:t> </a:t>
            </a:r>
            <a:r>
              <a:rPr lang="en-US" dirty="0" err="1" smtClean="0"/>
              <a:t>probabilitas</a:t>
            </a:r>
            <a:r>
              <a:rPr lang="en-US" dirty="0" smtClean="0"/>
              <a:t>:</a:t>
            </a:r>
          </a:p>
          <a:p>
            <a:r>
              <a:rPr lang="en-US" dirty="0" err="1" smtClean="0"/>
              <a:t>Contoh</a:t>
            </a:r>
            <a:r>
              <a:rPr lang="en-US" dirty="0" smtClean="0"/>
              <a:t>:</a:t>
            </a:r>
          </a:p>
          <a:p>
            <a:r>
              <a:rPr lang="en-US" dirty="0" err="1" smtClean="0"/>
              <a:t>Berapa</a:t>
            </a:r>
            <a:r>
              <a:rPr lang="en-US" dirty="0" smtClean="0"/>
              <a:t> </a:t>
            </a:r>
            <a:r>
              <a:rPr lang="en-US" dirty="0" err="1" smtClean="0"/>
              <a:t>peluang</a:t>
            </a:r>
            <a:r>
              <a:rPr lang="en-US" dirty="0" smtClean="0"/>
              <a:t> </a:t>
            </a:r>
            <a:r>
              <a:rPr lang="en-US" dirty="0" err="1" smtClean="0"/>
              <a:t>munculnya</a:t>
            </a:r>
            <a:r>
              <a:rPr lang="en-US" dirty="0" smtClean="0"/>
              <a:t> </a:t>
            </a:r>
            <a:r>
              <a:rPr lang="en-US" dirty="0" err="1" smtClean="0"/>
              <a:t>angka</a:t>
            </a:r>
            <a:r>
              <a:rPr lang="en-US" dirty="0" smtClean="0"/>
              <a:t> 3 </a:t>
            </a:r>
            <a:r>
              <a:rPr lang="en-US" dirty="0" err="1" smtClean="0"/>
              <a:t>atau</a:t>
            </a:r>
            <a:r>
              <a:rPr lang="en-US" dirty="0" smtClean="0"/>
              <a:t> 4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dadu</a:t>
            </a:r>
            <a:r>
              <a:rPr lang="en-US" dirty="0" smtClean="0"/>
              <a:t>?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</a:p>
          <a:p>
            <a:pPr>
              <a:buNone/>
            </a:pP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Kejadian</a:t>
            </a:r>
            <a:r>
              <a:rPr lang="en-US" dirty="0" smtClean="0"/>
              <a:t> </a:t>
            </a:r>
            <a:r>
              <a:rPr lang="en-US" dirty="0" err="1" smtClean="0"/>
              <a:t>saling</a:t>
            </a:r>
            <a:r>
              <a:rPr lang="en-US" dirty="0" smtClean="0"/>
              <a:t> </a:t>
            </a:r>
            <a:r>
              <a:rPr lang="en-US" dirty="0" err="1" smtClean="0"/>
              <a:t>menghilangkan</a:t>
            </a:r>
            <a:endParaRPr lang="en-US" dirty="0"/>
          </a:p>
        </p:txBody>
      </p:sp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4038600" y="2865437"/>
          <a:ext cx="3190875" cy="411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2" name="Equation" r:id="rId4" imgW="1574640" imgH="203040" progId="Equation.3">
                  <p:embed/>
                </p:oleObj>
              </mc:Choice>
              <mc:Fallback>
                <p:oleObj name="Equation" r:id="rId4" imgW="1574640" imgH="2030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8600" y="2865437"/>
                        <a:ext cx="3190875" cy="411163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99CC00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1905000" y="4419600"/>
          <a:ext cx="3190875" cy="1231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3" name="Equation" r:id="rId6" imgW="1574640" imgH="609480" progId="Equation.3">
                  <p:embed/>
                </p:oleObj>
              </mc:Choice>
              <mc:Fallback>
                <p:oleObj name="Equation" r:id="rId6" imgW="1574640" imgH="60948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4419600"/>
                        <a:ext cx="3190875" cy="1231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99CC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Bila</a:t>
            </a:r>
            <a:r>
              <a:rPr lang="en-US" dirty="0" smtClean="0"/>
              <a:t> </a:t>
            </a:r>
            <a:r>
              <a:rPr lang="en-US" dirty="0" err="1" smtClean="0"/>
              <a:t>terdapat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kejadian</a:t>
            </a:r>
            <a:r>
              <a:rPr lang="en-US" dirty="0" smtClean="0"/>
              <a:t>, </a:t>
            </a:r>
            <a:r>
              <a:rPr lang="en-US" dirty="0" err="1" smtClean="0"/>
              <a:t>misalnya</a:t>
            </a:r>
            <a:r>
              <a:rPr lang="en-US" dirty="0" smtClean="0"/>
              <a:t> </a:t>
            </a:r>
            <a:r>
              <a:rPr lang="en-US" dirty="0" err="1" smtClean="0"/>
              <a:t>kejadian</a:t>
            </a:r>
            <a:r>
              <a:rPr lang="en-US" dirty="0" smtClean="0"/>
              <a:t> A </a:t>
            </a:r>
            <a:r>
              <a:rPr lang="en-US" dirty="0" err="1" smtClean="0"/>
              <a:t>dan</a:t>
            </a:r>
            <a:r>
              <a:rPr lang="en-US" dirty="0" smtClean="0"/>
              <a:t> B,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kejadian</a:t>
            </a:r>
            <a:r>
              <a:rPr lang="en-US" dirty="0" smtClean="0"/>
              <a:t> A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kejadian</a:t>
            </a:r>
            <a:r>
              <a:rPr lang="en-US" dirty="0" smtClean="0"/>
              <a:t> B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saja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sebaliknya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Rumusan</a:t>
            </a:r>
            <a:r>
              <a:rPr lang="en-US" dirty="0" smtClean="0"/>
              <a:t> </a:t>
            </a:r>
            <a:r>
              <a:rPr lang="en-US" dirty="0" err="1" smtClean="0"/>
              <a:t>probabilitas</a:t>
            </a:r>
            <a:r>
              <a:rPr lang="en-US" dirty="0" smtClean="0"/>
              <a:t>:</a:t>
            </a:r>
          </a:p>
          <a:p>
            <a:r>
              <a:rPr lang="en-US" dirty="0" err="1" smtClean="0"/>
              <a:t>Contoh</a:t>
            </a:r>
            <a:r>
              <a:rPr lang="en-US" dirty="0" smtClean="0"/>
              <a:t>: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Berapa</a:t>
            </a:r>
            <a:r>
              <a:rPr lang="en-US" dirty="0" smtClean="0"/>
              <a:t> </a:t>
            </a:r>
            <a:r>
              <a:rPr lang="en-US" dirty="0" err="1" smtClean="0"/>
              <a:t>probabilitas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kartu</a:t>
            </a:r>
            <a:r>
              <a:rPr lang="en-US" dirty="0" smtClean="0"/>
              <a:t> yang </a:t>
            </a:r>
            <a:r>
              <a:rPr lang="en-US" dirty="0" err="1" smtClean="0"/>
              <a:t>dipilih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acak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1 set </a:t>
            </a:r>
            <a:r>
              <a:rPr lang="en-US" dirty="0" err="1" smtClean="0"/>
              <a:t>kartu</a:t>
            </a:r>
            <a:r>
              <a:rPr lang="en-US" dirty="0" smtClean="0"/>
              <a:t> yang </a:t>
            </a:r>
            <a:r>
              <a:rPr lang="en-US" dirty="0" err="1" smtClean="0"/>
              <a:t>berisi</a:t>
            </a:r>
            <a:r>
              <a:rPr lang="en-US" dirty="0" smtClean="0"/>
              <a:t> 52 </a:t>
            </a:r>
            <a:r>
              <a:rPr lang="en-US" dirty="0" err="1" smtClean="0"/>
              <a:t>buah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kartu</a:t>
            </a:r>
            <a:r>
              <a:rPr lang="en-US" dirty="0" smtClean="0"/>
              <a:t> </a:t>
            </a:r>
            <a:r>
              <a:rPr lang="en-US" dirty="0" err="1" smtClean="0"/>
              <a:t>bergambar</a:t>
            </a:r>
            <a:r>
              <a:rPr lang="en-US" dirty="0" smtClean="0"/>
              <a:t> raja (King)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bergambar</a:t>
            </a:r>
            <a:r>
              <a:rPr lang="en-US" dirty="0" smtClean="0"/>
              <a:t> </a:t>
            </a:r>
            <a:r>
              <a:rPr lang="en-US" dirty="0" err="1" smtClean="0"/>
              <a:t>hati</a:t>
            </a:r>
            <a:r>
              <a:rPr lang="en-US" dirty="0" smtClean="0"/>
              <a:t> (Heart).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Kejadian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Saling</a:t>
            </a:r>
            <a:r>
              <a:rPr lang="en-US" dirty="0" smtClean="0"/>
              <a:t> </a:t>
            </a:r>
            <a:r>
              <a:rPr lang="en-US" dirty="0" err="1" smtClean="0"/>
              <a:t>Menghilangkan</a:t>
            </a:r>
            <a:endParaRPr lang="en-US" dirty="0"/>
          </a:p>
        </p:txBody>
      </p:sp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123" name="Object 3"/>
          <p:cNvGraphicFramePr>
            <a:graphicFrameLocks noChangeAspect="1"/>
          </p:cNvGraphicFramePr>
          <p:nvPr/>
        </p:nvGraphicFramePr>
        <p:xfrm>
          <a:off x="3962400" y="2819400"/>
          <a:ext cx="4652963" cy="411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1" name="Equation" r:id="rId4" imgW="2298600" imgH="203040" progId="Equation.3">
                  <p:embed/>
                </p:oleObj>
              </mc:Choice>
              <mc:Fallback>
                <p:oleObj name="Equation" r:id="rId4" imgW="2298600" imgH="2030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2400" y="2819400"/>
                        <a:ext cx="4652963" cy="411162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99CC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4" name="Object 4"/>
          <p:cNvGraphicFramePr>
            <a:graphicFrameLocks noChangeAspect="1"/>
          </p:cNvGraphicFramePr>
          <p:nvPr/>
        </p:nvGraphicFramePr>
        <p:xfrm>
          <a:off x="2667000" y="4953000"/>
          <a:ext cx="4935537" cy="1800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2" name="Equation" r:id="rId6" imgW="2819160" imgH="1028520" progId="Equation.3">
                  <p:embed/>
                </p:oleObj>
              </mc:Choice>
              <mc:Fallback>
                <p:oleObj name="Equation" r:id="rId6" imgW="2819160" imgH="102852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4953000"/>
                        <a:ext cx="4935537" cy="1800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Bila</a:t>
            </a:r>
            <a:r>
              <a:rPr lang="en-US" dirty="0" smtClean="0"/>
              <a:t> </a:t>
            </a:r>
            <a:r>
              <a:rPr lang="en-US" dirty="0" err="1" smtClean="0"/>
              <a:t>terdapat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kejadian</a:t>
            </a:r>
            <a:r>
              <a:rPr lang="en-US" dirty="0" smtClean="0"/>
              <a:t>, </a:t>
            </a:r>
            <a:r>
              <a:rPr lang="en-US" dirty="0" err="1" smtClean="0"/>
              <a:t>misalnya</a:t>
            </a:r>
            <a:r>
              <a:rPr lang="en-US" dirty="0" smtClean="0"/>
              <a:t> </a:t>
            </a:r>
            <a:r>
              <a:rPr lang="en-US" dirty="0" err="1" smtClean="0"/>
              <a:t>kejadian</a:t>
            </a:r>
            <a:r>
              <a:rPr lang="en-US" dirty="0" smtClean="0"/>
              <a:t> A </a:t>
            </a:r>
            <a:r>
              <a:rPr lang="en-US" dirty="0" err="1" smtClean="0"/>
              <a:t>dan</a:t>
            </a:r>
            <a:r>
              <a:rPr lang="en-US" dirty="0" smtClean="0"/>
              <a:t> B. </a:t>
            </a:r>
            <a:r>
              <a:rPr lang="en-US" dirty="0" err="1" smtClean="0"/>
              <a:t>Kejadian</a:t>
            </a:r>
            <a:r>
              <a:rPr lang="en-US" dirty="0" smtClean="0"/>
              <a:t> A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kejadian</a:t>
            </a:r>
            <a:r>
              <a:rPr lang="en-US" dirty="0" smtClean="0"/>
              <a:t> B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sebaliknya</a:t>
            </a:r>
            <a:r>
              <a:rPr lang="en-US" dirty="0" smtClean="0"/>
              <a:t>.</a:t>
            </a:r>
          </a:p>
          <a:p>
            <a:r>
              <a:rPr lang="en-US" dirty="0" smtClean="0"/>
              <a:t>P(A/B) </a:t>
            </a:r>
            <a:r>
              <a:rPr lang="en-US" dirty="0" smtClean="0">
                <a:sym typeface="Symbol"/>
              </a:rPr>
              <a:t> </a:t>
            </a:r>
            <a:r>
              <a:rPr lang="en-US" dirty="0" err="1" smtClean="0">
                <a:sym typeface="Symbol"/>
              </a:rPr>
              <a:t>peluang</a:t>
            </a:r>
            <a:r>
              <a:rPr lang="en-US" dirty="0" smtClean="0">
                <a:sym typeface="Symbol"/>
              </a:rPr>
              <a:t> </a:t>
            </a:r>
            <a:r>
              <a:rPr lang="en-US" dirty="0" err="1" smtClean="0">
                <a:sym typeface="Symbol"/>
              </a:rPr>
              <a:t>kejadian</a:t>
            </a:r>
            <a:r>
              <a:rPr lang="en-US" dirty="0" smtClean="0">
                <a:sym typeface="Symbol"/>
              </a:rPr>
              <a:t> A </a:t>
            </a:r>
            <a:r>
              <a:rPr lang="en-US" dirty="0" err="1" smtClean="0">
                <a:sym typeface="Symbol"/>
              </a:rPr>
              <a:t>setelah</a:t>
            </a:r>
            <a:r>
              <a:rPr lang="en-US" dirty="0" smtClean="0">
                <a:sym typeface="Symbol"/>
              </a:rPr>
              <a:t> </a:t>
            </a:r>
            <a:r>
              <a:rPr lang="en-US" dirty="0" err="1" smtClean="0">
                <a:sym typeface="Symbol"/>
              </a:rPr>
              <a:t>kejadian</a:t>
            </a:r>
            <a:r>
              <a:rPr lang="en-US" dirty="0" smtClean="0">
                <a:sym typeface="Symbol"/>
              </a:rPr>
              <a:t> B </a:t>
            </a:r>
            <a:r>
              <a:rPr lang="en-US" dirty="0" err="1" smtClean="0">
                <a:sym typeface="Symbol"/>
              </a:rPr>
              <a:t>terjadi</a:t>
            </a:r>
            <a:r>
              <a:rPr lang="en-US" dirty="0" smtClean="0">
                <a:sym typeface="Symbol"/>
              </a:rPr>
              <a:t>.</a:t>
            </a:r>
          </a:p>
          <a:p>
            <a:r>
              <a:rPr lang="en-US" dirty="0" smtClean="0"/>
              <a:t>P(B/A) </a:t>
            </a:r>
            <a:r>
              <a:rPr lang="en-US" dirty="0" smtClean="0">
                <a:sym typeface="Symbol"/>
              </a:rPr>
              <a:t> </a:t>
            </a:r>
            <a:r>
              <a:rPr lang="en-US" dirty="0" err="1" smtClean="0">
                <a:sym typeface="Symbol"/>
              </a:rPr>
              <a:t>peluang</a:t>
            </a:r>
            <a:r>
              <a:rPr lang="en-US" dirty="0" smtClean="0">
                <a:sym typeface="Symbol"/>
              </a:rPr>
              <a:t> </a:t>
            </a:r>
            <a:r>
              <a:rPr lang="en-US" dirty="0" err="1" smtClean="0">
                <a:sym typeface="Symbol"/>
              </a:rPr>
              <a:t>kejadian</a:t>
            </a:r>
            <a:r>
              <a:rPr lang="en-US" dirty="0" smtClean="0">
                <a:sym typeface="Symbol"/>
              </a:rPr>
              <a:t> B </a:t>
            </a:r>
            <a:r>
              <a:rPr lang="en-US" dirty="0" err="1" smtClean="0">
                <a:sym typeface="Symbol"/>
              </a:rPr>
              <a:t>setelah</a:t>
            </a:r>
            <a:r>
              <a:rPr lang="en-US" dirty="0" smtClean="0">
                <a:sym typeface="Symbol"/>
              </a:rPr>
              <a:t> </a:t>
            </a:r>
            <a:r>
              <a:rPr lang="en-US" dirty="0" err="1" smtClean="0">
                <a:sym typeface="Symbol"/>
              </a:rPr>
              <a:t>kejadian</a:t>
            </a:r>
            <a:r>
              <a:rPr lang="en-US" dirty="0" smtClean="0">
                <a:sym typeface="Symbol"/>
              </a:rPr>
              <a:t> A </a:t>
            </a:r>
            <a:r>
              <a:rPr lang="en-US" dirty="0" err="1" smtClean="0">
                <a:sym typeface="Symbol"/>
              </a:rPr>
              <a:t>terjadi</a:t>
            </a:r>
            <a:r>
              <a:rPr lang="en-US" dirty="0" smtClean="0">
                <a:sym typeface="Symbol"/>
              </a:rPr>
              <a:t>.</a:t>
            </a:r>
          </a:p>
          <a:p>
            <a:r>
              <a:rPr lang="en-US" dirty="0" err="1" smtClean="0">
                <a:sym typeface="Symbol"/>
              </a:rPr>
              <a:t>Rumusan</a:t>
            </a:r>
            <a:r>
              <a:rPr lang="en-US" dirty="0" smtClean="0">
                <a:sym typeface="Symbol"/>
              </a:rPr>
              <a:t> </a:t>
            </a:r>
            <a:r>
              <a:rPr lang="en-US" dirty="0" err="1" smtClean="0">
                <a:sym typeface="Symbol"/>
              </a:rPr>
              <a:t>probabilitas</a:t>
            </a:r>
            <a:r>
              <a:rPr lang="en-US" dirty="0" smtClean="0">
                <a:sym typeface="Symbol"/>
              </a:rPr>
              <a:t>: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Kejadian</a:t>
            </a:r>
            <a:r>
              <a:rPr lang="en-US" dirty="0" smtClean="0"/>
              <a:t> </a:t>
            </a:r>
            <a:r>
              <a:rPr lang="en-US" dirty="0" err="1" smtClean="0"/>
              <a:t>Bersyarat</a:t>
            </a:r>
            <a:r>
              <a:rPr lang="en-US" dirty="0" smtClean="0"/>
              <a:t> (1)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3048000" y="5178425"/>
          <a:ext cx="2678113" cy="841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4" name="Equation" r:id="rId4" imgW="1333440" imgH="419040" progId="Equation.3">
                  <p:embed/>
                </p:oleObj>
              </mc:Choice>
              <mc:Fallback>
                <p:oleObj name="Equation" r:id="rId4" imgW="1333440" imgH="4190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0" y="5178425"/>
                        <a:ext cx="2678113" cy="841375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99CC00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5867400" y="5178425"/>
          <a:ext cx="2678113" cy="841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5" name="Equation" r:id="rId6" imgW="1333440" imgH="419040" progId="Equation.3">
                  <p:embed/>
                </p:oleObj>
              </mc:Choice>
              <mc:Fallback>
                <p:oleObj name="Equation" r:id="rId6" imgW="1333440" imgH="41904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7400" y="5178425"/>
                        <a:ext cx="2678113" cy="841375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99CC00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Bila</a:t>
            </a:r>
            <a:r>
              <a:rPr lang="en-US" dirty="0" smtClean="0"/>
              <a:t> </a:t>
            </a:r>
            <a:r>
              <a:rPr lang="en-US" dirty="0" err="1" smtClean="0"/>
              <a:t>terdapat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kejadian</a:t>
            </a:r>
            <a:r>
              <a:rPr lang="en-US" dirty="0" smtClean="0"/>
              <a:t>, </a:t>
            </a:r>
            <a:r>
              <a:rPr lang="en-US" dirty="0" err="1" smtClean="0"/>
              <a:t>misalnya</a:t>
            </a:r>
            <a:r>
              <a:rPr lang="en-US" dirty="0" smtClean="0"/>
              <a:t> </a:t>
            </a:r>
            <a:r>
              <a:rPr lang="en-US" dirty="0" err="1" smtClean="0"/>
              <a:t>kejadian</a:t>
            </a:r>
            <a:r>
              <a:rPr lang="en-US" dirty="0" smtClean="0"/>
              <a:t> A </a:t>
            </a:r>
            <a:r>
              <a:rPr lang="en-US" dirty="0" err="1" smtClean="0"/>
              <a:t>dan</a:t>
            </a:r>
            <a:r>
              <a:rPr lang="en-US" dirty="0" smtClean="0"/>
              <a:t> B.</a:t>
            </a:r>
          </a:p>
          <a:p>
            <a:r>
              <a:rPr lang="en-US" dirty="0" err="1"/>
              <a:t>K</a:t>
            </a:r>
            <a:r>
              <a:rPr lang="en-US" dirty="0" err="1" smtClean="0"/>
              <a:t>ejadian</a:t>
            </a:r>
            <a:r>
              <a:rPr lang="en-US" dirty="0" smtClean="0"/>
              <a:t> A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kejadian</a:t>
            </a:r>
            <a:r>
              <a:rPr lang="en-US" dirty="0" smtClean="0"/>
              <a:t> B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saling</a:t>
            </a:r>
            <a:r>
              <a:rPr lang="en-US" dirty="0" smtClean="0"/>
              <a:t> </a:t>
            </a:r>
            <a:r>
              <a:rPr lang="en-US" dirty="0" err="1" smtClean="0"/>
              <a:t>berhubungan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yang </a:t>
            </a:r>
            <a:r>
              <a:rPr lang="en-US" dirty="0" err="1" smtClean="0"/>
              <a:t>lainnya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Rumusan</a:t>
            </a:r>
            <a:r>
              <a:rPr lang="en-US" dirty="0" smtClean="0"/>
              <a:t> </a:t>
            </a:r>
            <a:r>
              <a:rPr lang="en-US" dirty="0" err="1" smtClean="0"/>
              <a:t>probabilitas</a:t>
            </a:r>
            <a:r>
              <a:rPr lang="en-US" dirty="0" smtClean="0"/>
              <a:t> :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Kejadian</a:t>
            </a:r>
            <a:r>
              <a:rPr lang="en-US" dirty="0" smtClean="0"/>
              <a:t> </a:t>
            </a:r>
            <a:r>
              <a:rPr lang="en-US" dirty="0" err="1" smtClean="0"/>
              <a:t>Bebas</a:t>
            </a:r>
            <a:endParaRPr lang="en-US" dirty="0"/>
          </a:p>
        </p:txBody>
      </p:sp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7170" name="Object 2"/>
          <p:cNvGraphicFramePr>
            <a:graphicFrameLocks noChangeAspect="1"/>
          </p:cNvGraphicFramePr>
          <p:nvPr/>
        </p:nvGraphicFramePr>
        <p:xfrm>
          <a:off x="3581400" y="3962400"/>
          <a:ext cx="3135312" cy="411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9" name="Equation" r:id="rId4" imgW="1549080" imgH="203040" progId="Equation.3">
                  <p:embed/>
                </p:oleObj>
              </mc:Choice>
              <mc:Fallback>
                <p:oleObj name="Equation" r:id="rId4" imgW="1549080" imgH="2030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1400" y="3962400"/>
                        <a:ext cx="3135312" cy="411163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99CC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pengurutan</a:t>
            </a:r>
            <a:r>
              <a:rPr lang="en-US" dirty="0" smtClean="0"/>
              <a:t> </a:t>
            </a:r>
            <a:r>
              <a:rPr lang="en-US" dirty="0" err="1" smtClean="0"/>
              <a:t>elemen</a:t>
            </a:r>
            <a:r>
              <a:rPr lang="en-US" dirty="0" smtClean="0"/>
              <a:t> </a:t>
            </a:r>
            <a:r>
              <a:rPr lang="en-US" dirty="0" err="1" smtClean="0"/>
              <a:t>dimana</a:t>
            </a:r>
            <a:r>
              <a:rPr lang="en-US" dirty="0" smtClean="0"/>
              <a:t> </a:t>
            </a:r>
            <a:r>
              <a:rPr lang="en-US" dirty="0" err="1" smtClean="0"/>
              <a:t>pengurutan</a:t>
            </a:r>
            <a:r>
              <a:rPr lang="en-US" dirty="0" smtClean="0"/>
              <a:t> </a:t>
            </a:r>
            <a:r>
              <a:rPr lang="en-US" dirty="0" err="1" smtClean="0"/>
              <a:t>elemen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penting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Contoh</a:t>
            </a:r>
            <a:r>
              <a:rPr lang="en-US" dirty="0" smtClean="0"/>
              <a:t>: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mempunyai</a:t>
            </a:r>
            <a:r>
              <a:rPr lang="en-US" dirty="0" smtClean="0"/>
              <a:t> 10 </a:t>
            </a:r>
            <a:r>
              <a:rPr lang="en-US" dirty="0" err="1" smtClean="0"/>
              <a:t>rencana</a:t>
            </a:r>
            <a:r>
              <a:rPr lang="en-US" dirty="0" smtClean="0"/>
              <a:t> </a:t>
            </a:r>
            <a:r>
              <a:rPr lang="en-US" dirty="0" err="1" smtClean="0"/>
              <a:t>investasi</a:t>
            </a:r>
            <a:r>
              <a:rPr lang="en-US" dirty="0" smtClean="0"/>
              <a:t>. </a:t>
            </a:r>
            <a:r>
              <a:rPr lang="en-US" dirty="0" err="1" smtClean="0"/>
              <a:t>Direktur</a:t>
            </a:r>
            <a:r>
              <a:rPr lang="en-US" dirty="0" smtClean="0"/>
              <a:t> </a:t>
            </a:r>
            <a:r>
              <a:rPr lang="en-US" dirty="0" err="1" smtClean="0"/>
              <a:t>menyuruh</a:t>
            </a:r>
            <a:r>
              <a:rPr lang="en-US" dirty="0" smtClean="0"/>
              <a:t> </a:t>
            </a:r>
            <a:r>
              <a:rPr lang="en-US" dirty="0" err="1" smtClean="0"/>
              <a:t>manajer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mencari</a:t>
            </a:r>
            <a:r>
              <a:rPr lang="en-US" dirty="0" smtClean="0"/>
              <a:t> 5 </a:t>
            </a:r>
            <a:r>
              <a:rPr lang="en-US" dirty="0" err="1" smtClean="0"/>
              <a:t>rencana</a:t>
            </a:r>
            <a:r>
              <a:rPr lang="en-US" dirty="0" smtClean="0"/>
              <a:t> </a:t>
            </a:r>
            <a:r>
              <a:rPr lang="en-US" dirty="0" err="1" smtClean="0"/>
              <a:t>investasi</a:t>
            </a:r>
            <a:r>
              <a:rPr lang="en-US" dirty="0" smtClean="0"/>
              <a:t>.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berapa</a:t>
            </a:r>
            <a:r>
              <a:rPr lang="en-US" dirty="0" smtClean="0"/>
              <a:t> </a:t>
            </a:r>
            <a:r>
              <a:rPr lang="en-US" dirty="0" err="1" smtClean="0"/>
              <a:t>carakah</a:t>
            </a:r>
            <a:r>
              <a:rPr lang="en-US" dirty="0" smtClean="0"/>
              <a:t>?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Permutasi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914400" y="2590800"/>
          <a:ext cx="1865313" cy="842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30" name="Equation" r:id="rId4" imgW="927000" imgH="419040" progId="Equation.3">
                  <p:embed/>
                </p:oleObj>
              </mc:Choice>
              <mc:Fallback>
                <p:oleObj name="Equation" r:id="rId4" imgW="927000" imgH="4190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2590800"/>
                        <a:ext cx="1865313" cy="842963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99CC00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3175000" y="2603500"/>
          <a:ext cx="1609725" cy="815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31" name="Equation" r:id="rId6" imgW="799920" imgH="406080" progId="Equation.3">
                  <p:embed/>
                </p:oleObj>
              </mc:Choice>
              <mc:Fallback>
                <p:oleObj name="Equation" r:id="rId6" imgW="799920" imgH="40608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75000" y="2603500"/>
                        <a:ext cx="1609725" cy="815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99CC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2706688" y="5562600"/>
          <a:ext cx="804862" cy="712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32" name="Equation" r:id="rId8" imgW="457200" imgH="406080" progId="Equation.3">
                  <p:embed/>
                </p:oleObj>
              </mc:Choice>
              <mc:Fallback>
                <p:oleObj name="Equation" r:id="rId8" imgW="457200" imgH="40608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06688" y="5562600"/>
                        <a:ext cx="804862" cy="712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99CC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3654425" y="5578475"/>
          <a:ext cx="4341813" cy="1068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33" name="Equation" r:id="rId10" imgW="2476440" imgH="609480" progId="Equation.3">
                  <p:embed/>
                </p:oleObj>
              </mc:Choice>
              <mc:Fallback>
                <p:oleObj name="Equation" r:id="rId10" imgW="2476440" imgH="60948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4425" y="5578475"/>
                        <a:ext cx="4341813" cy="1068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99CC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pengurutan</a:t>
            </a:r>
            <a:r>
              <a:rPr lang="en-US" dirty="0" smtClean="0"/>
              <a:t> </a:t>
            </a:r>
            <a:r>
              <a:rPr lang="en-US" dirty="0" err="1" smtClean="0"/>
              <a:t>elemen</a:t>
            </a:r>
            <a:r>
              <a:rPr lang="en-US" dirty="0" smtClean="0"/>
              <a:t> </a:t>
            </a:r>
            <a:r>
              <a:rPr lang="en-US" dirty="0" err="1" smtClean="0"/>
              <a:t>dimana</a:t>
            </a:r>
            <a:r>
              <a:rPr lang="en-US" dirty="0" smtClean="0"/>
              <a:t> </a:t>
            </a:r>
            <a:r>
              <a:rPr lang="en-US" dirty="0" err="1" smtClean="0"/>
              <a:t>pengurutan</a:t>
            </a:r>
            <a:r>
              <a:rPr lang="en-US" dirty="0" smtClean="0"/>
              <a:t> </a:t>
            </a:r>
            <a:r>
              <a:rPr lang="en-US" dirty="0" err="1" smtClean="0"/>
              <a:t>elemen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penting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Contoh</a:t>
            </a:r>
            <a:r>
              <a:rPr lang="en-US" dirty="0" smtClean="0"/>
              <a:t>: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Ada</a:t>
            </a:r>
            <a:r>
              <a:rPr lang="en-US" dirty="0" smtClean="0"/>
              <a:t> 5 </a:t>
            </a:r>
            <a:r>
              <a:rPr lang="en-US" dirty="0" err="1" smtClean="0"/>
              <a:t>calon</a:t>
            </a:r>
            <a:r>
              <a:rPr lang="en-US" dirty="0" smtClean="0"/>
              <a:t> </a:t>
            </a:r>
            <a:r>
              <a:rPr lang="en-US" dirty="0" err="1" smtClean="0"/>
              <a:t>kades</a:t>
            </a:r>
            <a:r>
              <a:rPr lang="en-US" dirty="0" smtClean="0"/>
              <a:t>, </a:t>
            </a:r>
            <a:r>
              <a:rPr lang="en-US" dirty="0" err="1" smtClean="0"/>
              <a:t>bagaimana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memilih</a:t>
            </a:r>
            <a:r>
              <a:rPr lang="en-US" dirty="0" smtClean="0"/>
              <a:t> 2 </a:t>
            </a:r>
            <a:r>
              <a:rPr lang="en-US" dirty="0" err="1" smtClean="0"/>
              <a:t>calon</a:t>
            </a:r>
            <a:r>
              <a:rPr lang="en-US" dirty="0" smtClean="0"/>
              <a:t>?</a:t>
            </a:r>
          </a:p>
          <a:p>
            <a:pPr>
              <a:buNone/>
            </a:pP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Kombinasi</a:t>
            </a:r>
            <a:endParaRPr lang="en-US" dirty="0"/>
          </a:p>
        </p:txBody>
      </p:sp>
      <p:graphicFrame>
        <p:nvGraphicFramePr>
          <p:cNvPr id="9218" name="Object 2"/>
          <p:cNvGraphicFramePr>
            <a:graphicFrameLocks noChangeAspect="1"/>
          </p:cNvGraphicFramePr>
          <p:nvPr/>
        </p:nvGraphicFramePr>
        <p:xfrm>
          <a:off x="914400" y="2590800"/>
          <a:ext cx="2111375" cy="839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5" name="Equation" r:id="rId4" imgW="1054080" imgH="419040" progId="Equation.3">
                  <p:embed/>
                </p:oleObj>
              </mc:Choice>
              <mc:Fallback>
                <p:oleObj name="Equation" r:id="rId4" imgW="1054080" imgH="4190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2590800"/>
                        <a:ext cx="2111375" cy="839787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99CC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19" name="Object 3"/>
          <p:cNvGraphicFramePr>
            <a:graphicFrameLocks noChangeAspect="1"/>
          </p:cNvGraphicFramePr>
          <p:nvPr/>
        </p:nvGraphicFramePr>
        <p:xfrm>
          <a:off x="1119188" y="4889500"/>
          <a:ext cx="685800" cy="663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6" name="Equation" r:id="rId6" imgW="393480" imgH="380880" progId="Equation.3">
                  <p:embed/>
                </p:oleObj>
              </mc:Choice>
              <mc:Fallback>
                <p:oleObj name="Equation" r:id="rId6" imgW="393480" imgH="38088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9188" y="4889500"/>
                        <a:ext cx="685800" cy="663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2"/>
          <p:cNvGraphicFramePr>
            <a:graphicFrameLocks noChangeAspect="1"/>
          </p:cNvGraphicFramePr>
          <p:nvPr/>
        </p:nvGraphicFramePr>
        <p:xfrm>
          <a:off x="2171700" y="4876800"/>
          <a:ext cx="4433888" cy="731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7" name="Equation" r:id="rId8" imgW="2539800" imgH="419040" progId="Equation.3">
                  <p:embed/>
                </p:oleObj>
              </mc:Choice>
              <mc:Fallback>
                <p:oleObj name="Equation" r:id="rId8" imgW="2539800" imgH="41904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71700" y="4876800"/>
                        <a:ext cx="4433888" cy="731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99CC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1588" indent="-1588">
              <a:buNone/>
            </a:pPr>
            <a:r>
              <a:rPr lang="en-US" dirty="0" smtClean="0"/>
              <a:t>Dari 500 </a:t>
            </a:r>
            <a:r>
              <a:rPr lang="en-US" dirty="0" err="1" smtClean="0"/>
              <a:t>orang</a:t>
            </a:r>
            <a:r>
              <a:rPr lang="en-US" dirty="0" smtClean="0"/>
              <a:t> </a:t>
            </a:r>
            <a:r>
              <a:rPr lang="en-US" dirty="0" err="1" smtClean="0"/>
              <a:t>mahasiswa</a:t>
            </a:r>
            <a:r>
              <a:rPr lang="en-US" dirty="0" smtClean="0"/>
              <a:t>,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mahasiswa</a:t>
            </a:r>
            <a:r>
              <a:rPr lang="en-US" dirty="0" smtClean="0"/>
              <a:t> yang </a:t>
            </a:r>
            <a:r>
              <a:rPr lang="en-US" dirty="0" err="1" smtClean="0"/>
              <a:t>mengambil</a:t>
            </a:r>
            <a:r>
              <a:rPr lang="en-US" dirty="0" smtClean="0"/>
              <a:t> MK </a:t>
            </a:r>
            <a:r>
              <a:rPr lang="en-US" dirty="0" err="1" smtClean="0"/>
              <a:t>Aljabar</a:t>
            </a:r>
            <a:r>
              <a:rPr lang="en-US" dirty="0" smtClean="0"/>
              <a:t>, </a:t>
            </a:r>
            <a:r>
              <a:rPr lang="en-US" dirty="0" err="1" smtClean="0"/>
              <a:t>Kalkulus</a:t>
            </a:r>
            <a:r>
              <a:rPr lang="en-US" dirty="0" smtClean="0"/>
              <a:t>, </a:t>
            </a:r>
            <a:r>
              <a:rPr lang="en-US" dirty="0" err="1" smtClean="0"/>
              <a:t>Statistik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rincian</a:t>
            </a:r>
            <a:r>
              <a:rPr lang="en-US" dirty="0" smtClean="0"/>
              <a:t> </a:t>
            </a:r>
            <a:r>
              <a:rPr lang="en-US" dirty="0" err="1" smtClean="0"/>
              <a:t>sbb</a:t>
            </a:r>
            <a:r>
              <a:rPr lang="en-US" dirty="0" smtClean="0"/>
              <a:t>:</a:t>
            </a:r>
          </a:p>
          <a:p>
            <a:pPr marL="1588" indent="-1588">
              <a:buNone/>
            </a:pPr>
            <a:endParaRPr lang="en-US" dirty="0" smtClean="0"/>
          </a:p>
          <a:p>
            <a:pPr marL="1588" indent="-1588">
              <a:buNone/>
            </a:pPr>
            <a:endParaRPr lang="en-US" dirty="0" smtClean="0"/>
          </a:p>
          <a:p>
            <a:pPr marL="1588" indent="-1588">
              <a:buNone/>
            </a:pPr>
            <a:endParaRPr lang="en-US" dirty="0" smtClean="0"/>
          </a:p>
          <a:p>
            <a:pPr marL="1588" indent="-1588">
              <a:buNone/>
            </a:pPr>
            <a:endParaRPr lang="en-US" dirty="0" smtClean="0"/>
          </a:p>
          <a:p>
            <a:pPr marL="1588" indent="-1588">
              <a:buNone/>
            </a:pPr>
            <a:endParaRPr lang="en-US" dirty="0" smtClean="0"/>
          </a:p>
          <a:p>
            <a:pPr marL="1588" indent="-1588">
              <a:buNone/>
            </a:pPr>
            <a:r>
              <a:rPr lang="en-US" dirty="0" err="1" smtClean="0"/>
              <a:t>Berapa</a:t>
            </a:r>
            <a:r>
              <a:rPr lang="en-US" dirty="0" smtClean="0"/>
              <a:t> </a:t>
            </a:r>
            <a:r>
              <a:rPr lang="en-US" dirty="0" err="1" smtClean="0"/>
              <a:t>probabilitas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mahasiswa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:</a:t>
            </a:r>
          </a:p>
          <a:p>
            <a:pPr marL="284163" indent="-284163">
              <a:buClr>
                <a:schemeClr val="tx2"/>
              </a:buClr>
              <a:buFont typeface="+mj-lt"/>
              <a:buAutoNum type="alphaLcPeriod"/>
            </a:pPr>
            <a:r>
              <a:rPr lang="en-US" dirty="0" err="1" smtClean="0"/>
              <a:t>Mengambil</a:t>
            </a:r>
            <a:r>
              <a:rPr lang="en-US" dirty="0" smtClean="0"/>
              <a:t> </a:t>
            </a:r>
            <a:r>
              <a:rPr lang="en-US" dirty="0" err="1" smtClean="0"/>
              <a:t>ketiga</a:t>
            </a:r>
            <a:r>
              <a:rPr lang="en-US" dirty="0" smtClean="0"/>
              <a:t> MK?</a:t>
            </a:r>
          </a:p>
          <a:p>
            <a:pPr marL="284163" indent="-284163">
              <a:buClr>
                <a:schemeClr val="tx2"/>
              </a:buClr>
              <a:buFont typeface="+mj-lt"/>
              <a:buAutoNum type="alphaLcPeriod"/>
            </a:pPr>
            <a:r>
              <a:rPr lang="en-US" dirty="0" err="1" smtClean="0"/>
              <a:t>Mengambil</a:t>
            </a:r>
            <a:r>
              <a:rPr lang="en-US" dirty="0" smtClean="0"/>
              <a:t> </a:t>
            </a:r>
            <a:r>
              <a:rPr lang="en-US" dirty="0" err="1" smtClean="0"/>
              <a:t>Aljabar</a:t>
            </a:r>
            <a:r>
              <a:rPr lang="en-US" dirty="0" smtClean="0"/>
              <a:t> </a:t>
            </a:r>
            <a:r>
              <a:rPr lang="en-US" dirty="0" err="1" smtClean="0"/>
              <a:t>tetapi</a:t>
            </a:r>
            <a:r>
              <a:rPr lang="en-US" dirty="0" smtClean="0"/>
              <a:t> </a:t>
            </a:r>
            <a:r>
              <a:rPr lang="en-US" dirty="0" err="1" smtClean="0"/>
              <a:t>bukan</a:t>
            </a:r>
            <a:r>
              <a:rPr lang="en-US" dirty="0" smtClean="0"/>
              <a:t> </a:t>
            </a:r>
            <a:r>
              <a:rPr lang="en-US" dirty="0" err="1" smtClean="0"/>
              <a:t>Kalkulus</a:t>
            </a:r>
            <a:r>
              <a:rPr lang="en-US" dirty="0" smtClean="0"/>
              <a:t>?</a:t>
            </a:r>
          </a:p>
          <a:p>
            <a:pPr marL="284163" indent="-284163">
              <a:buClr>
                <a:schemeClr val="tx2"/>
              </a:buClr>
              <a:buFont typeface="+mj-lt"/>
              <a:buAutoNum type="alphaLcPeriod"/>
            </a:pPr>
            <a:r>
              <a:rPr lang="en-US" dirty="0" err="1" smtClean="0"/>
              <a:t>Mengambil</a:t>
            </a:r>
            <a:r>
              <a:rPr lang="en-US" dirty="0" smtClean="0"/>
              <a:t> </a:t>
            </a:r>
            <a:r>
              <a:rPr lang="en-US" dirty="0" err="1" smtClean="0"/>
              <a:t>Statistika</a:t>
            </a:r>
            <a:r>
              <a:rPr lang="en-US" dirty="0" smtClean="0"/>
              <a:t> </a:t>
            </a:r>
            <a:r>
              <a:rPr lang="en-US" dirty="0" err="1" smtClean="0"/>
              <a:t>tetapi</a:t>
            </a:r>
            <a:r>
              <a:rPr lang="en-US" dirty="0" smtClean="0"/>
              <a:t> </a:t>
            </a:r>
            <a:r>
              <a:rPr lang="en-US" dirty="0" err="1" smtClean="0"/>
              <a:t>bukan</a:t>
            </a:r>
            <a:r>
              <a:rPr lang="en-US" dirty="0" smtClean="0"/>
              <a:t> </a:t>
            </a:r>
            <a:r>
              <a:rPr lang="en-US" dirty="0" err="1" smtClean="0"/>
              <a:t>Aljabar</a:t>
            </a:r>
            <a:r>
              <a:rPr lang="en-US" dirty="0" smtClean="0"/>
              <a:t>?</a:t>
            </a:r>
          </a:p>
          <a:p>
            <a:pPr marL="284163" indent="-284163">
              <a:buClr>
                <a:schemeClr val="tx2"/>
              </a:buClr>
              <a:buFont typeface="+mj-lt"/>
              <a:buAutoNum type="alphaLcPeriod"/>
            </a:pPr>
            <a:r>
              <a:rPr lang="en-US" dirty="0" err="1" smtClean="0"/>
              <a:t>Mengambil</a:t>
            </a:r>
            <a:r>
              <a:rPr lang="en-US" dirty="0" smtClean="0"/>
              <a:t> </a:t>
            </a:r>
            <a:r>
              <a:rPr lang="en-US" dirty="0" err="1" smtClean="0"/>
              <a:t>Kalkulus</a:t>
            </a:r>
            <a:r>
              <a:rPr lang="en-US" dirty="0" smtClean="0"/>
              <a:t> </a:t>
            </a:r>
            <a:r>
              <a:rPr lang="en-US" dirty="0" err="1" smtClean="0"/>
              <a:t>tetapi</a:t>
            </a:r>
            <a:r>
              <a:rPr lang="en-US" dirty="0" smtClean="0"/>
              <a:t> </a:t>
            </a:r>
            <a:r>
              <a:rPr lang="en-US" dirty="0" err="1" smtClean="0"/>
              <a:t>bukan</a:t>
            </a:r>
            <a:r>
              <a:rPr lang="en-US" dirty="0" smtClean="0"/>
              <a:t> </a:t>
            </a:r>
            <a:r>
              <a:rPr lang="en-US" dirty="0" err="1" smtClean="0"/>
              <a:t>Statistika</a:t>
            </a:r>
            <a:r>
              <a:rPr lang="en-US" dirty="0" smtClean="0"/>
              <a:t>?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Soal</a:t>
            </a:r>
            <a:r>
              <a:rPr lang="en-US" dirty="0" smtClean="0"/>
              <a:t> </a:t>
            </a:r>
            <a:r>
              <a:rPr lang="en-US" dirty="0" err="1" smtClean="0"/>
              <a:t>Latihan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4986516"/>
              </p:ext>
            </p:extLst>
          </p:nvPr>
        </p:nvGraphicFramePr>
        <p:xfrm>
          <a:off x="533400" y="2240280"/>
          <a:ext cx="3048000" cy="1112520"/>
        </p:xfrm>
        <a:graphic>
          <a:graphicData uri="http://schemas.openxmlformats.org/drawingml/2006/table">
            <a:tbl>
              <a:tblPr firstCol="1" bandRow="1">
                <a:tableStyleId>{5C22544A-7EE6-4342-B048-85BDC9FD1C3A}</a:tableStyleId>
              </a:tblPr>
              <a:tblGrid>
                <a:gridCol w="1275907"/>
                <a:gridCol w="1772093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Aljabar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329 </a:t>
                      </a:r>
                      <a:r>
                        <a:rPr lang="en-US" dirty="0" err="1" smtClean="0"/>
                        <a:t>mahasiswa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Statistika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186 </a:t>
                      </a:r>
                      <a:r>
                        <a:rPr lang="en-US" dirty="0" err="1" smtClean="0"/>
                        <a:t>mahasiswa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Kalkulus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295 </a:t>
                      </a:r>
                      <a:r>
                        <a:rPr lang="en-US" dirty="0" err="1" smtClean="0"/>
                        <a:t>mahasiswa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7319746"/>
              </p:ext>
            </p:extLst>
          </p:nvPr>
        </p:nvGraphicFramePr>
        <p:xfrm>
          <a:off x="3962400" y="2286000"/>
          <a:ext cx="3962400" cy="1112520"/>
        </p:xfrm>
        <a:graphic>
          <a:graphicData uri="http://schemas.openxmlformats.org/drawingml/2006/table">
            <a:tbl>
              <a:tblPr firstCol="1" bandRow="1">
                <a:tableStyleId>{5C22544A-7EE6-4342-B048-85BDC9FD1C3A}</a:tableStyleId>
              </a:tblPr>
              <a:tblGrid>
                <a:gridCol w="2183363"/>
                <a:gridCol w="1779037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Aljabar</a:t>
                      </a:r>
                      <a:r>
                        <a:rPr lang="en-US" dirty="0" smtClean="0"/>
                        <a:t> &amp;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Statistika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83 </a:t>
                      </a:r>
                      <a:r>
                        <a:rPr lang="en-US" dirty="0" err="1" smtClean="0"/>
                        <a:t>mahasiswa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Aljabar</a:t>
                      </a:r>
                      <a:r>
                        <a:rPr lang="en-US" dirty="0" smtClean="0"/>
                        <a:t> &amp; </a:t>
                      </a:r>
                      <a:r>
                        <a:rPr lang="en-US" dirty="0" err="1" smtClean="0"/>
                        <a:t>Kalkulus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217 </a:t>
                      </a:r>
                      <a:r>
                        <a:rPr lang="en-US" dirty="0" err="1" smtClean="0"/>
                        <a:t>mahasiswa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Kalkulus</a:t>
                      </a:r>
                      <a:r>
                        <a:rPr lang="en-US" dirty="0" smtClean="0"/>
                        <a:t> &amp; </a:t>
                      </a:r>
                      <a:r>
                        <a:rPr lang="en-US" dirty="0" err="1" smtClean="0"/>
                        <a:t>Statistika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63 </a:t>
                      </a:r>
                      <a:r>
                        <a:rPr lang="en-US" dirty="0" err="1" smtClean="0"/>
                        <a:t>mahasiswa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533400" y="3515360"/>
          <a:ext cx="4648200" cy="370840"/>
        </p:xfrm>
        <a:graphic>
          <a:graphicData uri="http://schemas.openxmlformats.org/drawingml/2006/table">
            <a:tbl>
              <a:tblPr firstCol="1" bandRow="1">
                <a:tableStyleId>{5C22544A-7EE6-4342-B048-85BDC9FD1C3A}</a:tableStyleId>
              </a:tblPr>
              <a:tblGrid>
                <a:gridCol w="3124200"/>
                <a:gridCol w="1524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Aljabar</a:t>
                      </a:r>
                      <a:r>
                        <a:rPr lang="en-US" dirty="0" smtClean="0"/>
                        <a:t> &amp;</a:t>
                      </a:r>
                      <a:r>
                        <a:rPr lang="en-US" dirty="0" err="1" smtClean="0"/>
                        <a:t>Kalkulus</a:t>
                      </a:r>
                      <a:r>
                        <a:rPr lang="en-US" dirty="0" smtClean="0"/>
                        <a:t> &amp; </a:t>
                      </a:r>
                      <a:r>
                        <a:rPr lang="en-US" dirty="0" err="1" smtClean="0"/>
                        <a:t>Statistik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53 </a:t>
                      </a:r>
                      <a:r>
                        <a:rPr lang="en-US" dirty="0" err="1" smtClean="0"/>
                        <a:t>mahasiswa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047940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salah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pengaplikasian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aturan</a:t>
            </a:r>
            <a:r>
              <a:rPr lang="en-US" dirty="0" smtClean="0"/>
              <a:t> </a:t>
            </a:r>
            <a:r>
              <a:rPr lang="en-US" dirty="0" err="1" smtClean="0"/>
              <a:t>perkalian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konsep</a:t>
            </a:r>
            <a:r>
              <a:rPr lang="en-US" dirty="0" smtClean="0"/>
              <a:t> </a:t>
            </a:r>
            <a:r>
              <a:rPr lang="en-US" dirty="0" err="1" smtClean="0"/>
              <a:t>probabilitas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Kejadian</a:t>
            </a:r>
            <a:r>
              <a:rPr lang="en-US" dirty="0" smtClean="0"/>
              <a:t> yang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aturan</a:t>
            </a:r>
            <a:r>
              <a:rPr lang="en-US" dirty="0" smtClean="0"/>
              <a:t> </a:t>
            </a:r>
            <a:r>
              <a:rPr lang="en-US" dirty="0" err="1" smtClean="0"/>
              <a:t>perkalian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kejadian</a:t>
            </a:r>
            <a:r>
              <a:rPr lang="en-US" dirty="0" smtClean="0"/>
              <a:t> yang </a:t>
            </a:r>
            <a:r>
              <a:rPr lang="en-US" dirty="0" err="1" smtClean="0"/>
              <a:t>bersyarat</a:t>
            </a:r>
            <a:r>
              <a:rPr lang="en-US" dirty="0" smtClean="0"/>
              <a:t>.</a:t>
            </a:r>
          </a:p>
          <a:p>
            <a:r>
              <a:rPr lang="en-US" dirty="0" err="1"/>
              <a:t>Dikembangkan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luas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statistik</a:t>
            </a:r>
            <a:r>
              <a:rPr lang="en-US" dirty="0"/>
              <a:t> </a:t>
            </a:r>
            <a:r>
              <a:rPr lang="en-US" dirty="0" err="1" smtClean="0"/>
              <a:t>inferensia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 err="1" smtClean="0"/>
              <a:t>Teorema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ditemukan</a:t>
            </a:r>
            <a:r>
              <a:rPr lang="en-US" dirty="0" smtClean="0"/>
              <a:t> </a:t>
            </a:r>
            <a:r>
              <a:rPr lang="en-US" dirty="0" err="1"/>
              <a:t>o</a:t>
            </a:r>
            <a:r>
              <a:rPr lang="en-US" dirty="0" err="1" smtClean="0"/>
              <a:t>leh</a:t>
            </a:r>
            <a:r>
              <a:rPr lang="en-US" dirty="0" smtClean="0"/>
              <a:t> </a:t>
            </a:r>
            <a:r>
              <a:rPr lang="en-US" dirty="0"/>
              <a:t>Reverend Thomas </a:t>
            </a:r>
            <a:r>
              <a:rPr lang="en-US" dirty="0" err="1"/>
              <a:t>Bayes</a:t>
            </a:r>
            <a:r>
              <a:rPr lang="en-US" dirty="0"/>
              <a:t> </a:t>
            </a:r>
            <a:r>
              <a:rPr lang="en-US" dirty="0" err="1"/>
              <a:t>abad</a:t>
            </a:r>
            <a:r>
              <a:rPr lang="en-US" dirty="0"/>
              <a:t> </a:t>
            </a:r>
            <a:r>
              <a:rPr lang="en-US" dirty="0" smtClean="0"/>
              <a:t>ke-18.</a:t>
            </a:r>
          </a:p>
          <a:p>
            <a:r>
              <a:rPr lang="en-US" dirty="0" err="1" smtClean="0"/>
              <a:t>Rumusan</a:t>
            </a:r>
            <a:r>
              <a:rPr lang="en-US" dirty="0" smtClean="0"/>
              <a:t>: </a:t>
            </a:r>
            <a:endParaRPr lang="en-US" dirty="0"/>
          </a:p>
          <a:p>
            <a:endParaRPr lang="en-US" dirty="0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TEOREMA BAYERS</a:t>
            </a:r>
            <a:endParaRPr lang="en-US" dirty="0"/>
          </a:p>
        </p:txBody>
      </p:sp>
      <p:graphicFrame>
        <p:nvGraphicFramePr>
          <p:cNvPr id="11266" name="Object 2"/>
          <p:cNvGraphicFramePr>
            <a:graphicFrameLocks noChangeAspect="1"/>
          </p:cNvGraphicFramePr>
          <p:nvPr/>
        </p:nvGraphicFramePr>
        <p:xfrm>
          <a:off x="2362200" y="4800600"/>
          <a:ext cx="2541587" cy="860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5" name="Equation" r:id="rId4" imgW="2541600" imgH="860400" progId="Equation.3">
                  <p:embed/>
                </p:oleObj>
              </mc:Choice>
              <mc:Fallback>
                <p:oleObj name="Equation" r:id="rId4" imgW="2541600" imgH="8604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4800600"/>
                        <a:ext cx="2541587" cy="860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err="1" smtClean="0"/>
              <a:t>Tiga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</a:t>
            </a:r>
            <a:r>
              <a:rPr lang="en-US" dirty="0" err="1" smtClean="0"/>
              <a:t>mahasiswa</a:t>
            </a:r>
            <a:r>
              <a:rPr lang="en-US" dirty="0" smtClean="0"/>
              <a:t> </a:t>
            </a:r>
            <a:r>
              <a:rPr lang="en-US" dirty="0" err="1" smtClean="0"/>
              <a:t>dicalonkan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ketua</a:t>
            </a:r>
            <a:r>
              <a:rPr lang="en-US" dirty="0" smtClean="0"/>
              <a:t> </a:t>
            </a:r>
            <a:r>
              <a:rPr lang="en-US" dirty="0" err="1" smtClean="0"/>
              <a:t>himpunan</a:t>
            </a:r>
            <a:r>
              <a:rPr lang="en-US" dirty="0" smtClean="0"/>
              <a:t>. </a:t>
            </a:r>
            <a:r>
              <a:rPr lang="en-US" dirty="0" err="1" smtClean="0"/>
              <a:t>Peluang</a:t>
            </a:r>
            <a:r>
              <a:rPr lang="en-US" dirty="0" smtClean="0"/>
              <a:t> A </a:t>
            </a:r>
            <a:r>
              <a:rPr lang="en-US" dirty="0" err="1" smtClean="0"/>
              <a:t>terpilih</a:t>
            </a:r>
            <a:r>
              <a:rPr lang="en-US" dirty="0" smtClean="0"/>
              <a:t> </a:t>
            </a:r>
            <a:r>
              <a:rPr lang="en-US" dirty="0" err="1" smtClean="0"/>
              <a:t>sebesar</a:t>
            </a:r>
            <a:r>
              <a:rPr lang="en-US" dirty="0" smtClean="0"/>
              <a:t> 30%, </a:t>
            </a:r>
            <a:r>
              <a:rPr lang="en-US" dirty="0" err="1" smtClean="0"/>
              <a:t>peluang</a:t>
            </a:r>
            <a:r>
              <a:rPr lang="en-US" dirty="0" smtClean="0"/>
              <a:t> B </a:t>
            </a:r>
            <a:r>
              <a:rPr lang="en-US" dirty="0" err="1" smtClean="0"/>
              <a:t>dan</a:t>
            </a:r>
            <a:r>
              <a:rPr lang="en-US" dirty="0" smtClean="0"/>
              <a:t> C </a:t>
            </a:r>
            <a:r>
              <a:rPr lang="en-US" dirty="0" err="1" smtClean="0"/>
              <a:t>terpilih</a:t>
            </a:r>
            <a:r>
              <a:rPr lang="en-US" dirty="0" smtClean="0"/>
              <a:t> </a:t>
            </a:r>
            <a:r>
              <a:rPr lang="en-US" dirty="0" err="1" smtClean="0"/>
              <a:t>masing</a:t>
            </a:r>
            <a:r>
              <a:rPr lang="en-US" dirty="0" smtClean="0"/>
              <a:t> </a:t>
            </a:r>
            <a:r>
              <a:rPr lang="en-US" dirty="0" err="1" smtClean="0"/>
              <a:t>masing</a:t>
            </a:r>
            <a:r>
              <a:rPr lang="en-US" dirty="0" smtClean="0"/>
              <a:t> </a:t>
            </a:r>
            <a:r>
              <a:rPr lang="en-US" dirty="0" err="1" smtClean="0"/>
              <a:t>sebesar</a:t>
            </a:r>
            <a:r>
              <a:rPr lang="en-US" dirty="0" smtClean="0"/>
              <a:t> 50% </a:t>
            </a:r>
            <a:r>
              <a:rPr lang="en-US" dirty="0" err="1" smtClean="0"/>
              <a:t>dan</a:t>
            </a:r>
            <a:r>
              <a:rPr lang="en-US" dirty="0" smtClean="0"/>
              <a:t> 20%. </a:t>
            </a:r>
            <a:r>
              <a:rPr lang="en-US" dirty="0" err="1" smtClean="0"/>
              <a:t>Jika</a:t>
            </a:r>
            <a:r>
              <a:rPr lang="en-US" dirty="0" smtClean="0"/>
              <a:t> A yang </a:t>
            </a:r>
            <a:r>
              <a:rPr lang="en-US" dirty="0" err="1" smtClean="0"/>
              <a:t>tepilih</a:t>
            </a:r>
            <a:r>
              <a:rPr lang="en-US" dirty="0" smtClean="0"/>
              <a:t>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peluang</a:t>
            </a:r>
            <a:r>
              <a:rPr lang="en-US" dirty="0" smtClean="0"/>
              <a:t> </a:t>
            </a:r>
            <a:r>
              <a:rPr lang="en-US" dirty="0" err="1" smtClean="0"/>
              <a:t>menaikkan</a:t>
            </a:r>
            <a:r>
              <a:rPr lang="en-US" dirty="0" smtClean="0"/>
              <a:t> </a:t>
            </a:r>
            <a:r>
              <a:rPr lang="en-US" dirty="0" err="1" smtClean="0"/>
              <a:t>iuran</a:t>
            </a:r>
            <a:r>
              <a:rPr lang="en-US" dirty="0" smtClean="0"/>
              <a:t> </a:t>
            </a:r>
            <a:r>
              <a:rPr lang="en-US" dirty="0" err="1" smtClean="0"/>
              <a:t>keanggotaan</a:t>
            </a:r>
            <a:r>
              <a:rPr lang="en-US" dirty="0" smtClean="0"/>
              <a:t> </a:t>
            </a:r>
            <a:r>
              <a:rPr lang="en-US" dirty="0" err="1" smtClean="0"/>
              <a:t>sebesar</a:t>
            </a:r>
            <a:r>
              <a:rPr lang="en-US" dirty="0" smtClean="0"/>
              <a:t> 80%, </a:t>
            </a:r>
            <a:r>
              <a:rPr lang="en-US" dirty="0" err="1" smtClean="0"/>
              <a:t>sedangkan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B </a:t>
            </a:r>
            <a:r>
              <a:rPr lang="en-US" dirty="0" err="1" smtClean="0"/>
              <a:t>atau</a:t>
            </a:r>
            <a:r>
              <a:rPr lang="en-US" dirty="0" smtClean="0"/>
              <a:t> C yang </a:t>
            </a:r>
            <a:r>
              <a:rPr lang="en-US" dirty="0" err="1" smtClean="0"/>
              <a:t>terpilih</a:t>
            </a:r>
            <a:r>
              <a:rPr lang="en-US" dirty="0" smtClean="0"/>
              <a:t>, </a:t>
            </a:r>
            <a:r>
              <a:rPr lang="en-US" dirty="0" err="1" smtClean="0"/>
              <a:t>peluang</a:t>
            </a:r>
            <a:r>
              <a:rPr lang="en-US" dirty="0" smtClean="0"/>
              <a:t> </a:t>
            </a:r>
            <a:r>
              <a:rPr lang="en-US" dirty="0" err="1" smtClean="0"/>
              <a:t>menaikkan</a:t>
            </a:r>
            <a:r>
              <a:rPr lang="en-US" dirty="0" smtClean="0"/>
              <a:t> </a:t>
            </a:r>
            <a:r>
              <a:rPr lang="en-US" dirty="0" err="1" smtClean="0"/>
              <a:t>iuran</a:t>
            </a:r>
            <a:r>
              <a:rPr lang="en-US" dirty="0" smtClean="0"/>
              <a:t> </a:t>
            </a:r>
            <a:r>
              <a:rPr lang="en-US" dirty="0" err="1" smtClean="0"/>
              <a:t>masing</a:t>
            </a:r>
            <a:r>
              <a:rPr lang="en-US" dirty="0" smtClean="0"/>
              <a:t> </a:t>
            </a:r>
            <a:r>
              <a:rPr lang="en-US" dirty="0" err="1" smtClean="0"/>
              <a:t>masing</a:t>
            </a:r>
            <a:r>
              <a:rPr lang="en-US" dirty="0" smtClean="0"/>
              <a:t> </a:t>
            </a:r>
            <a:r>
              <a:rPr lang="en-US" dirty="0" err="1" smtClean="0"/>
              <a:t>sebesar</a:t>
            </a:r>
            <a:r>
              <a:rPr lang="en-US" dirty="0" smtClean="0"/>
              <a:t> 10% </a:t>
            </a:r>
            <a:r>
              <a:rPr lang="en-US" dirty="0" err="1" smtClean="0"/>
              <a:t>dan</a:t>
            </a:r>
            <a:r>
              <a:rPr lang="en-US" dirty="0" smtClean="0"/>
              <a:t> 40%.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minggu</a:t>
            </a:r>
            <a:r>
              <a:rPr lang="en-US" dirty="0" smtClean="0"/>
              <a:t>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pemilihan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diketahui</a:t>
            </a:r>
            <a:r>
              <a:rPr lang="en-US" dirty="0" smtClean="0"/>
              <a:t> </a:t>
            </a:r>
            <a:r>
              <a:rPr lang="en-US" dirty="0" err="1" smtClean="0"/>
              <a:t>iuran</a:t>
            </a:r>
            <a:r>
              <a:rPr lang="en-US" dirty="0" smtClean="0"/>
              <a:t> </a:t>
            </a:r>
            <a:r>
              <a:rPr lang="en-US" dirty="0" err="1" smtClean="0"/>
              <a:t>keanggotaan</a:t>
            </a:r>
            <a:r>
              <a:rPr lang="en-US" dirty="0" smtClean="0"/>
              <a:t>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naik</a:t>
            </a:r>
            <a:r>
              <a:rPr lang="en-US" dirty="0" smtClean="0"/>
              <a:t>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tentukan</a:t>
            </a:r>
            <a:r>
              <a:rPr lang="en-US" dirty="0" smtClean="0"/>
              <a:t> </a:t>
            </a:r>
            <a:r>
              <a:rPr lang="en-US" dirty="0" err="1" smtClean="0"/>
              <a:t>peluang</a:t>
            </a:r>
            <a:r>
              <a:rPr lang="en-US" dirty="0" smtClean="0"/>
              <a:t> C yang </a:t>
            </a:r>
            <a:r>
              <a:rPr lang="en-US" dirty="0" err="1" smtClean="0"/>
              <a:t>terpilih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ketua</a:t>
            </a:r>
            <a:r>
              <a:rPr lang="en-US" dirty="0" smtClean="0"/>
              <a:t> </a:t>
            </a:r>
            <a:r>
              <a:rPr lang="en-US" dirty="0" err="1" smtClean="0"/>
              <a:t>himpunan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Kasus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Probabilitas</a:t>
            </a:r>
            <a:r>
              <a:rPr lang="en-US" dirty="0" smtClean="0"/>
              <a:t> </a:t>
            </a:r>
            <a:r>
              <a:rPr lang="en-US" dirty="0" err="1" smtClean="0"/>
              <a:t>sering</a:t>
            </a:r>
            <a:r>
              <a:rPr lang="en-US" dirty="0" smtClean="0"/>
              <a:t> </a:t>
            </a:r>
            <a:r>
              <a:rPr lang="en-US" dirty="0" err="1" smtClean="0"/>
              <a:t>didefinisikan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peluang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kemungkinan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PROBABILITAS </a:t>
            </a:r>
            <a:r>
              <a:rPr lang="en-US" dirty="0" err="1" smtClean="0"/>
              <a:t>atau</a:t>
            </a:r>
            <a:r>
              <a:rPr lang="en-US" dirty="0" smtClean="0"/>
              <a:t> PELUANG </a:t>
            </a:r>
            <a:r>
              <a:rPr lang="en-US" dirty="0" err="1" smtClean="0"/>
              <a:t>merupakan</a:t>
            </a:r>
            <a:r>
              <a:rPr lang="en-US" dirty="0" smtClean="0"/>
              <a:t>:</a:t>
            </a:r>
          </a:p>
          <a:p>
            <a:pPr lvl="1"/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b="1" dirty="0" err="1" smtClean="0"/>
              <a:t>nilai</a:t>
            </a:r>
            <a:r>
              <a:rPr lang="en-US" b="1" dirty="0" smtClean="0"/>
              <a:t> </a:t>
            </a:r>
            <a:r>
              <a:rPr lang="en-US" dirty="0" smtClean="0"/>
              <a:t>yang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mengukur</a:t>
            </a:r>
            <a:r>
              <a:rPr lang="en-US" dirty="0" smtClean="0"/>
              <a:t> </a:t>
            </a:r>
            <a:r>
              <a:rPr lang="en-US" dirty="0" err="1" smtClean="0"/>
              <a:t>tingkat</a:t>
            </a:r>
            <a:r>
              <a:rPr lang="en-US" dirty="0" smtClean="0"/>
              <a:t> </a:t>
            </a:r>
            <a:r>
              <a:rPr lang="en-US" dirty="0" err="1" smtClean="0"/>
              <a:t>kemungkinan</a:t>
            </a:r>
            <a:r>
              <a:rPr lang="en-US" dirty="0" smtClean="0"/>
              <a:t> </a:t>
            </a:r>
            <a:r>
              <a:rPr lang="en-US" dirty="0" err="1" smtClean="0"/>
              <a:t>terjadinya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b="1" dirty="0" err="1" smtClean="0"/>
              <a:t>kejadian</a:t>
            </a:r>
            <a:r>
              <a:rPr lang="en-US" b="1" dirty="0" smtClean="0"/>
              <a:t> yang </a:t>
            </a:r>
            <a:r>
              <a:rPr lang="en-US" b="1" dirty="0" err="1" smtClean="0"/>
              <a:t>acak</a:t>
            </a:r>
            <a:r>
              <a:rPr lang="en-US" b="1" dirty="0" smtClean="0"/>
              <a:t>.</a:t>
            </a:r>
          </a:p>
          <a:p>
            <a:pPr lvl="1"/>
            <a:r>
              <a:rPr lang="en-US" b="1" dirty="0" err="1" smtClean="0"/>
              <a:t>derajat</a:t>
            </a:r>
            <a:r>
              <a:rPr lang="en-US" b="1" dirty="0" smtClean="0"/>
              <a:t> </a:t>
            </a:r>
            <a:r>
              <a:rPr lang="en-US" b="1" dirty="0" err="1" smtClean="0"/>
              <a:t>kepastian</a:t>
            </a:r>
            <a:r>
              <a:rPr lang="en-US" b="1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terjadinya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peristiwa</a:t>
            </a:r>
            <a:r>
              <a:rPr lang="en-US" dirty="0" smtClean="0"/>
              <a:t> yang </a:t>
            </a:r>
            <a:r>
              <a:rPr lang="en-US" dirty="0" err="1" smtClean="0"/>
              <a:t>diukur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angka</a:t>
            </a:r>
            <a:r>
              <a:rPr lang="en-US" dirty="0" smtClean="0"/>
              <a:t> </a:t>
            </a:r>
            <a:r>
              <a:rPr lang="en-US" dirty="0" err="1" smtClean="0"/>
              <a:t>pecahan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0 – 1, </a:t>
            </a:r>
            <a:r>
              <a:rPr lang="en-US" dirty="0" err="1" smtClean="0"/>
              <a:t>dimana</a:t>
            </a:r>
            <a:r>
              <a:rPr lang="en-US" dirty="0" smtClean="0"/>
              <a:t> </a:t>
            </a:r>
            <a:r>
              <a:rPr lang="en-US" dirty="0" err="1" smtClean="0"/>
              <a:t>peristiwa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b="1" dirty="0" err="1" smtClean="0"/>
              <a:t>acak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b="1" dirty="0" smtClean="0"/>
              <a:t>random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Pengertian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err="1" smtClean="0"/>
              <a:t>Diketahui</a:t>
            </a:r>
            <a:r>
              <a:rPr lang="en-US" dirty="0" smtClean="0"/>
              <a:t> :</a:t>
            </a:r>
          </a:p>
          <a:p>
            <a:pPr>
              <a:buNone/>
            </a:pPr>
            <a:r>
              <a:rPr lang="en-US" dirty="0" smtClean="0"/>
              <a:t>P(A) = </a:t>
            </a:r>
            <a:r>
              <a:rPr lang="en-US" dirty="0" err="1" smtClean="0"/>
              <a:t>Peluang</a:t>
            </a:r>
            <a:r>
              <a:rPr lang="en-US" dirty="0" smtClean="0"/>
              <a:t> A </a:t>
            </a:r>
            <a:r>
              <a:rPr lang="en-US" dirty="0" err="1" smtClean="0"/>
              <a:t>terpilih</a:t>
            </a:r>
            <a:r>
              <a:rPr lang="en-US" dirty="0" smtClean="0"/>
              <a:t> = 0.3</a:t>
            </a:r>
          </a:p>
          <a:p>
            <a:pPr>
              <a:buNone/>
            </a:pPr>
            <a:r>
              <a:rPr lang="en-US" dirty="0" smtClean="0"/>
              <a:t>P(B) = </a:t>
            </a:r>
            <a:r>
              <a:rPr lang="en-US" dirty="0" err="1" smtClean="0"/>
              <a:t>Peluang</a:t>
            </a:r>
            <a:r>
              <a:rPr lang="en-US" dirty="0" smtClean="0"/>
              <a:t> B </a:t>
            </a:r>
            <a:r>
              <a:rPr lang="en-US" dirty="0" err="1" smtClean="0"/>
              <a:t>terpilih</a:t>
            </a:r>
            <a:r>
              <a:rPr lang="en-US" dirty="0" smtClean="0"/>
              <a:t>  = 0.5</a:t>
            </a:r>
          </a:p>
          <a:p>
            <a:pPr>
              <a:buNone/>
            </a:pPr>
            <a:r>
              <a:rPr lang="en-US" dirty="0" smtClean="0"/>
              <a:t>P(C) = </a:t>
            </a:r>
            <a:r>
              <a:rPr lang="en-US" dirty="0" err="1" smtClean="0"/>
              <a:t>Peluang</a:t>
            </a:r>
            <a:r>
              <a:rPr lang="en-US" dirty="0" smtClean="0"/>
              <a:t> C </a:t>
            </a:r>
            <a:r>
              <a:rPr lang="en-US" dirty="0" err="1" smtClean="0"/>
              <a:t>terpilih</a:t>
            </a:r>
            <a:r>
              <a:rPr lang="en-US" dirty="0" smtClean="0"/>
              <a:t> = 0.2</a:t>
            </a:r>
          </a:p>
          <a:p>
            <a:pPr>
              <a:buNone/>
            </a:pPr>
            <a:r>
              <a:rPr lang="en-US" dirty="0" smtClean="0"/>
              <a:t>P(N) = </a:t>
            </a:r>
            <a:r>
              <a:rPr lang="en-US" dirty="0" err="1" smtClean="0"/>
              <a:t>Peluang</a:t>
            </a:r>
            <a:r>
              <a:rPr lang="en-US" dirty="0" smtClean="0"/>
              <a:t> </a:t>
            </a:r>
            <a:r>
              <a:rPr lang="en-US" dirty="0" err="1" smtClean="0"/>
              <a:t>iuran</a:t>
            </a:r>
            <a:r>
              <a:rPr lang="en-US" dirty="0" smtClean="0"/>
              <a:t> </a:t>
            </a:r>
            <a:r>
              <a:rPr lang="en-US" dirty="0" err="1" smtClean="0"/>
              <a:t>naik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P(TN) = </a:t>
            </a:r>
            <a:r>
              <a:rPr lang="en-US" dirty="0" err="1" smtClean="0"/>
              <a:t>Peluang</a:t>
            </a:r>
            <a:r>
              <a:rPr lang="en-US" dirty="0" smtClean="0"/>
              <a:t> </a:t>
            </a:r>
            <a:r>
              <a:rPr lang="en-US" dirty="0" err="1" smtClean="0"/>
              <a:t>iuran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naik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P(N/A) = </a:t>
            </a:r>
            <a:r>
              <a:rPr lang="en-US" dirty="0" err="1" smtClean="0"/>
              <a:t>Peluang</a:t>
            </a:r>
            <a:r>
              <a:rPr lang="en-US" dirty="0" smtClean="0"/>
              <a:t> </a:t>
            </a:r>
            <a:r>
              <a:rPr lang="en-US" dirty="0" err="1" smtClean="0"/>
              <a:t>iuran</a:t>
            </a:r>
            <a:r>
              <a:rPr lang="en-US" dirty="0" smtClean="0"/>
              <a:t> </a:t>
            </a:r>
            <a:r>
              <a:rPr lang="en-US" dirty="0" err="1" smtClean="0"/>
              <a:t>naik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A </a:t>
            </a:r>
            <a:r>
              <a:rPr lang="en-US" dirty="0" err="1" smtClean="0"/>
              <a:t>terpilih</a:t>
            </a:r>
            <a:r>
              <a:rPr lang="en-US" dirty="0" smtClean="0"/>
              <a:t> = 0.8</a:t>
            </a:r>
          </a:p>
          <a:p>
            <a:pPr>
              <a:buNone/>
            </a:pPr>
            <a:r>
              <a:rPr lang="en-US" dirty="0" smtClean="0"/>
              <a:t>P(N/B) = </a:t>
            </a:r>
            <a:r>
              <a:rPr lang="en-US" dirty="0" err="1" smtClean="0"/>
              <a:t>Peluang</a:t>
            </a:r>
            <a:r>
              <a:rPr lang="en-US" dirty="0" smtClean="0"/>
              <a:t> </a:t>
            </a:r>
            <a:r>
              <a:rPr lang="en-US" dirty="0" err="1" smtClean="0"/>
              <a:t>iuran</a:t>
            </a:r>
            <a:r>
              <a:rPr lang="en-US" dirty="0" smtClean="0"/>
              <a:t> </a:t>
            </a:r>
            <a:r>
              <a:rPr lang="en-US" dirty="0" err="1" smtClean="0"/>
              <a:t>naik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A </a:t>
            </a:r>
            <a:r>
              <a:rPr lang="en-US" dirty="0" err="1" smtClean="0"/>
              <a:t>terpilih</a:t>
            </a:r>
            <a:r>
              <a:rPr lang="en-US" dirty="0" smtClean="0"/>
              <a:t> = 0.1</a:t>
            </a:r>
          </a:p>
          <a:p>
            <a:pPr>
              <a:buNone/>
            </a:pPr>
            <a:r>
              <a:rPr lang="en-US" dirty="0" smtClean="0"/>
              <a:t>P(N/C) = </a:t>
            </a:r>
            <a:r>
              <a:rPr lang="en-US" dirty="0" err="1" smtClean="0"/>
              <a:t>Peluang</a:t>
            </a:r>
            <a:r>
              <a:rPr lang="en-US" dirty="0" smtClean="0"/>
              <a:t> </a:t>
            </a:r>
            <a:r>
              <a:rPr lang="en-US" dirty="0" err="1" smtClean="0"/>
              <a:t>iuran</a:t>
            </a:r>
            <a:r>
              <a:rPr lang="en-US" dirty="0" smtClean="0"/>
              <a:t> </a:t>
            </a:r>
            <a:r>
              <a:rPr lang="en-US" dirty="0" err="1" smtClean="0"/>
              <a:t>naik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A </a:t>
            </a:r>
            <a:r>
              <a:rPr lang="en-US" dirty="0" err="1" smtClean="0"/>
              <a:t>terpilih</a:t>
            </a:r>
            <a:r>
              <a:rPr lang="en-US" dirty="0" smtClean="0"/>
              <a:t> = 0.4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Solusi</a:t>
            </a:r>
            <a:r>
              <a:rPr lang="en-US" dirty="0" smtClean="0"/>
              <a:t> </a:t>
            </a:r>
            <a:r>
              <a:rPr lang="en-US" dirty="0" err="1" smtClean="0"/>
              <a:t>Kasus</a:t>
            </a:r>
            <a:r>
              <a:rPr lang="en-US" dirty="0" smtClean="0"/>
              <a:t> (1)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Solusi</a:t>
            </a:r>
            <a:r>
              <a:rPr lang="en-US" dirty="0" smtClean="0"/>
              <a:t> </a:t>
            </a:r>
            <a:r>
              <a:rPr lang="en-US" dirty="0" err="1" smtClean="0"/>
              <a:t>Kasus</a:t>
            </a:r>
            <a:r>
              <a:rPr lang="en-US" dirty="0" smtClean="0"/>
              <a:t> (2)</a:t>
            </a:r>
            <a:endParaRPr lang="en-US" dirty="0"/>
          </a:p>
        </p:txBody>
      </p:sp>
      <p:pic>
        <p:nvPicPr>
          <p:cNvPr id="3481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4104" y="1600200"/>
            <a:ext cx="8100456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1125" indent="-1588">
              <a:buNone/>
            </a:pPr>
            <a:r>
              <a:rPr lang="en-US" dirty="0" err="1" smtClean="0"/>
              <a:t>Ditanyakan</a:t>
            </a:r>
            <a:r>
              <a:rPr lang="en-US" dirty="0" smtClean="0"/>
              <a:t> :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iuran</a:t>
            </a:r>
            <a:r>
              <a:rPr lang="en-US" dirty="0" smtClean="0"/>
              <a:t> </a:t>
            </a:r>
            <a:r>
              <a:rPr lang="en-US" dirty="0" err="1" smtClean="0"/>
              <a:t>ternyata</a:t>
            </a:r>
            <a:r>
              <a:rPr lang="en-US" dirty="0" smtClean="0"/>
              <a:t>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naik</a:t>
            </a:r>
            <a:r>
              <a:rPr lang="en-US" dirty="0" smtClean="0"/>
              <a:t>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tentukan</a:t>
            </a:r>
            <a:r>
              <a:rPr lang="en-US" dirty="0" smtClean="0"/>
              <a:t> </a:t>
            </a:r>
            <a:r>
              <a:rPr lang="en-US" dirty="0" err="1" smtClean="0"/>
              <a:t>berapa</a:t>
            </a:r>
            <a:r>
              <a:rPr lang="en-US" dirty="0" smtClean="0"/>
              <a:t> </a:t>
            </a:r>
            <a:r>
              <a:rPr lang="en-US" dirty="0" err="1" smtClean="0"/>
              <a:t>peluang</a:t>
            </a:r>
            <a:r>
              <a:rPr lang="en-US" dirty="0" smtClean="0"/>
              <a:t> C yang </a:t>
            </a:r>
            <a:r>
              <a:rPr lang="en-US" dirty="0" err="1" smtClean="0"/>
              <a:t>terpilih</a:t>
            </a:r>
            <a:r>
              <a:rPr lang="en-US" dirty="0" smtClean="0"/>
              <a:t> </a:t>
            </a:r>
            <a:r>
              <a:rPr lang="en-US" dirty="0" err="1" smtClean="0"/>
              <a:t>jadi</a:t>
            </a:r>
            <a:r>
              <a:rPr lang="en-US" dirty="0" smtClean="0"/>
              <a:t> </a:t>
            </a:r>
            <a:r>
              <a:rPr lang="en-US" dirty="0" err="1" smtClean="0"/>
              <a:t>ketua</a:t>
            </a:r>
            <a:r>
              <a:rPr lang="en-US" dirty="0" smtClean="0"/>
              <a:t> </a:t>
            </a:r>
            <a:r>
              <a:rPr lang="en-US" dirty="0" err="1" smtClean="0"/>
              <a:t>himpunan</a:t>
            </a:r>
            <a:r>
              <a:rPr lang="en-US" dirty="0" smtClean="0"/>
              <a:t>.</a:t>
            </a:r>
          </a:p>
          <a:p>
            <a:pPr marL="111125" indent="-1588">
              <a:buNone/>
            </a:pPr>
            <a:r>
              <a:rPr lang="en-US" dirty="0" err="1" smtClean="0"/>
              <a:t>Jawab</a:t>
            </a:r>
            <a:r>
              <a:rPr lang="en-US" dirty="0" smtClean="0"/>
              <a:t> :</a:t>
            </a:r>
          </a:p>
          <a:p>
            <a:pPr>
              <a:buNone/>
            </a:pP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Solusi</a:t>
            </a:r>
            <a:r>
              <a:rPr lang="en-US" dirty="0" smtClean="0"/>
              <a:t> </a:t>
            </a:r>
            <a:r>
              <a:rPr lang="en-US" dirty="0" err="1" smtClean="0"/>
              <a:t>Kasus</a:t>
            </a:r>
            <a:r>
              <a:rPr lang="en-US" dirty="0" smtClean="0"/>
              <a:t> (3)</a:t>
            </a:r>
            <a:endParaRPr lang="en-US" dirty="0"/>
          </a:p>
        </p:txBody>
      </p:sp>
      <p:sp>
        <p:nvSpPr>
          <p:cNvPr id="3584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584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1981200" y="2819400"/>
          <a:ext cx="264160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32" name="Equation" r:id="rId4" imgW="1320480" imgH="457200" progId="Equation.3">
                  <p:embed/>
                </p:oleObj>
              </mc:Choice>
              <mc:Fallback>
                <p:oleObj name="Equation" r:id="rId4" imgW="1320480" imgH="4572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2819400"/>
                        <a:ext cx="2641600" cy="91440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FF00FF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1905000" y="3886200"/>
          <a:ext cx="5689600" cy="213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33" name="Equation" r:id="rId6" imgW="2844720" imgH="1066680" progId="Equation.3">
                  <p:embed/>
                </p:oleObj>
              </mc:Choice>
              <mc:Fallback>
                <p:oleObj name="Equation" r:id="rId6" imgW="2844720" imgH="106668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3886200"/>
                        <a:ext cx="5689600" cy="2133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00FF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624078" indent="-514350">
              <a:buFont typeface="+mj-lt"/>
              <a:buAutoNum type="arabicPeriod"/>
            </a:pPr>
            <a:r>
              <a:rPr lang="en-US" dirty="0" err="1" smtClean="0">
                <a:latin typeface="Tw Cen MT" pitchFamily="34" charset="0"/>
              </a:rPr>
              <a:t>Suatu</a:t>
            </a:r>
            <a:r>
              <a:rPr lang="en-US" dirty="0" smtClean="0">
                <a:latin typeface="Tw Cen MT" pitchFamily="34" charset="0"/>
              </a:rPr>
              <a:t> generator </a:t>
            </a:r>
            <a:r>
              <a:rPr lang="en-US" dirty="0" err="1" smtClean="0">
                <a:latin typeface="Tw Cen MT" pitchFamily="34" charset="0"/>
              </a:rPr>
              <a:t>telekomunikasi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nirkabel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mempunyai</a:t>
            </a:r>
            <a:r>
              <a:rPr lang="en-US" dirty="0" smtClean="0">
                <a:latin typeface="Tw Cen MT" pitchFamily="34" charset="0"/>
              </a:rPr>
              <a:t> 3 </a:t>
            </a:r>
            <a:r>
              <a:rPr lang="en-US" dirty="0" err="1" smtClean="0">
                <a:latin typeface="Tw Cen MT" pitchFamily="34" charset="0"/>
              </a:rPr>
              <a:t>pilihan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tempat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untuk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membangun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pemancar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sinyal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yaitu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didaerah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tengah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kota</a:t>
            </a:r>
            <a:r>
              <a:rPr lang="en-US" dirty="0" smtClean="0">
                <a:latin typeface="Tw Cen MT" pitchFamily="34" charset="0"/>
              </a:rPr>
              <a:t>, </a:t>
            </a:r>
            <a:r>
              <a:rPr lang="en-US" dirty="0" err="1" smtClean="0">
                <a:latin typeface="Tw Cen MT" pitchFamily="34" charset="0"/>
              </a:rPr>
              <a:t>daerah</a:t>
            </a:r>
            <a:r>
              <a:rPr lang="en-US" dirty="0" smtClean="0">
                <a:latin typeface="Tw Cen MT" pitchFamily="34" charset="0"/>
              </a:rPr>
              <a:t> kaki </a:t>
            </a:r>
            <a:r>
              <a:rPr lang="en-US" dirty="0" err="1" smtClean="0">
                <a:latin typeface="Tw Cen MT" pitchFamily="34" charset="0"/>
              </a:rPr>
              <a:t>bukit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dan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daerah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tepi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pantai</a:t>
            </a:r>
            <a:r>
              <a:rPr lang="en-US" dirty="0" smtClean="0">
                <a:latin typeface="Tw Cen MT" pitchFamily="34" charset="0"/>
              </a:rPr>
              <a:t>, </a:t>
            </a:r>
            <a:r>
              <a:rPr lang="en-US" dirty="0" err="1" smtClean="0">
                <a:latin typeface="Tw Cen MT" pitchFamily="34" charset="0"/>
              </a:rPr>
              <a:t>dengan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masing-masing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mempunyai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peluang</a:t>
            </a:r>
            <a:r>
              <a:rPr lang="en-US" dirty="0" smtClean="0">
                <a:latin typeface="Tw Cen MT" pitchFamily="34" charset="0"/>
              </a:rPr>
              <a:t> 0.2; 0.3 </a:t>
            </a:r>
            <a:r>
              <a:rPr lang="en-US" dirty="0" err="1" smtClean="0">
                <a:latin typeface="Tw Cen MT" pitchFamily="34" charset="0"/>
              </a:rPr>
              <a:t>dan</a:t>
            </a:r>
            <a:r>
              <a:rPr lang="en-US" dirty="0" smtClean="0">
                <a:latin typeface="Tw Cen MT" pitchFamily="34" charset="0"/>
              </a:rPr>
              <a:t> 0.5. </a:t>
            </a:r>
            <a:r>
              <a:rPr lang="en-US" dirty="0" err="1" smtClean="0">
                <a:latin typeface="Tw Cen MT" pitchFamily="34" charset="0"/>
              </a:rPr>
              <a:t>Bila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pemancar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dibangun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ditengah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kota</a:t>
            </a:r>
            <a:r>
              <a:rPr lang="en-US" dirty="0" smtClean="0">
                <a:latin typeface="Tw Cen MT" pitchFamily="34" charset="0"/>
              </a:rPr>
              <a:t>, </a:t>
            </a:r>
            <a:r>
              <a:rPr lang="en-US" dirty="0" err="1" smtClean="0">
                <a:latin typeface="Tw Cen MT" pitchFamily="34" charset="0"/>
              </a:rPr>
              <a:t>peluang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terjadi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ganguan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sinyal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adalah</a:t>
            </a:r>
            <a:r>
              <a:rPr lang="en-US" dirty="0" smtClean="0">
                <a:latin typeface="Tw Cen MT" pitchFamily="34" charset="0"/>
              </a:rPr>
              <a:t> 0.05. </a:t>
            </a:r>
            <a:r>
              <a:rPr lang="en-US" dirty="0" err="1" smtClean="0">
                <a:latin typeface="Tw Cen MT" pitchFamily="34" charset="0"/>
              </a:rPr>
              <a:t>Bila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pemancar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dibangun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dikaki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bukit</a:t>
            </a:r>
            <a:r>
              <a:rPr lang="en-US" dirty="0" smtClean="0">
                <a:latin typeface="Tw Cen MT" pitchFamily="34" charset="0"/>
              </a:rPr>
              <a:t>, </a:t>
            </a:r>
            <a:r>
              <a:rPr lang="en-US" dirty="0" err="1" smtClean="0">
                <a:latin typeface="Tw Cen MT" pitchFamily="34" charset="0"/>
              </a:rPr>
              <a:t>peluang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terjadinya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ganguan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sinyal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adalah</a:t>
            </a:r>
            <a:r>
              <a:rPr lang="en-US" dirty="0" smtClean="0">
                <a:latin typeface="Tw Cen MT" pitchFamily="34" charset="0"/>
              </a:rPr>
              <a:t> 0.06.Bila </a:t>
            </a:r>
            <a:r>
              <a:rPr lang="en-US" dirty="0" err="1" smtClean="0">
                <a:latin typeface="Tw Cen MT" pitchFamily="34" charset="0"/>
              </a:rPr>
              <a:t>pemancar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dibangun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ditepi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pantai</a:t>
            </a:r>
            <a:r>
              <a:rPr lang="en-US" dirty="0" smtClean="0">
                <a:latin typeface="Tw Cen MT" pitchFamily="34" charset="0"/>
              </a:rPr>
              <a:t>, </a:t>
            </a:r>
            <a:r>
              <a:rPr lang="en-US" dirty="0" err="1" smtClean="0">
                <a:latin typeface="Tw Cen MT" pitchFamily="34" charset="0"/>
              </a:rPr>
              <a:t>peluang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ganguan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sinyal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adalah</a:t>
            </a:r>
            <a:r>
              <a:rPr lang="en-US" dirty="0" smtClean="0">
                <a:latin typeface="Tw Cen MT" pitchFamily="34" charset="0"/>
              </a:rPr>
              <a:t> 0.08. </a:t>
            </a:r>
            <a:r>
              <a:rPr lang="en-US" dirty="0" err="1" smtClean="0">
                <a:latin typeface="Tw Cen MT" pitchFamily="34" charset="0"/>
              </a:rPr>
              <a:t>Jika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diketahui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telah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terjadi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gangguan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sinyal</a:t>
            </a:r>
            <a:r>
              <a:rPr lang="en-US" dirty="0" smtClean="0">
                <a:latin typeface="Tw Cen MT" pitchFamily="34" charset="0"/>
              </a:rPr>
              <a:t>, </a:t>
            </a:r>
            <a:r>
              <a:rPr lang="en-US" dirty="0" err="1" smtClean="0">
                <a:latin typeface="Tw Cen MT" pitchFamily="34" charset="0"/>
              </a:rPr>
              <a:t>tentukan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peluang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pemancar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tersebut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dibangun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di</a:t>
            </a:r>
            <a:r>
              <a:rPr lang="en-US" dirty="0" smtClean="0">
                <a:latin typeface="Tw Cen MT" pitchFamily="34" charset="0"/>
              </a:rPr>
              <a:t> kaki </a:t>
            </a:r>
            <a:r>
              <a:rPr lang="en-US" dirty="0" err="1" smtClean="0">
                <a:latin typeface="Tw Cen MT" pitchFamily="34" charset="0"/>
              </a:rPr>
              <a:t>bukit</a:t>
            </a:r>
            <a:r>
              <a:rPr lang="en-US" dirty="0" smtClean="0">
                <a:latin typeface="Tw Cen MT" pitchFamily="34" charset="0"/>
              </a:rPr>
              <a:t>.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Latihan</a:t>
            </a:r>
            <a:r>
              <a:rPr lang="en-US" dirty="0" smtClean="0"/>
              <a:t> </a:t>
            </a:r>
            <a:r>
              <a:rPr lang="en-US" dirty="0" err="1" smtClean="0"/>
              <a:t>soal</a:t>
            </a:r>
            <a:r>
              <a:rPr lang="en-US" dirty="0" smtClean="0"/>
              <a:t> (1)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351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624078" indent="-514350">
              <a:buFont typeface="+mj-lt"/>
              <a:buAutoNum type="arabicPeriod" startAt="2"/>
            </a:pPr>
            <a:r>
              <a:rPr lang="en-US" dirty="0" err="1" smtClean="0"/>
              <a:t>Seorang</a:t>
            </a:r>
            <a:r>
              <a:rPr lang="en-US" dirty="0" smtClean="0"/>
              <a:t> </a:t>
            </a:r>
            <a:r>
              <a:rPr lang="en-US" dirty="0" err="1" smtClean="0"/>
              <a:t>pegawai</a:t>
            </a:r>
            <a:r>
              <a:rPr lang="en-US" dirty="0" smtClean="0"/>
              <a:t> </a:t>
            </a: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alternatif</a:t>
            </a:r>
            <a:r>
              <a:rPr lang="en-US" dirty="0" smtClean="0"/>
              <a:t> </a:t>
            </a:r>
            <a:r>
              <a:rPr lang="en-US" dirty="0" err="1" smtClean="0"/>
              <a:t>alat</a:t>
            </a:r>
            <a:r>
              <a:rPr lang="en-US" dirty="0" smtClean="0"/>
              <a:t> </a:t>
            </a:r>
            <a:r>
              <a:rPr lang="en-US" dirty="0" err="1" smtClean="0"/>
              <a:t>transportasi</a:t>
            </a:r>
            <a:r>
              <a:rPr lang="en-US" dirty="0" smtClean="0"/>
              <a:t> yang </a:t>
            </a:r>
            <a:r>
              <a:rPr lang="en-US" dirty="0" err="1" smtClean="0"/>
              <a:t>biasa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pergi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tempat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mobil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motor.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bulan</a:t>
            </a:r>
            <a:r>
              <a:rPr lang="en-US" dirty="0" smtClean="0"/>
              <a:t>, </a:t>
            </a:r>
            <a:r>
              <a:rPr lang="en-US" dirty="0" err="1" smtClean="0"/>
              <a:t>peluang</a:t>
            </a:r>
            <a:r>
              <a:rPr lang="en-US" dirty="0" smtClean="0"/>
              <a:t> </a:t>
            </a:r>
            <a:r>
              <a:rPr lang="en-US" dirty="0" err="1" smtClean="0"/>
              <a:t>pegawai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mobil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bekerja</a:t>
            </a:r>
            <a:r>
              <a:rPr lang="en-US" dirty="0" smtClean="0"/>
              <a:t> </a:t>
            </a:r>
            <a:r>
              <a:rPr lang="en-US" dirty="0" err="1" smtClean="0"/>
              <a:t>sebanyak</a:t>
            </a:r>
            <a:r>
              <a:rPr lang="en-US" dirty="0" smtClean="0"/>
              <a:t> 25%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motor </a:t>
            </a:r>
            <a:r>
              <a:rPr lang="en-US" dirty="0" err="1" smtClean="0"/>
              <a:t>sebanyak</a:t>
            </a:r>
            <a:r>
              <a:rPr lang="en-US" dirty="0" smtClean="0"/>
              <a:t> 75%.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mobil</a:t>
            </a:r>
            <a:r>
              <a:rPr lang="en-US" dirty="0" smtClean="0"/>
              <a:t>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peluang</a:t>
            </a:r>
            <a:r>
              <a:rPr lang="en-US" dirty="0" smtClean="0"/>
              <a:t> </a:t>
            </a:r>
            <a:r>
              <a:rPr lang="en-US" dirty="0" err="1" smtClean="0"/>
              <a:t>dia</a:t>
            </a:r>
            <a:r>
              <a:rPr lang="en-US" dirty="0" smtClean="0"/>
              <a:t> </a:t>
            </a:r>
            <a:r>
              <a:rPr lang="en-US" dirty="0" err="1" smtClean="0"/>
              <a:t>datang</a:t>
            </a:r>
            <a:r>
              <a:rPr lang="en-US" dirty="0" smtClean="0"/>
              <a:t> </a:t>
            </a:r>
            <a:r>
              <a:rPr lang="en-US" dirty="0" err="1" smtClean="0"/>
              <a:t>tepat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60% </a:t>
            </a:r>
            <a:r>
              <a:rPr lang="en-US" dirty="0" err="1" smtClean="0"/>
              <a:t>sedangkan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motor </a:t>
            </a:r>
            <a:r>
              <a:rPr lang="en-US" dirty="0" err="1" smtClean="0"/>
              <a:t>sebesar</a:t>
            </a:r>
            <a:r>
              <a:rPr lang="en-US" dirty="0" smtClean="0"/>
              <a:t> 70%.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hari</a:t>
            </a:r>
            <a:r>
              <a:rPr lang="en-US" dirty="0" smtClean="0"/>
              <a:t> </a:t>
            </a:r>
            <a:r>
              <a:rPr lang="en-US" dirty="0" err="1" smtClean="0"/>
              <a:t>dia</a:t>
            </a:r>
            <a:r>
              <a:rPr lang="en-US" dirty="0" smtClean="0"/>
              <a:t> </a:t>
            </a:r>
            <a:r>
              <a:rPr lang="en-US" dirty="0" err="1" smtClean="0"/>
              <a:t>terlambat</a:t>
            </a:r>
            <a:r>
              <a:rPr lang="en-US" dirty="0" smtClean="0"/>
              <a:t> </a:t>
            </a:r>
            <a:r>
              <a:rPr lang="en-US" dirty="0" err="1" smtClean="0"/>
              <a:t>datang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kantor</a:t>
            </a:r>
            <a:r>
              <a:rPr lang="en-US" dirty="0" smtClean="0"/>
              <a:t>, </a:t>
            </a:r>
            <a:r>
              <a:rPr lang="en-US" dirty="0" err="1" smtClean="0"/>
              <a:t>tentukan</a:t>
            </a:r>
            <a:r>
              <a:rPr lang="en-US" dirty="0" smtClean="0"/>
              <a:t> </a:t>
            </a:r>
            <a:r>
              <a:rPr lang="en-US" dirty="0" err="1" smtClean="0"/>
              <a:t>peluang</a:t>
            </a:r>
            <a:r>
              <a:rPr lang="en-US" dirty="0" smtClean="0"/>
              <a:t> </a:t>
            </a:r>
            <a:r>
              <a:rPr lang="en-US" dirty="0" err="1" smtClean="0"/>
              <a:t>dia</a:t>
            </a:r>
            <a:r>
              <a:rPr lang="en-US" dirty="0" smtClean="0"/>
              <a:t> </a:t>
            </a:r>
            <a:r>
              <a:rPr lang="en-US" dirty="0" err="1" smtClean="0"/>
              <a:t>pergi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mobil</a:t>
            </a:r>
            <a:r>
              <a:rPr lang="en-US" dirty="0" smtClean="0"/>
              <a:t>. 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Latihan</a:t>
            </a:r>
            <a:r>
              <a:rPr lang="en-US" dirty="0" smtClean="0"/>
              <a:t> </a:t>
            </a:r>
            <a:r>
              <a:rPr lang="en-US" dirty="0" err="1" smtClean="0"/>
              <a:t>soal</a:t>
            </a:r>
            <a:r>
              <a:rPr lang="en-US" dirty="0" smtClean="0"/>
              <a:t> (2)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0"/>
            <a:r>
              <a:rPr lang="en-US" b="1" i="1" dirty="0" err="1" smtClean="0"/>
              <a:t>Experimen</a:t>
            </a:r>
            <a:r>
              <a:rPr lang="en-US" dirty="0" smtClean="0"/>
              <a:t> — </a:t>
            </a:r>
            <a:r>
              <a:rPr lang="en-US" dirty="0" err="1" smtClean="0"/>
              <a:t>proses</a:t>
            </a:r>
            <a:r>
              <a:rPr lang="en-US" dirty="0" smtClean="0"/>
              <a:t> yang </a:t>
            </a:r>
            <a:r>
              <a:rPr lang="en-US" dirty="0" err="1" smtClean="0"/>
              <a:t>memandu</a:t>
            </a:r>
            <a:r>
              <a:rPr lang="en-US" dirty="0" smtClean="0"/>
              <a:t> </a:t>
            </a:r>
            <a:r>
              <a:rPr lang="en-US" dirty="0" err="1" smtClean="0"/>
              <a:t>terjadinya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observasi</a:t>
            </a:r>
            <a:r>
              <a:rPr lang="en-US" dirty="0" smtClean="0"/>
              <a:t> yang </a:t>
            </a:r>
            <a:r>
              <a:rPr lang="en-US" dirty="0" err="1" smtClean="0"/>
              <a:t>mungkin</a:t>
            </a:r>
            <a:r>
              <a:rPr lang="en-US" dirty="0" smtClean="0"/>
              <a:t> (</a:t>
            </a:r>
            <a:r>
              <a:rPr lang="en-US" i="1" dirty="0" smtClean="0"/>
              <a:t>possible observation</a:t>
            </a:r>
            <a:r>
              <a:rPr lang="en-US" dirty="0" smtClean="0"/>
              <a:t>).</a:t>
            </a:r>
          </a:p>
          <a:p>
            <a:pPr lvl="0"/>
            <a:r>
              <a:rPr lang="en-US" b="1" i="1" dirty="0" smtClean="0"/>
              <a:t>Outcome</a:t>
            </a:r>
            <a:r>
              <a:rPr lang="en-US" dirty="0" smtClean="0"/>
              <a:t> —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experimen</a:t>
            </a:r>
            <a:r>
              <a:rPr lang="en-US" dirty="0" smtClean="0"/>
              <a:t>. </a:t>
            </a:r>
          </a:p>
          <a:p>
            <a:pPr lvl="0">
              <a:buNone/>
            </a:pPr>
            <a:r>
              <a:rPr lang="en-US" dirty="0" smtClean="0"/>
              <a:t>	</a:t>
            </a:r>
            <a:r>
              <a:rPr lang="en-US" dirty="0" err="1" smtClean="0"/>
              <a:t>Misalnya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pelemparan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dadu</a:t>
            </a:r>
            <a:r>
              <a:rPr lang="en-US" dirty="0" smtClean="0"/>
              <a:t>, </a:t>
            </a:r>
            <a:r>
              <a:rPr lang="en-US" dirty="0" err="1" smtClean="0"/>
              <a:t>tanda</a:t>
            </a:r>
            <a:r>
              <a:rPr lang="en-US" dirty="0" smtClean="0"/>
              <a:t> butir-1 </a:t>
            </a:r>
            <a:r>
              <a:rPr lang="en-US" dirty="0" err="1" smtClean="0"/>
              <a:t>adalah</a:t>
            </a:r>
            <a:r>
              <a:rPr lang="en-US" dirty="0" smtClean="0"/>
              <a:t> outcome, yang </a:t>
            </a:r>
            <a:r>
              <a:rPr lang="en-US" dirty="0" err="1" smtClean="0"/>
              <a:t>lainnya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outcome </a:t>
            </a:r>
            <a:r>
              <a:rPr lang="en-US" dirty="0" err="1" smtClean="0"/>
              <a:t>alternatif</a:t>
            </a:r>
            <a:r>
              <a:rPr lang="en-US" dirty="0" smtClean="0"/>
              <a:t>.</a:t>
            </a:r>
          </a:p>
          <a:p>
            <a:pPr lvl="0"/>
            <a:r>
              <a:rPr lang="en-US" b="1" i="1" dirty="0" smtClean="0"/>
              <a:t>Event (</a:t>
            </a:r>
            <a:r>
              <a:rPr lang="en-US" b="1" dirty="0" err="1" smtClean="0"/>
              <a:t>peristiwa</a:t>
            </a:r>
            <a:r>
              <a:rPr lang="en-US" b="1" i="1" dirty="0" smtClean="0"/>
              <a:t>)</a:t>
            </a:r>
            <a:r>
              <a:rPr lang="en-US" dirty="0" smtClean="0"/>
              <a:t> — </a:t>
            </a:r>
            <a:r>
              <a:rPr lang="en-US" dirty="0" err="1" smtClean="0"/>
              <a:t>kumpulan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i="1" dirty="0" smtClean="0"/>
              <a:t>outcomes</a:t>
            </a:r>
            <a:r>
              <a:rPr lang="en-US" dirty="0" smtClean="0"/>
              <a:t>, </a:t>
            </a:r>
            <a:r>
              <a:rPr lang="en-US" dirty="0" err="1" smtClean="0"/>
              <a:t>tetapi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terdiri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i="1" dirty="0" smtClean="0"/>
              <a:t>outcome</a:t>
            </a:r>
            <a:r>
              <a:rPr lang="en-US" dirty="0" smtClean="0"/>
              <a:t> </a:t>
            </a:r>
            <a:r>
              <a:rPr lang="en-US" dirty="0" err="1" smtClean="0"/>
              <a:t>saja</a:t>
            </a:r>
            <a:r>
              <a:rPr lang="en-US" dirty="0" smtClean="0"/>
              <a:t> —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tergantung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definisi</a:t>
            </a:r>
            <a:r>
              <a:rPr lang="en-US" dirty="0" smtClean="0"/>
              <a:t> </a:t>
            </a:r>
            <a:r>
              <a:rPr lang="en-US" i="1" dirty="0" smtClean="0"/>
              <a:t>event</a:t>
            </a:r>
            <a:r>
              <a:rPr lang="en-US" dirty="0" smtClean="0"/>
              <a:t> yang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ketentuan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.</a:t>
            </a:r>
          </a:p>
          <a:p>
            <a:pPr lvl="0"/>
            <a:r>
              <a:rPr lang="en-US" b="1" i="1" dirty="0" smtClean="0"/>
              <a:t>Mutually Exclusive</a:t>
            </a:r>
            <a:r>
              <a:rPr lang="en-US" dirty="0" smtClean="0"/>
              <a:t> :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i="1" dirty="0" smtClean="0"/>
              <a:t>event</a:t>
            </a:r>
            <a:r>
              <a:rPr lang="en-US" dirty="0" smtClean="0"/>
              <a:t> </a:t>
            </a:r>
            <a:r>
              <a:rPr lang="en-US" dirty="0" err="1" smtClean="0"/>
              <a:t>dikatakan</a:t>
            </a:r>
            <a:r>
              <a:rPr lang="en-US" dirty="0" smtClean="0"/>
              <a:t> </a:t>
            </a:r>
            <a:r>
              <a:rPr lang="en-US" i="1" dirty="0" smtClean="0"/>
              <a:t>mutually</a:t>
            </a:r>
            <a:r>
              <a:rPr lang="en-US" dirty="0" smtClean="0"/>
              <a:t> </a:t>
            </a:r>
            <a:r>
              <a:rPr lang="en-US" i="1" dirty="0" smtClean="0"/>
              <a:t>exclusive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permunculan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bersamaan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pemunculan</a:t>
            </a:r>
            <a:r>
              <a:rPr lang="en-US" dirty="0" smtClean="0"/>
              <a:t> </a:t>
            </a:r>
            <a:r>
              <a:rPr lang="en-US" i="1" dirty="0" smtClean="0"/>
              <a:t>event</a:t>
            </a:r>
            <a:r>
              <a:rPr lang="en-US" dirty="0" smtClean="0"/>
              <a:t> yang lain.</a:t>
            </a:r>
          </a:p>
          <a:p>
            <a:r>
              <a:rPr lang="en-US" dirty="0" err="1" smtClean="0"/>
              <a:t>Contoh</a:t>
            </a:r>
            <a:r>
              <a:rPr lang="en-US" dirty="0" smtClean="0"/>
              <a:t> :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pelemparan</a:t>
            </a:r>
            <a:r>
              <a:rPr lang="en-US" dirty="0" smtClean="0"/>
              <a:t> coin, </a:t>
            </a:r>
            <a:r>
              <a:rPr lang="en-US" i="1" dirty="0" smtClean="0"/>
              <a:t>head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i="1" dirty="0" smtClean="0"/>
              <a:t>tail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muncul</a:t>
            </a:r>
            <a:r>
              <a:rPr lang="en-US" dirty="0" smtClean="0"/>
              <a:t> </a:t>
            </a:r>
            <a:r>
              <a:rPr lang="en-US" dirty="0" err="1" smtClean="0"/>
              <a:t>bersamaan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yang </a:t>
            </a:r>
            <a:r>
              <a:rPr lang="en-US" dirty="0" err="1" smtClean="0"/>
              <a:t>sama</a:t>
            </a:r>
            <a:r>
              <a:rPr lang="en-US" dirty="0" smtClean="0"/>
              <a:t>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Terminologi</a:t>
            </a:r>
            <a:r>
              <a:rPr lang="en-US" dirty="0" smtClean="0"/>
              <a:t> </a:t>
            </a:r>
            <a:r>
              <a:rPr lang="en-US" dirty="0" err="1" smtClean="0"/>
              <a:t>Probabilitas</a:t>
            </a:r>
            <a:r>
              <a:rPr lang="en-US" dirty="0" smtClean="0"/>
              <a:t> (1)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/>
            <a:r>
              <a:rPr lang="en-US" b="1" i="1" dirty="0" err="1" smtClean="0"/>
              <a:t>Independen</a:t>
            </a:r>
            <a:r>
              <a:rPr lang="en-US" b="1" i="1" dirty="0" smtClean="0"/>
              <a:t> </a:t>
            </a:r>
            <a:r>
              <a:rPr lang="en-US" dirty="0" smtClean="0"/>
              <a:t>— </a:t>
            </a:r>
            <a:r>
              <a:rPr lang="en-US" dirty="0" err="1" smtClean="0"/>
              <a:t>munculnya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i="1" dirty="0" smtClean="0"/>
              <a:t>event</a:t>
            </a:r>
            <a:r>
              <a:rPr lang="en-US" dirty="0" smtClean="0"/>
              <a:t> </a:t>
            </a:r>
            <a:r>
              <a:rPr lang="en-US" dirty="0" err="1" smtClean="0"/>
              <a:t>dikatakan</a:t>
            </a:r>
            <a:r>
              <a:rPr lang="en-US" dirty="0" smtClean="0"/>
              <a:t> </a:t>
            </a:r>
            <a:r>
              <a:rPr lang="en-US" i="1" dirty="0" err="1" smtClean="0"/>
              <a:t>independen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i="1" dirty="0" smtClean="0"/>
              <a:t>event</a:t>
            </a:r>
            <a:r>
              <a:rPr lang="en-US" dirty="0" smtClean="0"/>
              <a:t> yang lain, </a:t>
            </a:r>
            <a:r>
              <a:rPr lang="en-US" dirty="0" err="1" smtClean="0"/>
              <a:t>apabila</a:t>
            </a:r>
            <a:r>
              <a:rPr lang="en-US" dirty="0" smtClean="0"/>
              <a:t> </a:t>
            </a:r>
            <a:r>
              <a:rPr lang="en-US" dirty="0" err="1" smtClean="0"/>
              <a:t>probabilitas</a:t>
            </a:r>
            <a:r>
              <a:rPr lang="en-US" dirty="0" smtClean="0"/>
              <a:t> </a:t>
            </a:r>
            <a:r>
              <a:rPr lang="en-US" dirty="0" err="1" smtClean="0"/>
              <a:t>munculnya</a:t>
            </a:r>
            <a:r>
              <a:rPr lang="en-US" dirty="0" smtClean="0"/>
              <a:t> </a:t>
            </a:r>
            <a:r>
              <a:rPr lang="en-US" i="1" dirty="0" smtClean="0"/>
              <a:t>event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terpengaruh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pemunculan</a:t>
            </a:r>
            <a:r>
              <a:rPr lang="en-US" dirty="0" smtClean="0"/>
              <a:t> </a:t>
            </a:r>
            <a:r>
              <a:rPr lang="en-US" i="1" dirty="0" smtClean="0"/>
              <a:t>event</a:t>
            </a:r>
            <a:r>
              <a:rPr lang="en-US" dirty="0" smtClean="0"/>
              <a:t> </a:t>
            </a:r>
            <a:r>
              <a:rPr lang="en-US" dirty="0" err="1" smtClean="0"/>
              <a:t>lainnya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Contoh</a:t>
            </a:r>
            <a:r>
              <a:rPr lang="en-US" dirty="0" smtClean="0"/>
              <a:t>: </a:t>
            </a:r>
            <a:r>
              <a:rPr lang="en-US" dirty="0" err="1" smtClean="0"/>
              <a:t>munculnya</a:t>
            </a:r>
            <a:r>
              <a:rPr lang="en-US" dirty="0" smtClean="0"/>
              <a:t> </a:t>
            </a:r>
            <a:r>
              <a:rPr lang="en-US" i="1" dirty="0" smtClean="0"/>
              <a:t>head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pelemparan</a:t>
            </a:r>
            <a:r>
              <a:rPr lang="en-US" dirty="0" smtClean="0"/>
              <a:t> </a:t>
            </a:r>
            <a:r>
              <a:rPr lang="en-US" dirty="0" err="1" smtClean="0"/>
              <a:t>pertama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coin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mengubah</a:t>
            </a:r>
            <a:r>
              <a:rPr lang="en-US" dirty="0" smtClean="0"/>
              <a:t> </a:t>
            </a:r>
            <a:r>
              <a:rPr lang="en-US" dirty="0" err="1" smtClean="0"/>
              <a:t>besarnya</a:t>
            </a:r>
            <a:r>
              <a:rPr lang="en-US" dirty="0" smtClean="0"/>
              <a:t> </a:t>
            </a:r>
            <a:r>
              <a:rPr lang="en-US" dirty="0" err="1" smtClean="0"/>
              <a:t>probabilitas</a:t>
            </a:r>
            <a:r>
              <a:rPr lang="en-US" dirty="0" smtClean="0"/>
              <a:t> </a:t>
            </a:r>
            <a:r>
              <a:rPr lang="en-US" dirty="0" err="1" smtClean="0"/>
              <a:t>munculnya</a:t>
            </a:r>
            <a:r>
              <a:rPr lang="en-US" dirty="0" smtClean="0"/>
              <a:t> </a:t>
            </a:r>
            <a:r>
              <a:rPr lang="en-US" i="1" dirty="0" smtClean="0"/>
              <a:t>head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i="1" dirty="0" smtClean="0"/>
              <a:t>tail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pelemparan</a:t>
            </a:r>
            <a:r>
              <a:rPr lang="en-US" dirty="0" smtClean="0"/>
              <a:t> yang </a:t>
            </a:r>
            <a:r>
              <a:rPr lang="en-US" dirty="0" err="1" smtClean="0"/>
              <a:t>kedua</a:t>
            </a:r>
            <a:r>
              <a:rPr lang="en-US" dirty="0" smtClean="0"/>
              <a:t>.</a:t>
            </a:r>
          </a:p>
          <a:p>
            <a:pPr lvl="0"/>
            <a:r>
              <a:rPr lang="en-US" b="1" i="1" dirty="0" err="1" smtClean="0"/>
              <a:t>Dependen</a:t>
            </a:r>
            <a:r>
              <a:rPr lang="en-US" dirty="0" smtClean="0"/>
              <a:t> —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i="1" dirty="0" smtClean="0"/>
              <a:t>event</a:t>
            </a:r>
            <a:r>
              <a:rPr lang="en-US" dirty="0" smtClean="0"/>
              <a:t> yang </a:t>
            </a:r>
            <a:r>
              <a:rPr lang="en-US" dirty="0" err="1" smtClean="0"/>
              <a:t>pemunculan</a:t>
            </a:r>
            <a:r>
              <a:rPr lang="en-US" dirty="0" smtClean="0"/>
              <a:t> </a:t>
            </a:r>
            <a:r>
              <a:rPr lang="en-US" dirty="0" err="1" smtClean="0"/>
              <a:t>tergantung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pemunculan</a:t>
            </a:r>
            <a:r>
              <a:rPr lang="en-US" dirty="0" smtClean="0"/>
              <a:t> </a:t>
            </a:r>
            <a:r>
              <a:rPr lang="en-US" i="1" dirty="0" smtClean="0"/>
              <a:t>event</a:t>
            </a:r>
            <a:r>
              <a:rPr lang="en-US" dirty="0" smtClean="0"/>
              <a:t> yang lain.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Contoh</a:t>
            </a:r>
            <a:r>
              <a:rPr lang="en-US" dirty="0" smtClean="0"/>
              <a:t> :	</a:t>
            </a:r>
            <a:r>
              <a:rPr lang="en-US" dirty="0" err="1" smtClean="0"/>
              <a:t>Sakit</a:t>
            </a:r>
            <a:r>
              <a:rPr lang="en-US" dirty="0" smtClean="0"/>
              <a:t>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kantor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			</a:t>
            </a:r>
            <a:r>
              <a:rPr lang="en-US" dirty="0" err="1" smtClean="0"/>
              <a:t>Angin</a:t>
            </a:r>
            <a:r>
              <a:rPr lang="en-US" dirty="0" smtClean="0"/>
              <a:t>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turun</a:t>
            </a:r>
            <a:r>
              <a:rPr lang="en-US" dirty="0" smtClean="0"/>
              <a:t> </a:t>
            </a:r>
            <a:r>
              <a:rPr lang="en-US" dirty="0" err="1" smtClean="0"/>
              <a:t>hujan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Terminologi</a:t>
            </a:r>
            <a:r>
              <a:rPr lang="en-US" dirty="0" smtClean="0"/>
              <a:t> </a:t>
            </a:r>
            <a:r>
              <a:rPr lang="en-US" dirty="0" err="1" smtClean="0"/>
              <a:t>Probabilitas</a:t>
            </a:r>
            <a:r>
              <a:rPr lang="en-US" dirty="0" smtClean="0"/>
              <a:t> (2)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 smtClean="0"/>
              <a:t>Pendekatan</a:t>
            </a:r>
            <a:r>
              <a:rPr lang="en-US" b="1" dirty="0" smtClean="0"/>
              <a:t> </a:t>
            </a:r>
            <a:r>
              <a:rPr lang="en-US" b="1" dirty="0" err="1" smtClean="0"/>
              <a:t>objektif</a:t>
            </a:r>
            <a:r>
              <a:rPr lang="en-US" dirty="0" smtClean="0"/>
              <a:t>, </a:t>
            </a:r>
            <a:r>
              <a:rPr lang="en-US" dirty="0" err="1" smtClean="0"/>
              <a:t>terbagi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 :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- </a:t>
            </a:r>
            <a:r>
              <a:rPr lang="en-US" dirty="0" err="1" smtClean="0"/>
              <a:t>Pendekatan</a:t>
            </a:r>
            <a:r>
              <a:rPr lang="en-US" dirty="0" smtClean="0"/>
              <a:t> </a:t>
            </a:r>
            <a:r>
              <a:rPr lang="en-US" dirty="0" err="1" smtClean="0"/>
              <a:t>klasik</a:t>
            </a:r>
            <a:endParaRPr lang="en-US" dirty="0" smtClean="0"/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- </a:t>
            </a:r>
            <a:r>
              <a:rPr lang="en-US" dirty="0" err="1" smtClean="0"/>
              <a:t>Pendekatan</a:t>
            </a:r>
            <a:r>
              <a:rPr lang="en-US" dirty="0" smtClean="0"/>
              <a:t> </a:t>
            </a:r>
            <a:r>
              <a:rPr lang="en-US" dirty="0" err="1" smtClean="0"/>
              <a:t>frekuensi</a:t>
            </a:r>
            <a:r>
              <a:rPr lang="en-US" dirty="0" smtClean="0"/>
              <a:t> </a:t>
            </a:r>
            <a:r>
              <a:rPr lang="en-US" dirty="0" err="1" smtClean="0"/>
              <a:t>relatif</a:t>
            </a:r>
            <a:endParaRPr lang="en-US" dirty="0" smtClean="0"/>
          </a:p>
          <a:p>
            <a:pPr>
              <a:buNone/>
            </a:pPr>
            <a:endParaRPr lang="en-US" dirty="0"/>
          </a:p>
          <a:p>
            <a:r>
              <a:rPr lang="en-US" b="1" dirty="0" err="1" smtClean="0"/>
              <a:t>Pendekatan</a:t>
            </a:r>
            <a:r>
              <a:rPr lang="en-US" b="1" dirty="0" smtClean="0"/>
              <a:t> </a:t>
            </a:r>
            <a:r>
              <a:rPr lang="en-US" b="1" dirty="0" err="1" smtClean="0"/>
              <a:t>subjektif</a:t>
            </a:r>
            <a:endParaRPr lang="en-US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Pendekatan</a:t>
            </a:r>
            <a:r>
              <a:rPr lang="en-US" dirty="0" smtClean="0"/>
              <a:t> </a:t>
            </a:r>
            <a:r>
              <a:rPr lang="en-US" dirty="0" err="1" smtClean="0"/>
              <a:t>perhitungan</a:t>
            </a:r>
            <a:r>
              <a:rPr lang="en-US" dirty="0" smtClean="0"/>
              <a:t> </a:t>
            </a:r>
            <a:r>
              <a:rPr lang="en-US" dirty="0" err="1" smtClean="0"/>
              <a:t>probabilitas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Didasarkan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asumsi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seluruh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eksperimen</a:t>
            </a:r>
            <a:r>
              <a:rPr lang="en-US" dirty="0" smtClean="0"/>
              <a:t> </a:t>
            </a: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kemungkinan</a:t>
            </a:r>
            <a:r>
              <a:rPr lang="en-US" dirty="0" smtClean="0"/>
              <a:t> (</a:t>
            </a:r>
            <a:r>
              <a:rPr lang="en-US" dirty="0" err="1" smtClean="0"/>
              <a:t>peluang</a:t>
            </a:r>
            <a:r>
              <a:rPr lang="en-US" dirty="0" smtClean="0"/>
              <a:t>) yang </a:t>
            </a:r>
            <a:r>
              <a:rPr lang="en-US" dirty="0" err="1" smtClean="0"/>
              <a:t>sama</a:t>
            </a:r>
            <a:r>
              <a:rPr lang="en-US" dirty="0" smtClean="0"/>
              <a:t>.</a:t>
            </a:r>
          </a:p>
          <a:p>
            <a:r>
              <a:rPr lang="en-US" dirty="0" smtClean="0">
                <a:sym typeface="Symbol"/>
              </a:rPr>
              <a:t> </a:t>
            </a:r>
            <a:r>
              <a:rPr lang="en-US" dirty="0" err="1" smtClean="0">
                <a:sym typeface="Symbol"/>
              </a:rPr>
              <a:t>peluang</a:t>
            </a:r>
            <a:r>
              <a:rPr lang="en-US" dirty="0" smtClean="0">
                <a:sym typeface="Symbol"/>
              </a:rPr>
              <a:t> </a:t>
            </a:r>
            <a:r>
              <a:rPr lang="en-US" dirty="0" err="1" smtClean="0">
                <a:sym typeface="Symbol"/>
              </a:rPr>
              <a:t>dalam</a:t>
            </a:r>
            <a:r>
              <a:rPr lang="en-US" dirty="0" smtClean="0">
                <a:sym typeface="Symbol"/>
              </a:rPr>
              <a:t> 1 </a:t>
            </a:r>
            <a:r>
              <a:rPr lang="en-US" dirty="0" err="1" smtClean="0">
                <a:sym typeface="Symbol"/>
              </a:rPr>
              <a:t>kejadian</a:t>
            </a:r>
            <a:r>
              <a:rPr lang="en-US" dirty="0" smtClean="0">
                <a:sym typeface="Symbol"/>
              </a:rPr>
              <a:t> </a:t>
            </a:r>
            <a:r>
              <a:rPr lang="en-US" dirty="0" err="1" smtClean="0">
                <a:sym typeface="Symbol"/>
              </a:rPr>
              <a:t>dianggap</a:t>
            </a:r>
            <a:r>
              <a:rPr lang="en-US" dirty="0" smtClean="0">
                <a:sym typeface="Symbol"/>
              </a:rPr>
              <a:t> </a:t>
            </a:r>
            <a:r>
              <a:rPr lang="en-US" dirty="0" err="1" smtClean="0">
                <a:sym typeface="Symbol"/>
              </a:rPr>
              <a:t>sama</a:t>
            </a:r>
            <a:endParaRPr lang="en-US" dirty="0" smtClean="0"/>
          </a:p>
          <a:p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pendekatan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,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mengetahui</a:t>
            </a:r>
            <a:r>
              <a:rPr lang="en-US" dirty="0" smtClean="0"/>
              <a:t> </a:t>
            </a:r>
            <a:r>
              <a:rPr lang="en-US" dirty="0" err="1" smtClean="0"/>
              <a:t>terlebih</a:t>
            </a:r>
            <a:r>
              <a:rPr lang="en-US" dirty="0" smtClean="0"/>
              <a:t> </a:t>
            </a:r>
            <a:r>
              <a:rPr lang="en-US" dirty="0" err="1" smtClean="0"/>
              <a:t>dahulu</a:t>
            </a:r>
            <a:r>
              <a:rPr lang="en-US" dirty="0" smtClean="0"/>
              <a:t> </a:t>
            </a:r>
            <a:r>
              <a:rPr lang="en-US" dirty="0" err="1" smtClean="0"/>
              <a:t>seluruh</a:t>
            </a:r>
            <a:r>
              <a:rPr lang="en-US" dirty="0" smtClean="0"/>
              <a:t> </a:t>
            </a:r>
            <a:r>
              <a:rPr lang="en-US" dirty="0" err="1" smtClean="0"/>
              <a:t>kejadian</a:t>
            </a:r>
            <a:r>
              <a:rPr lang="en-US" dirty="0" smtClean="0"/>
              <a:t>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muncul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Contoh</a:t>
            </a:r>
            <a:r>
              <a:rPr lang="en-US" dirty="0" smtClean="0"/>
              <a:t>: </a:t>
            </a:r>
            <a:r>
              <a:rPr lang="en-US" dirty="0" err="1" smtClean="0"/>
              <a:t>ada</a:t>
            </a:r>
            <a:r>
              <a:rPr lang="en-US" dirty="0" smtClean="0"/>
              <a:t> 100 </a:t>
            </a:r>
            <a:r>
              <a:rPr lang="en-US" dirty="0" err="1" smtClean="0"/>
              <a:t>mahasiswa</a:t>
            </a:r>
            <a:r>
              <a:rPr lang="en-US" dirty="0" smtClean="0"/>
              <a:t>, 25 </a:t>
            </a:r>
            <a:r>
              <a:rPr lang="en-US" dirty="0" err="1" smtClean="0"/>
              <a:t>orang</a:t>
            </a:r>
            <a:r>
              <a:rPr lang="en-US" dirty="0" smtClean="0"/>
              <a:t> </a:t>
            </a:r>
            <a:r>
              <a:rPr lang="en-US" dirty="0" err="1" smtClean="0"/>
              <a:t>diantaranya</a:t>
            </a:r>
            <a:r>
              <a:rPr lang="en-US" dirty="0" smtClean="0"/>
              <a:t> </a:t>
            </a:r>
            <a:r>
              <a:rPr lang="en-US" dirty="0" err="1" smtClean="0"/>
              <a:t>wanita</a:t>
            </a:r>
            <a:r>
              <a:rPr lang="en-US" dirty="0" smtClean="0"/>
              <a:t>. </a:t>
            </a:r>
            <a:r>
              <a:rPr lang="en-US" dirty="0" err="1" smtClean="0"/>
              <a:t>Berapa</a:t>
            </a:r>
            <a:r>
              <a:rPr lang="en-US" dirty="0" smtClean="0"/>
              <a:t> </a:t>
            </a:r>
            <a:r>
              <a:rPr lang="en-US" dirty="0" err="1" smtClean="0"/>
              <a:t>peluang</a:t>
            </a:r>
            <a:r>
              <a:rPr lang="en-US" dirty="0" smtClean="0"/>
              <a:t> </a:t>
            </a:r>
            <a:r>
              <a:rPr lang="en-US" dirty="0" err="1" smtClean="0"/>
              <a:t>mahasiswa</a:t>
            </a:r>
            <a:r>
              <a:rPr lang="en-US" dirty="0" smtClean="0"/>
              <a:t> </a:t>
            </a:r>
            <a:r>
              <a:rPr lang="en-US" dirty="0" err="1" smtClean="0"/>
              <a:t>wanita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Pendekatan</a:t>
            </a:r>
            <a:r>
              <a:rPr lang="en-US" dirty="0" smtClean="0"/>
              <a:t> </a:t>
            </a:r>
            <a:r>
              <a:rPr lang="en-US" dirty="0" err="1" smtClean="0"/>
              <a:t>Klasik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914400" y="5105400"/>
          <a:ext cx="2028825" cy="785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9" name="Equation" r:id="rId4" imgW="1015920" imgH="393480" progId="Equation.3">
                  <p:embed/>
                </p:oleObj>
              </mc:Choice>
              <mc:Fallback>
                <p:oleObj name="Equation" r:id="rId4" imgW="1015920" imgH="3934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5105400"/>
                        <a:ext cx="2028825" cy="7858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mengantisipasi</a:t>
            </a:r>
            <a:r>
              <a:rPr lang="en-US" dirty="0" smtClean="0"/>
              <a:t> </a:t>
            </a:r>
            <a:r>
              <a:rPr lang="en-US" dirty="0" err="1" smtClean="0"/>
              <a:t>kelemahan</a:t>
            </a:r>
            <a:r>
              <a:rPr lang="en-US" dirty="0" smtClean="0"/>
              <a:t> yang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pendekatan</a:t>
            </a:r>
            <a:r>
              <a:rPr lang="en-US" dirty="0" smtClean="0"/>
              <a:t> </a:t>
            </a:r>
            <a:r>
              <a:rPr lang="en-US" dirty="0" err="1" smtClean="0"/>
              <a:t>klasik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Frekuensi</a:t>
            </a:r>
            <a:r>
              <a:rPr lang="en-US" dirty="0" smtClean="0"/>
              <a:t> </a:t>
            </a:r>
            <a:r>
              <a:rPr lang="en-US" dirty="0" err="1" smtClean="0"/>
              <a:t>relatif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dasarnya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memperkirakan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probabilitas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Contoh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Pendekatan</a:t>
            </a:r>
            <a:r>
              <a:rPr lang="en-US" dirty="0" smtClean="0"/>
              <a:t> </a:t>
            </a:r>
            <a:r>
              <a:rPr lang="en-US" dirty="0" err="1" smtClean="0"/>
              <a:t>Frekuensi</a:t>
            </a:r>
            <a:r>
              <a:rPr lang="en-US" dirty="0" smtClean="0"/>
              <a:t> </a:t>
            </a:r>
            <a:r>
              <a:rPr lang="en-US" dirty="0" err="1" smtClean="0"/>
              <a:t>Relatif</a:t>
            </a:r>
            <a:endParaRPr lang="en-US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381000" y="3219450"/>
          <a:ext cx="8455025" cy="172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4" name="Equation" r:id="rId4" imgW="4228920" imgH="863280" progId="Equation.3">
                  <p:embed/>
                </p:oleObj>
              </mc:Choice>
              <mc:Fallback>
                <p:oleObj name="Equation" r:id="rId4" imgW="4228920" imgH="8632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3219450"/>
                        <a:ext cx="8455025" cy="172720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808000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2133600" y="5105400"/>
          <a:ext cx="3200400" cy="741680"/>
        </p:xfrm>
        <a:graphic>
          <a:graphicData uri="http://schemas.openxmlformats.org/drawingml/2006/table">
            <a:tbl>
              <a:tblPr firstCol="1" bandCol="1">
                <a:tableStyleId>{21E4AEA4-8DFA-4A89-87EB-49C32662AFE0}</a:tableStyleId>
              </a:tblPr>
              <a:tblGrid>
                <a:gridCol w="1524000"/>
                <a:gridCol w="533400"/>
                <a:gridCol w="609600"/>
                <a:gridCol w="5334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Nilai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3683000" y="5867400"/>
          <a:ext cx="1447800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5" name="Equation" r:id="rId6" imgW="723600" imgH="393480" progId="Equation.3">
                  <p:embed/>
                </p:oleObj>
              </mc:Choice>
              <mc:Fallback>
                <p:oleObj name="Equation" r:id="rId6" imgW="723600" imgH="39348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83000" y="5867400"/>
                        <a:ext cx="1447800" cy="787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Didasarkan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penilaian</a:t>
            </a:r>
            <a:r>
              <a:rPr lang="en-US" dirty="0" smtClean="0"/>
              <a:t> </a:t>
            </a:r>
            <a:r>
              <a:rPr lang="en-US" dirty="0" err="1" smtClean="0"/>
              <a:t>seseorang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menyatakan</a:t>
            </a:r>
            <a:r>
              <a:rPr lang="en-US" dirty="0" smtClean="0"/>
              <a:t> </a:t>
            </a:r>
            <a:r>
              <a:rPr lang="en-US" dirty="0" err="1" smtClean="0"/>
              <a:t>tingkat</a:t>
            </a:r>
            <a:r>
              <a:rPr lang="en-US" dirty="0" smtClean="0"/>
              <a:t> </a:t>
            </a:r>
            <a:r>
              <a:rPr lang="en-US" dirty="0" err="1" smtClean="0"/>
              <a:t>kepercayaan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pengalaman</a:t>
            </a:r>
            <a:r>
              <a:rPr lang="en-US" dirty="0" smtClean="0"/>
              <a:t> / </a:t>
            </a:r>
            <a:r>
              <a:rPr lang="en-US" dirty="0" err="1" smtClean="0"/>
              <a:t>pengamatan</a:t>
            </a:r>
            <a:r>
              <a:rPr lang="en-US" dirty="0" smtClean="0"/>
              <a:t> </a:t>
            </a:r>
            <a:r>
              <a:rPr lang="en-US" dirty="0" err="1" smtClean="0"/>
              <a:t>masa</a:t>
            </a:r>
            <a:r>
              <a:rPr lang="en-US" dirty="0" smtClean="0"/>
              <a:t> </a:t>
            </a:r>
            <a:r>
              <a:rPr lang="en-US" dirty="0" err="1" smtClean="0"/>
              <a:t>lalu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perhitungan</a:t>
            </a:r>
            <a:r>
              <a:rPr lang="en-US" dirty="0" smtClean="0"/>
              <a:t> </a:t>
            </a:r>
            <a:r>
              <a:rPr lang="en-US" dirty="0" err="1" smtClean="0"/>
              <a:t>probabilitas</a:t>
            </a:r>
            <a:r>
              <a:rPr lang="en-US" dirty="0" smtClean="0"/>
              <a:t>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probabilitas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bersifat</a:t>
            </a:r>
            <a:r>
              <a:rPr lang="en-US" dirty="0" smtClean="0"/>
              <a:t> </a:t>
            </a:r>
            <a:r>
              <a:rPr lang="en-US" dirty="0" err="1" smtClean="0"/>
              <a:t>subjektif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Biasanya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opini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pendapat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Pendekatan</a:t>
            </a:r>
            <a:r>
              <a:rPr lang="en-US" dirty="0" smtClean="0"/>
              <a:t> </a:t>
            </a:r>
            <a:r>
              <a:rPr lang="en-US" dirty="0" err="1" smtClean="0"/>
              <a:t>Subjektif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Aturan</a:t>
            </a:r>
            <a:r>
              <a:rPr lang="en-US" dirty="0" smtClean="0"/>
              <a:t> </a:t>
            </a:r>
            <a:r>
              <a:rPr lang="en-US" dirty="0" err="1" smtClean="0"/>
              <a:t>penjumlahan</a:t>
            </a:r>
            <a:r>
              <a:rPr lang="en-US" dirty="0" smtClean="0"/>
              <a:t> :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- </a:t>
            </a:r>
            <a:r>
              <a:rPr lang="en-US" dirty="0" err="1" smtClean="0"/>
              <a:t>Kejadian</a:t>
            </a:r>
            <a:r>
              <a:rPr lang="en-US" dirty="0" smtClean="0"/>
              <a:t> yang </a:t>
            </a:r>
            <a:r>
              <a:rPr lang="en-US" dirty="0" err="1" smtClean="0"/>
              <a:t>saling</a:t>
            </a:r>
            <a:r>
              <a:rPr lang="en-US" dirty="0" smtClean="0"/>
              <a:t> </a:t>
            </a:r>
            <a:r>
              <a:rPr lang="en-US" dirty="0" err="1" smtClean="0"/>
              <a:t>menghilangkan</a:t>
            </a:r>
            <a:endParaRPr lang="en-US" dirty="0" smtClean="0"/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- </a:t>
            </a:r>
            <a:r>
              <a:rPr lang="en-US" dirty="0" err="1" smtClean="0"/>
              <a:t>Kejadian</a:t>
            </a:r>
            <a:r>
              <a:rPr lang="en-US" dirty="0" smtClean="0"/>
              <a:t>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saling</a:t>
            </a:r>
            <a:r>
              <a:rPr lang="en-US" dirty="0" smtClean="0"/>
              <a:t> </a:t>
            </a:r>
            <a:r>
              <a:rPr lang="en-US" dirty="0" err="1" smtClean="0"/>
              <a:t>menghilangkan</a:t>
            </a:r>
            <a:endParaRPr lang="en-US" dirty="0" smtClean="0"/>
          </a:p>
          <a:p>
            <a:pPr>
              <a:buNone/>
            </a:pPr>
            <a:endParaRPr lang="en-US" dirty="0"/>
          </a:p>
          <a:p>
            <a:r>
              <a:rPr lang="en-US" dirty="0" err="1" smtClean="0"/>
              <a:t>Aturan</a:t>
            </a:r>
            <a:r>
              <a:rPr lang="en-US" dirty="0" smtClean="0"/>
              <a:t> </a:t>
            </a:r>
            <a:r>
              <a:rPr lang="en-US" dirty="0" err="1" smtClean="0"/>
              <a:t>perkalian</a:t>
            </a:r>
            <a:r>
              <a:rPr lang="en-US" dirty="0" smtClean="0"/>
              <a:t> :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- </a:t>
            </a:r>
            <a:r>
              <a:rPr lang="en-US" dirty="0" err="1" smtClean="0"/>
              <a:t>Kejadian</a:t>
            </a:r>
            <a:r>
              <a:rPr lang="en-US" dirty="0" smtClean="0"/>
              <a:t> </a:t>
            </a:r>
            <a:r>
              <a:rPr lang="en-US" dirty="0" err="1" smtClean="0"/>
              <a:t>bersyarat</a:t>
            </a:r>
            <a:endParaRPr lang="en-US" dirty="0" smtClean="0"/>
          </a:p>
          <a:p>
            <a:pPr>
              <a:buNone/>
            </a:pPr>
            <a:r>
              <a:rPr lang="en-US" dirty="0"/>
              <a:t> 	</a:t>
            </a:r>
            <a:r>
              <a:rPr lang="en-US" dirty="0" smtClean="0"/>
              <a:t>- </a:t>
            </a:r>
            <a:r>
              <a:rPr lang="en-US" dirty="0" err="1" smtClean="0"/>
              <a:t>Kejadian</a:t>
            </a:r>
            <a:r>
              <a:rPr lang="en-US" dirty="0" smtClean="0"/>
              <a:t> </a:t>
            </a:r>
            <a:r>
              <a:rPr lang="en-US" dirty="0" err="1" smtClean="0"/>
              <a:t>bebas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Aturan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 </a:t>
            </a:r>
            <a:r>
              <a:rPr lang="en-US" dirty="0" err="1" smtClean="0"/>
              <a:t>Probabilitas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Custom 3">
      <a:majorFont>
        <a:latin typeface="Berlin Sans FB"/>
        <a:ea typeface=""/>
        <a:cs typeface=""/>
      </a:majorFont>
      <a:minorFont>
        <a:latin typeface="Tw Cen MT"/>
        <a:ea typeface=""/>
        <a:cs typeface="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1711</TotalTime>
  <Words>956</Words>
  <Application>Microsoft Office PowerPoint</Application>
  <PresentationFormat>On-screen Show (4:3)</PresentationFormat>
  <Paragraphs>169</Paragraphs>
  <Slides>25</Slides>
  <Notes>21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7" baseType="lpstr">
      <vt:lpstr>Concourse</vt:lpstr>
      <vt:lpstr>Equation</vt:lpstr>
      <vt:lpstr>Teori  PROBABILITAS</vt:lpstr>
      <vt:lpstr>Pengertian</vt:lpstr>
      <vt:lpstr>Terminologi Probabilitas (1)</vt:lpstr>
      <vt:lpstr>Terminologi Probabilitas (2)</vt:lpstr>
      <vt:lpstr>Pendekatan perhitungan probabilitas</vt:lpstr>
      <vt:lpstr>Pendekatan Klasik</vt:lpstr>
      <vt:lpstr>Pendekatan Frekuensi Relatif</vt:lpstr>
      <vt:lpstr>Pendekatan Subjektif</vt:lpstr>
      <vt:lpstr>Aturan Dasar Probabilitas</vt:lpstr>
      <vt:lpstr>Kejadian saling menghilangkan</vt:lpstr>
      <vt:lpstr>Kejadian Tidak Saling Menghilangkan</vt:lpstr>
      <vt:lpstr>Kejadian Bersyarat (1)</vt:lpstr>
      <vt:lpstr>Kejadian Bebas</vt:lpstr>
      <vt:lpstr>Permutasi</vt:lpstr>
      <vt:lpstr>Kombinasi</vt:lpstr>
      <vt:lpstr>Soal Latihan</vt:lpstr>
      <vt:lpstr>PowerPoint Presentation</vt:lpstr>
      <vt:lpstr>TEOREMA BAYERS</vt:lpstr>
      <vt:lpstr>Contoh Kasus</vt:lpstr>
      <vt:lpstr>Solusi Kasus (1)</vt:lpstr>
      <vt:lpstr>Solusi Kasus (2)</vt:lpstr>
      <vt:lpstr>Solusi Kasus (3)</vt:lpstr>
      <vt:lpstr>Latihan soal (1)</vt:lpstr>
      <vt:lpstr>PowerPoint Presentation</vt:lpstr>
      <vt:lpstr>Latihan soal (2)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TEORI  PROBABILITAS</dc:title>
  <dc:creator>Teknik Industri</dc:creator>
  <cp:lastModifiedBy>ismail - [2010]</cp:lastModifiedBy>
  <cp:revision>32</cp:revision>
  <dcterms:created xsi:type="dcterms:W3CDTF">2012-11-21T02:37:49Z</dcterms:created>
  <dcterms:modified xsi:type="dcterms:W3CDTF">2018-05-22T14:00:32Z</dcterms:modified>
</cp:coreProperties>
</file>