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6" r:id="rId24"/>
    <p:sldId id="293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67" d="100"/>
          <a:sy n="67" d="100"/>
        </p:scale>
        <p:origin x="168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MIGRASI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MOBILITY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Transmigrasi yang disponsori oleh pemerintah : Transmigrasi Umum</a:t>
            </a:r>
          </a:p>
          <a:p>
            <a:r>
              <a:rPr lang="id-ID" dirty="0" smtClean="0"/>
              <a:t>Transmigrasi yang tidak disponsori oleh pemerintah: Transmigrasi swakarsa atau transmigrasi spontan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6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PENGUKURAN MIGRASI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Migrasi kasar</a:t>
                </a:r>
              </a:p>
              <a:p>
                <a:endParaRPr lang="id-ID" dirty="0"/>
              </a:p>
              <a:p>
                <a:r>
                  <a:rPr lang="id-ID" dirty="0" smtClean="0"/>
                  <a:t>Angka Migrasi Kasar: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nary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d-ID" sz="2800" b="0" i="1" baseline="-25000" smtClean="0">
                            <a:latin typeface="Cambria Math" panose="02040503050406030204" pitchFamily="18" charset="0"/>
                          </a:rPr>
                          <m:t>𝑡𝑡</m:t>
                        </m:r>
                      </m:den>
                    </m:f>
                  </m:oMath>
                </a14:m>
                <a:r>
                  <a:rPr lang="id-ID" dirty="0" smtClean="0"/>
                  <a:t> x k</a:t>
                </a:r>
              </a:p>
              <a:p>
                <a:r>
                  <a:rPr lang="id-ID" dirty="0" smtClean="0"/>
                  <a:t>M: migrasi (jumlah migran) masuk dan keluar selama 1 tahun</a:t>
                </a:r>
              </a:p>
              <a:p>
                <a:r>
                  <a:rPr lang="id-ID" dirty="0" smtClean="0"/>
                  <a:t>P</a:t>
                </a:r>
                <a:r>
                  <a:rPr lang="id-ID" baseline="-25000" dirty="0" smtClean="0"/>
                  <a:t>tt</a:t>
                </a:r>
                <a:r>
                  <a:rPr lang="id-ID" dirty="0" smtClean="0"/>
                  <a:t>: penduduk tengah tahun dari tahun yang bersangkutan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5" t="-18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5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PENGUKURAN MIGRASI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MIGRASI MASUK</a:t>
                </a:r>
              </a:p>
              <a:p>
                <a:endParaRPr lang="id-ID" dirty="0"/>
              </a:p>
              <a:p>
                <a:r>
                  <a:rPr lang="id-ID" dirty="0" smtClean="0"/>
                  <a:t>Angka migrasi masuk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𝑀𝑚</m:t>
                            </m:r>
                          </m:e>
                        </m:nary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d-ID" sz="2800" b="0" i="1" baseline="-25000" smtClean="0">
                            <a:latin typeface="Cambria Math" panose="02040503050406030204" pitchFamily="18" charset="0"/>
                          </a:rPr>
                          <m:t>𝑡𝑡</m:t>
                        </m:r>
                      </m:den>
                    </m:f>
                  </m:oMath>
                </a14:m>
                <a:r>
                  <a:rPr lang="id-ID" sz="2800" dirty="0" smtClean="0"/>
                  <a:t> x</a:t>
                </a:r>
                <a:r>
                  <a:rPr lang="id-ID" dirty="0" smtClean="0"/>
                  <a:t> k</a:t>
                </a:r>
              </a:p>
              <a:p>
                <a:r>
                  <a:rPr lang="id-ID" dirty="0" smtClean="0"/>
                  <a:t>Mm : jumlah migrasi masuk selama 1 tahun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5" t="-18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PENGUKURAN MIGRASI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Migrasi Keluar</a:t>
                </a:r>
              </a:p>
              <a:p>
                <a:endParaRPr lang="id-ID" dirty="0"/>
              </a:p>
              <a:p>
                <a:r>
                  <a:rPr lang="id-ID" dirty="0" smtClean="0"/>
                  <a:t>Angka migrasi keluar: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𝑀𝑘</m:t>
                            </m:r>
                          </m:e>
                        </m:nary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baseline="-25000" smtClean="0">
                            <a:latin typeface="Cambria Math" panose="02040503050406030204" pitchFamily="18" charset="0"/>
                          </a:rPr>
                          <m:t>𝑡𝑡</m:t>
                        </m:r>
                      </m:den>
                    </m:f>
                  </m:oMath>
                </a14:m>
                <a:r>
                  <a:rPr lang="id-ID" dirty="0" smtClean="0"/>
                  <a:t> x k</a:t>
                </a:r>
              </a:p>
              <a:p>
                <a:r>
                  <a:rPr lang="id-ID" dirty="0" smtClean="0"/>
                  <a:t>Mk: jumlah migrasi keluar selama 1 tahun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5" t="-18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3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PENGUKURAN MIGRASI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MIGRASI NETTO</a:t>
                </a:r>
                <a:endParaRPr lang="id-ID" dirty="0"/>
              </a:p>
              <a:p>
                <a:endParaRPr lang="id-ID" dirty="0" smtClean="0"/>
              </a:p>
              <a:p>
                <a:r>
                  <a:rPr lang="id-ID" dirty="0" smtClean="0"/>
                  <a:t>Angka migrasi netto=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𝑀𝑚</m:t>
                            </m:r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d-ID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id-ID" sz="2800" b="0" i="1" smtClean="0">
                                    <a:latin typeface="Cambria Math" panose="02040503050406030204" pitchFamily="18" charset="0"/>
                                  </a:rPr>
                                  <m:t>𝑀𝑘</m:t>
                                </m:r>
                              </m:e>
                            </m:nary>
                          </m:e>
                        </m:nary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𝑃𝑡𝑡</m:t>
                        </m:r>
                      </m:den>
                    </m:f>
                  </m:oMath>
                </a14:m>
                <a:r>
                  <a:rPr lang="id-ID" dirty="0" smtClean="0"/>
                  <a:t> x k</a:t>
                </a:r>
              </a:p>
              <a:p>
                <a:r>
                  <a:rPr lang="id-ID" dirty="0" smtClean="0"/>
                  <a:t>K=1000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5" t="-18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PENYEBAB 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Push-pull theory</a:t>
            </a:r>
          </a:p>
          <a:p>
            <a:r>
              <a:rPr lang="id-ID" dirty="0" smtClean="0"/>
              <a:t>Push</a:t>
            </a:r>
            <a:r>
              <a:rPr lang="id-ID" dirty="0" smtClean="0">
                <a:sym typeface="Wingdings" panose="05000000000000000000" pitchFamily="2" charset="2"/>
              </a:rPr>
              <a:t> didorong di lokasi asal: hukum yang tidak kondusif, pajak tinggi, iklim, social: situasi yang tidak menyenangkan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Pull ditarik oleh tempat yang baru, lebih dihormati/ dihargai</a:t>
            </a:r>
          </a:p>
          <a:p>
            <a:endParaRPr lang="id-ID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 Brain drain: larinya intelektual/ ahli ke negara yang lebih menghargai kemampuan (brain)</a:t>
            </a:r>
          </a:p>
          <a:p>
            <a:pPr marL="0" indent="0">
              <a:buNone/>
            </a:pPr>
            <a:endParaRPr lang="id-ID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Brain gain: diperolehnya –”--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94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SIAPA YANG 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umur</a:t>
            </a:r>
          </a:p>
          <a:p>
            <a:r>
              <a:rPr lang="id-ID" dirty="0" smtClean="0"/>
              <a:t>Berdasarkan jenis kelamin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56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4" y="0"/>
            <a:ext cx="10746038" cy="64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260648"/>
            <a:ext cx="1138172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88640"/>
            <a:ext cx="11696229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00" y="2276872"/>
            <a:ext cx="28083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b="1" dirty="0" smtClean="0"/>
              <a:t>Short description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7908" y="6453336"/>
            <a:ext cx="22322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b="1" dirty="0" smtClean="0"/>
              <a:t>Transfer valas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766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MIGRASI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MIGRASI: pindah tempat tinggal secara permanen atau relatif permanen (jangka waktu minimal tertentu) dengan menempuh jarak minimal tertentu, atau pindah dari satu unit geografis ke unit geografis lainnya.</a:t>
            </a:r>
            <a:endParaRPr lang="en-US" dirty="0"/>
          </a:p>
          <a:p>
            <a:r>
              <a:rPr lang="id-ID" dirty="0" smtClean="0"/>
              <a:t>Unit geografis : unit administratif pemerintahan misalnya negara atau bagian-bagian negara.</a:t>
            </a:r>
            <a:endParaRPr lang="en-US" dirty="0"/>
          </a:p>
          <a:p>
            <a:r>
              <a:rPr lang="id-ID" dirty="0" smtClean="0"/>
              <a:t>MIGRASI: Bentuk gerak penduduk geografis, spasial, teritorial antara unit-unit geografis yang melibatkan perubahan tempat tinggal: dari tempat asal </a:t>
            </a:r>
            <a:r>
              <a:rPr lang="id-ID" dirty="0" smtClean="0">
                <a:sym typeface="Wingdings" panose="05000000000000000000" pitchFamily="2" charset="2"/>
              </a:rPr>
              <a:t> tempat tujuan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Orang yang melakukan migrasi= migran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Brain Drain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1676401"/>
            <a:ext cx="9608238" cy="4495800"/>
          </a:xfrm>
        </p:spPr>
        <p:txBody>
          <a:bodyPr>
            <a:normAutofit/>
          </a:bodyPr>
          <a:lstStyle/>
          <a:p>
            <a:r>
              <a:rPr lang="id-ID" dirty="0" smtClean="0"/>
              <a:t>Proporsi orang asing yang lahir di negara kaya menjadi tiga kali lipat sejak 1960, dan emigrasi dari tenaga kerja terampil/ ahli meningkat</a:t>
            </a:r>
          </a:p>
          <a:p>
            <a:r>
              <a:rPr lang="id-ID" dirty="0" smtClean="0"/>
              <a:t>Banyak negara yang meningkatkan usahanya untuk menarik dan menahan mahasiswa asing yang berakibat meningkatnya resiko brain drain dari negara pengirim.</a:t>
            </a:r>
          </a:p>
          <a:p>
            <a:r>
              <a:rPr lang="id-ID" dirty="0" smtClean="0"/>
              <a:t>Di negara miskin, kondisi ini dapat mengubah struktur ketenagakerjaan, </a:t>
            </a:r>
            <a:r>
              <a:rPr lang="id-ID" dirty="0" smtClean="0">
                <a:sym typeface="Wingdings" panose="05000000000000000000" pitchFamily="2" charset="2"/>
              </a:rPr>
              <a:t> kekurangan tenaga kerja, tetapi dapat menambah pendapatan.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Bisa dianggap bencana vs anugrah tergantung kebijakan dari negara ybs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68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484784"/>
            <a:ext cx="117543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Migrasi internal: antar unit geografis dalam satu negara </a:t>
            </a:r>
          </a:p>
          <a:p>
            <a:r>
              <a:rPr lang="id-ID" dirty="0" smtClean="0"/>
              <a:t>Migrasi internasional: terjadi antar negara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46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EMIGRASI vs IMIGRASI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Emigrasi: Migrasi internasional dipandang dari negara asal atau negara pengirim</a:t>
            </a:r>
          </a:p>
          <a:p>
            <a:r>
              <a:rPr lang="id-ID" dirty="0" smtClean="0"/>
              <a:t>Orang/ pelakunya</a:t>
            </a:r>
            <a:r>
              <a:rPr lang="id-ID" dirty="0" smtClean="0">
                <a:sym typeface="Wingdings" panose="05000000000000000000" pitchFamily="2" charset="2"/>
              </a:rPr>
              <a:t> emigran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Imigrasi: Migrasi internasional dilihat dari negara penerima/ tujuan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Orang/ pelaku imigran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98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MIGRASI INTERNAL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Migran masuk (dilihat dari wilayah tujuan)</a:t>
            </a:r>
          </a:p>
          <a:p>
            <a:r>
              <a:rPr lang="id-ID" dirty="0" smtClean="0"/>
              <a:t>Migran keluar (dilihat dari wilayah asal)</a:t>
            </a:r>
          </a:p>
          <a:p>
            <a:r>
              <a:rPr lang="id-ID" dirty="0" smtClean="0"/>
              <a:t>Migrasi masuk&gt; migrasi keluar</a:t>
            </a:r>
            <a:r>
              <a:rPr lang="id-ID" dirty="0" smtClean="0">
                <a:sym typeface="Wingdings" panose="05000000000000000000" pitchFamily="2" charset="2"/>
              </a:rPr>
              <a:t> terdapat migrasi masuk netto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Migrasi keluar &gt; migrasi masuk terdapat migrasi keluar netto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Jumlah perpindahan atau migran disuatu daerah =migrasi kasar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31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IDENTIFIKASI MIGRAN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Berdasarkan tempat tinggal terakhir dan tempat tinggal dalam periode tahun-tahun belakangan.</a:t>
            </a:r>
          </a:p>
          <a:p>
            <a:r>
              <a:rPr lang="id-ID" dirty="0" smtClean="0"/>
              <a:t>Semua Migran yang berbeda antara tempat tinggal terakhir dan tempat tinggal sekarang dikatakan sebagai migran total (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migrant</a:t>
            </a:r>
            <a:r>
              <a:rPr lang="id-ID" dirty="0" smtClean="0"/>
              <a:t>)</a:t>
            </a:r>
          </a:p>
          <a:p>
            <a:r>
              <a:rPr lang="id-ID" dirty="0" smtClean="0"/>
              <a:t>Migran yang tempat tinggalnya dalam periode belakangan (misal 5 tahun terakhir) berbeda dari tempat tinggal sekarang: migran risen (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migrant</a:t>
            </a:r>
            <a:r>
              <a:rPr lang="id-ID" dirty="0" smtClean="0"/>
              <a:t>).</a:t>
            </a:r>
          </a:p>
          <a:p>
            <a:r>
              <a:rPr lang="id-ID" dirty="0" smtClean="0"/>
              <a:t>Migran yang tempat tinggalnya sekarang tidak berbeda dengan tempat lahir, tetapi untuk jangka waktu tertentu pernah bertempat tinggal di luar tempat kelahirannya: migrasi kembali (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migrant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80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SIRKULASI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Berbagai macam gerak penduduk yang berciri jangka pendek, repetitif, atau siklikal, mempunyai kesamaan yaitu tidak ada niat untuk tinggal permanen</a:t>
            </a:r>
          </a:p>
          <a:p>
            <a:r>
              <a:rPr lang="id-ID" dirty="0" smtClean="0"/>
              <a:t>Gerak berselang: antara tempat tinggal dan tujuan untuk bekerja atau sekolah.</a:t>
            </a:r>
          </a:p>
          <a:p>
            <a:r>
              <a:rPr lang="id-ID" dirty="0" smtClean="0"/>
              <a:t>Sirkulator: tinggal di tempat tujuan selama seminggu, 2 minggu, sebulan atau dengan pola kurang teratur, diselingi dengan kembali dan tinggal di tempat asal untuk waktu-waktu tertentu.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1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KOMUTASI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Gerak penduduk harian: yaitu gerak berulang hampir setiap hari antara tempat tinggal dan tempat tujuan.</a:t>
            </a:r>
          </a:p>
          <a:p>
            <a:r>
              <a:rPr lang="id-ID" dirty="0" smtClean="0"/>
              <a:t>Komuter: tidak mempunyai rencana untuk menginap di tempat tujuan.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74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TRANSMIGRASI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Migrasi internal di Indonesia </a:t>
            </a:r>
          </a:p>
          <a:p>
            <a:r>
              <a:rPr lang="id-ID" dirty="0" smtClean="0"/>
              <a:t>Perpindahan tempat tinggal permanen dari Pulau Jawa ke luar Pulau Jawa.</a:t>
            </a:r>
          </a:p>
          <a:p>
            <a:r>
              <a:rPr lang="id-ID" dirty="0" smtClean="0"/>
              <a:t>Migrasi yang direncanakan: seleksi, penempatannya, bantuan fasilitas</a:t>
            </a:r>
          </a:p>
          <a:p>
            <a:r>
              <a:rPr lang="id-ID" dirty="0" smtClean="0"/>
              <a:t>Gerak penduduk dari desa di Jawa ke daerah baru (frontier agraris)</a:t>
            </a:r>
          </a:p>
          <a:p>
            <a:r>
              <a:rPr lang="id-ID" dirty="0" smtClean="0"/>
              <a:t>Kelanjutan dari kolonisasi (zaman kolonial Belanda): tahun 1905, penduduk Jawa  (155 keluarga) dipindahkan ke Lampung untuk mengurangi kepadatan penduduk di Pulau Jawa.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00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584</TotalTime>
  <Words>638</Words>
  <Application>Microsoft Office PowerPoint</Application>
  <PresentationFormat>Custom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Euphemia</vt:lpstr>
      <vt:lpstr>Wingdings</vt:lpstr>
      <vt:lpstr>Serenity 16x9</vt:lpstr>
      <vt:lpstr>MIGRASI</vt:lpstr>
      <vt:lpstr>PENGERTIAN MIGRASI</vt:lpstr>
      <vt:lpstr>JENIS MIGRASI</vt:lpstr>
      <vt:lpstr>EMIGRASI vs IMIGRASI</vt:lpstr>
      <vt:lpstr>MIGRASI INTERNAL</vt:lpstr>
      <vt:lpstr>IDENTIFIKASI MIGRAN</vt:lpstr>
      <vt:lpstr>SIRKULASI</vt:lpstr>
      <vt:lpstr>KOMUTASI</vt:lpstr>
      <vt:lpstr>TRANSMIGRASI</vt:lpstr>
      <vt:lpstr>TRANSMIGRASI</vt:lpstr>
      <vt:lpstr>PENGUKURAN MIGRASI</vt:lpstr>
      <vt:lpstr>PENGUKURAN MIGRASI</vt:lpstr>
      <vt:lpstr>PENGUKURAN MIGRASI</vt:lpstr>
      <vt:lpstr>PENGUKURAN MIGRASI</vt:lpstr>
      <vt:lpstr>PENYEBAB MIGRASI</vt:lpstr>
      <vt:lpstr>SIAPA YANG MIGRASI</vt:lpstr>
      <vt:lpstr>PowerPoint Presentation</vt:lpstr>
      <vt:lpstr>PowerPoint Presentation</vt:lpstr>
      <vt:lpstr>PowerPoint Presentation</vt:lpstr>
      <vt:lpstr>Brain Drain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MIGRASI</dc:title>
  <dc:creator>Lia Warlina</dc:creator>
  <cp:lastModifiedBy>Lia Warlina</cp:lastModifiedBy>
  <cp:revision>23</cp:revision>
  <dcterms:created xsi:type="dcterms:W3CDTF">2017-02-20T02:34:42Z</dcterms:created>
  <dcterms:modified xsi:type="dcterms:W3CDTF">2017-05-16T10:33:18Z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