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83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98" r:id="rId19"/>
    <p:sldId id="299" r:id="rId20"/>
    <p:sldId id="307" r:id="rId21"/>
    <p:sldId id="308" r:id="rId22"/>
    <p:sldId id="300" r:id="rId23"/>
    <p:sldId id="301" r:id="rId24"/>
    <p:sldId id="309" r:id="rId25"/>
    <p:sldId id="310" r:id="rId26"/>
    <p:sldId id="302" r:id="rId27"/>
    <p:sldId id="303" r:id="rId28"/>
    <p:sldId id="304" r:id="rId29"/>
    <p:sldId id="305" r:id="rId30"/>
    <p:sldId id="306" r:id="rId31"/>
    <p:sldId id="312" r:id="rId32"/>
    <p:sldId id="313" r:id="rId33"/>
    <p:sldId id="314" r:id="rId34"/>
    <p:sldId id="315" r:id="rId35"/>
    <p:sldId id="316" r:id="rId36"/>
    <p:sldId id="317" r:id="rId37"/>
    <p:sldId id="318" r:id="rId38"/>
  </p:sldIdLst>
  <p:sldSz cx="9144000" cy="6858000" type="screen4x3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0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600"/>
    <a:srgbClr val="E1B851"/>
    <a:srgbClr val="EFDA81"/>
    <a:srgbClr val="EDD56D"/>
    <a:srgbClr val="BC8F00"/>
    <a:srgbClr val="663300"/>
    <a:srgbClr val="3A1D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>
      <p:cViewPr varScale="1">
        <p:scale>
          <a:sx n="72" d="100"/>
          <a:sy n="72" d="100"/>
        </p:scale>
        <p:origin x="14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934" y="-108"/>
      </p:cViewPr>
      <p:guideLst>
        <p:guide orient="horz" pos="300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CDFAE-40FE-467F-9012-F8BB7C590730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7C1542E-7DE7-4B07-8EB2-56E2A137DDC4}">
      <dgm:prSet phldrT="[Text]" custT="1"/>
      <dgm:spPr/>
      <dgm:t>
        <a:bodyPr/>
        <a:lstStyle/>
        <a:p>
          <a:r>
            <a:rPr lang="en-US" sz="2000" dirty="0" err="1"/>
            <a:t>Rencana</a:t>
          </a:r>
          <a:r>
            <a:rPr lang="en-US" sz="2000" dirty="0"/>
            <a:t> </a:t>
          </a:r>
          <a:r>
            <a:rPr lang="en-US" sz="2000" dirty="0" err="1"/>
            <a:t>Penjualan</a:t>
          </a:r>
          <a:endParaRPr lang="en-US" sz="2000" dirty="0"/>
        </a:p>
      </dgm:t>
    </dgm:pt>
    <dgm:pt modelId="{6876F1B8-BD58-4962-B9EF-6297D095722B}" type="parTrans" cxnId="{467B03AF-6CC1-4293-9261-2489D41A9819}">
      <dgm:prSet/>
      <dgm:spPr/>
      <dgm:t>
        <a:bodyPr/>
        <a:lstStyle/>
        <a:p>
          <a:endParaRPr lang="en-US" sz="2000"/>
        </a:p>
      </dgm:t>
    </dgm:pt>
    <dgm:pt modelId="{6DE76C19-9DD5-4A98-B205-6242B856E3CB}" type="sibTrans" cxnId="{467B03AF-6CC1-4293-9261-2489D41A9819}">
      <dgm:prSet/>
      <dgm:spPr/>
      <dgm:t>
        <a:bodyPr/>
        <a:lstStyle/>
        <a:p>
          <a:endParaRPr lang="en-US" sz="2000"/>
        </a:p>
      </dgm:t>
    </dgm:pt>
    <dgm:pt modelId="{A5B39A77-5FFA-43E0-93A0-AC6495E94BB0}">
      <dgm:prSet phldrT="[Text]" custT="1"/>
      <dgm:spPr/>
      <dgm:t>
        <a:bodyPr/>
        <a:lstStyle/>
        <a:p>
          <a:r>
            <a:rPr lang="en-US" sz="2000" dirty="0" err="1"/>
            <a:t>Rencana</a:t>
          </a:r>
          <a:r>
            <a:rPr lang="en-US" sz="2000" dirty="0"/>
            <a:t> </a:t>
          </a:r>
          <a:r>
            <a:rPr lang="en-US" sz="2000" dirty="0" err="1"/>
            <a:t>Produksi</a:t>
          </a:r>
          <a:endParaRPr lang="en-US" sz="2000" dirty="0"/>
        </a:p>
      </dgm:t>
    </dgm:pt>
    <dgm:pt modelId="{8B928B38-E121-4742-B48C-4F5D56C57E55}" type="parTrans" cxnId="{98188375-621C-498C-9F04-147FD5453F50}">
      <dgm:prSet/>
      <dgm:spPr/>
      <dgm:t>
        <a:bodyPr/>
        <a:lstStyle/>
        <a:p>
          <a:endParaRPr lang="en-US" sz="2000"/>
        </a:p>
      </dgm:t>
    </dgm:pt>
    <dgm:pt modelId="{206B6FBE-7B34-4C30-ACAD-476CBAC7C0AA}" type="sibTrans" cxnId="{98188375-621C-498C-9F04-147FD5453F50}">
      <dgm:prSet/>
      <dgm:spPr/>
      <dgm:t>
        <a:bodyPr/>
        <a:lstStyle/>
        <a:p>
          <a:endParaRPr lang="en-US" sz="2000"/>
        </a:p>
      </dgm:t>
    </dgm:pt>
    <dgm:pt modelId="{7A6D057D-ED7E-4215-8D2E-F326093A9097}">
      <dgm:prSet phldrT="[Text]" custT="1"/>
      <dgm:spPr/>
      <dgm:t>
        <a:bodyPr/>
        <a:lstStyle/>
        <a:p>
          <a:r>
            <a:rPr lang="en-US" sz="2000" dirty="0" err="1"/>
            <a:t>Anggaran</a:t>
          </a:r>
          <a:r>
            <a:rPr lang="en-US" sz="2000" dirty="0"/>
            <a:t> </a:t>
          </a:r>
          <a:r>
            <a:rPr lang="en-US" sz="2000" dirty="0" err="1"/>
            <a:t>Biaya</a:t>
          </a:r>
          <a:r>
            <a:rPr lang="en-US" sz="2000" dirty="0"/>
            <a:t> Overhead </a:t>
          </a:r>
        </a:p>
      </dgm:t>
    </dgm:pt>
    <dgm:pt modelId="{23E9CDB0-9534-4626-BF86-46D109A58650}" type="parTrans" cxnId="{9467F035-7E97-4B9E-A7D7-BBED45A3AEAC}">
      <dgm:prSet/>
      <dgm:spPr/>
      <dgm:t>
        <a:bodyPr/>
        <a:lstStyle/>
        <a:p>
          <a:endParaRPr lang="en-US" sz="2000"/>
        </a:p>
      </dgm:t>
    </dgm:pt>
    <dgm:pt modelId="{F93C6729-7F3A-4E39-85EC-50A31BF0482E}" type="sibTrans" cxnId="{9467F035-7E97-4B9E-A7D7-BBED45A3AEAC}">
      <dgm:prSet/>
      <dgm:spPr/>
      <dgm:t>
        <a:bodyPr/>
        <a:lstStyle/>
        <a:p>
          <a:endParaRPr lang="en-US" sz="2000"/>
        </a:p>
      </dgm:t>
    </dgm:pt>
    <dgm:pt modelId="{A3755B8E-A45F-4437-A8CE-5F1A30B94D27}">
      <dgm:prSet phldrT="[Text]" custT="1"/>
      <dgm:spPr/>
      <dgm:t>
        <a:bodyPr/>
        <a:lstStyle/>
        <a:p>
          <a:r>
            <a:rPr lang="en-US" sz="2000" dirty="0" err="1"/>
            <a:t>Anggaran</a:t>
          </a:r>
          <a:r>
            <a:rPr lang="en-US" sz="2000" dirty="0"/>
            <a:t> </a:t>
          </a:r>
          <a:r>
            <a:rPr lang="en-US" sz="2000" dirty="0" err="1"/>
            <a:t>Biaya</a:t>
          </a:r>
          <a:r>
            <a:rPr lang="en-US" sz="2000" dirty="0"/>
            <a:t> </a:t>
          </a:r>
          <a:r>
            <a:rPr lang="en-US" sz="2000" dirty="0" err="1"/>
            <a:t>Tenaga</a:t>
          </a:r>
          <a:r>
            <a:rPr lang="en-US" sz="2000" dirty="0"/>
            <a:t> </a:t>
          </a:r>
          <a:r>
            <a:rPr lang="en-US" sz="2000" dirty="0" err="1"/>
            <a:t>Kerja</a:t>
          </a:r>
          <a:r>
            <a:rPr lang="en-US" sz="2000" dirty="0"/>
            <a:t> </a:t>
          </a:r>
        </a:p>
      </dgm:t>
    </dgm:pt>
    <dgm:pt modelId="{29887FF8-FB9C-4BC5-A65E-917194008DAC}" type="parTrans" cxnId="{1D56B0EF-66D6-485C-8B8D-047A9C141D30}">
      <dgm:prSet/>
      <dgm:spPr/>
      <dgm:t>
        <a:bodyPr/>
        <a:lstStyle/>
        <a:p>
          <a:endParaRPr lang="en-US" sz="2000"/>
        </a:p>
      </dgm:t>
    </dgm:pt>
    <dgm:pt modelId="{DD6E082F-2D89-4F65-8695-CF3675D4D235}" type="sibTrans" cxnId="{1D56B0EF-66D6-485C-8B8D-047A9C141D30}">
      <dgm:prSet/>
      <dgm:spPr/>
      <dgm:t>
        <a:bodyPr/>
        <a:lstStyle/>
        <a:p>
          <a:endParaRPr lang="en-US" sz="2000"/>
        </a:p>
      </dgm:t>
    </dgm:pt>
    <dgm:pt modelId="{5E02AED7-CE22-487D-A721-126912CFC73B}">
      <dgm:prSet custT="1"/>
      <dgm:spPr/>
      <dgm:t>
        <a:bodyPr/>
        <a:lstStyle/>
        <a:p>
          <a:r>
            <a:rPr lang="en-US" sz="2000" dirty="0"/>
            <a:t>Tingkat </a:t>
          </a:r>
          <a:r>
            <a:rPr lang="en-US" sz="2000" dirty="0" err="1"/>
            <a:t>Persediaan</a:t>
          </a:r>
          <a:endParaRPr lang="en-US" sz="2000" dirty="0"/>
        </a:p>
      </dgm:t>
    </dgm:pt>
    <dgm:pt modelId="{B2811543-B40E-420C-ADBC-C04414FBDC7E}" type="parTrans" cxnId="{D18AF18F-6D3C-48BF-8C57-78575EE51588}">
      <dgm:prSet/>
      <dgm:spPr/>
      <dgm:t>
        <a:bodyPr/>
        <a:lstStyle/>
        <a:p>
          <a:endParaRPr lang="en-US"/>
        </a:p>
      </dgm:t>
    </dgm:pt>
    <dgm:pt modelId="{F2371F65-2AB1-4DBE-945E-0E0B395215B1}" type="sibTrans" cxnId="{D18AF18F-6D3C-48BF-8C57-78575EE51588}">
      <dgm:prSet/>
      <dgm:spPr/>
      <dgm:t>
        <a:bodyPr/>
        <a:lstStyle/>
        <a:p>
          <a:endParaRPr lang="en-US"/>
        </a:p>
      </dgm:t>
    </dgm:pt>
    <dgm:pt modelId="{58B617AB-C391-47ED-9422-60EB56D8B48A}">
      <dgm:prSet custT="1"/>
      <dgm:spPr/>
      <dgm:t>
        <a:bodyPr/>
        <a:lstStyle/>
        <a:p>
          <a:r>
            <a:rPr lang="en-US" sz="2000" dirty="0" err="1"/>
            <a:t>Anggaran</a:t>
          </a:r>
          <a:r>
            <a:rPr lang="en-US" sz="2000" dirty="0"/>
            <a:t> </a:t>
          </a:r>
          <a:r>
            <a:rPr lang="en-US" sz="2000" dirty="0" err="1"/>
            <a:t>Bahan</a:t>
          </a:r>
          <a:r>
            <a:rPr lang="en-US" sz="2000" dirty="0"/>
            <a:t> </a:t>
          </a:r>
          <a:r>
            <a:rPr lang="en-US" sz="2000" dirty="0" err="1"/>
            <a:t>Mentah</a:t>
          </a:r>
          <a:r>
            <a:rPr lang="en-US" sz="2000" dirty="0"/>
            <a:t> </a:t>
          </a:r>
        </a:p>
      </dgm:t>
    </dgm:pt>
    <dgm:pt modelId="{29859717-9BC6-42FD-94B2-D86ADF711DAE}" type="parTrans" cxnId="{1C5B4F0A-E294-4C6F-BBCA-9CF4E53D06AC}">
      <dgm:prSet/>
      <dgm:spPr/>
      <dgm:t>
        <a:bodyPr/>
        <a:lstStyle/>
        <a:p>
          <a:endParaRPr lang="en-US"/>
        </a:p>
      </dgm:t>
    </dgm:pt>
    <dgm:pt modelId="{16CEBE9C-9598-43EC-B7D2-A9F5B51B338E}" type="sibTrans" cxnId="{1C5B4F0A-E294-4C6F-BBCA-9CF4E53D06AC}">
      <dgm:prSet/>
      <dgm:spPr/>
      <dgm:t>
        <a:bodyPr/>
        <a:lstStyle/>
        <a:p>
          <a:endParaRPr lang="en-US"/>
        </a:p>
      </dgm:t>
    </dgm:pt>
    <dgm:pt modelId="{8DA7D274-6AED-4DDF-B6ED-AF0AB11643D6}" type="pres">
      <dgm:prSet presAssocID="{AD1CDFAE-40FE-467F-9012-F8BB7C59073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6808A21-223B-4F32-A1C5-DBAC458AEABE}" type="pres">
      <dgm:prSet presAssocID="{07C1542E-7DE7-4B07-8EB2-56E2A137DDC4}" presName="hierRoot1" presStyleCnt="0"/>
      <dgm:spPr/>
    </dgm:pt>
    <dgm:pt modelId="{AE1B179F-B3C7-404A-8277-D3429EAA5966}" type="pres">
      <dgm:prSet presAssocID="{07C1542E-7DE7-4B07-8EB2-56E2A137DDC4}" presName="composite" presStyleCnt="0"/>
      <dgm:spPr/>
    </dgm:pt>
    <dgm:pt modelId="{F8DE451E-1755-4612-9E97-A6CF090B395D}" type="pres">
      <dgm:prSet presAssocID="{07C1542E-7DE7-4B07-8EB2-56E2A137DDC4}" presName="background" presStyleLbl="node0" presStyleIdx="0" presStyleCnt="1"/>
      <dgm:spPr/>
    </dgm:pt>
    <dgm:pt modelId="{5ABAC33D-0E4E-4F73-B0E6-D6CF515857DB}" type="pres">
      <dgm:prSet presAssocID="{07C1542E-7DE7-4B07-8EB2-56E2A137DDC4}" presName="text" presStyleLbl="fgAcc0" presStyleIdx="0" presStyleCnt="1" custScaleX="206419">
        <dgm:presLayoutVars>
          <dgm:chPref val="3"/>
        </dgm:presLayoutVars>
      </dgm:prSet>
      <dgm:spPr/>
    </dgm:pt>
    <dgm:pt modelId="{7C54117A-2ABA-420E-B11A-B7750263E358}" type="pres">
      <dgm:prSet presAssocID="{07C1542E-7DE7-4B07-8EB2-56E2A137DDC4}" presName="hierChild2" presStyleCnt="0"/>
      <dgm:spPr/>
    </dgm:pt>
    <dgm:pt modelId="{99BC1C2F-1A27-4AE0-A0A9-BF66990524B8}" type="pres">
      <dgm:prSet presAssocID="{B2811543-B40E-420C-ADBC-C04414FBDC7E}" presName="Name10" presStyleLbl="parChTrans1D2" presStyleIdx="0" presStyleCnt="1"/>
      <dgm:spPr/>
    </dgm:pt>
    <dgm:pt modelId="{EC99968C-9835-4DD8-94EF-6591AC50E666}" type="pres">
      <dgm:prSet presAssocID="{5E02AED7-CE22-487D-A721-126912CFC73B}" presName="hierRoot2" presStyleCnt="0"/>
      <dgm:spPr/>
    </dgm:pt>
    <dgm:pt modelId="{D72DDF9E-F64B-403B-BFD0-514486B5D1DF}" type="pres">
      <dgm:prSet presAssocID="{5E02AED7-CE22-487D-A721-126912CFC73B}" presName="composite2" presStyleCnt="0"/>
      <dgm:spPr/>
    </dgm:pt>
    <dgm:pt modelId="{C76A536B-EDFA-4DB0-B5CD-AB57ED198C33}" type="pres">
      <dgm:prSet presAssocID="{5E02AED7-CE22-487D-A721-126912CFC73B}" presName="background2" presStyleLbl="node2" presStyleIdx="0" presStyleCnt="1"/>
      <dgm:spPr/>
    </dgm:pt>
    <dgm:pt modelId="{33F4E4A4-E087-4DAA-A4E0-B25E744593C8}" type="pres">
      <dgm:prSet presAssocID="{5E02AED7-CE22-487D-A721-126912CFC73B}" presName="text2" presStyleLbl="fgAcc2" presStyleIdx="0" presStyleCnt="1" custScaleX="206419">
        <dgm:presLayoutVars>
          <dgm:chPref val="3"/>
        </dgm:presLayoutVars>
      </dgm:prSet>
      <dgm:spPr/>
    </dgm:pt>
    <dgm:pt modelId="{D0B13381-64D3-4289-8BCA-BB7CDA69F945}" type="pres">
      <dgm:prSet presAssocID="{5E02AED7-CE22-487D-A721-126912CFC73B}" presName="hierChild3" presStyleCnt="0"/>
      <dgm:spPr/>
    </dgm:pt>
    <dgm:pt modelId="{B98B43AA-04E4-4340-98CF-E3034F32DD95}" type="pres">
      <dgm:prSet presAssocID="{8B928B38-E121-4742-B48C-4F5D56C57E55}" presName="Name17" presStyleLbl="parChTrans1D3" presStyleIdx="0" presStyleCnt="1"/>
      <dgm:spPr/>
    </dgm:pt>
    <dgm:pt modelId="{A9BB5E8C-C36C-4AFE-8D62-529E1D17B4D3}" type="pres">
      <dgm:prSet presAssocID="{A5B39A77-5FFA-43E0-93A0-AC6495E94BB0}" presName="hierRoot3" presStyleCnt="0"/>
      <dgm:spPr/>
    </dgm:pt>
    <dgm:pt modelId="{4A724F79-423A-4166-AF99-C0BF686BA113}" type="pres">
      <dgm:prSet presAssocID="{A5B39A77-5FFA-43E0-93A0-AC6495E94BB0}" presName="composite3" presStyleCnt="0"/>
      <dgm:spPr/>
    </dgm:pt>
    <dgm:pt modelId="{4A4FBD7E-272F-4F98-94F4-7686197DC0DE}" type="pres">
      <dgm:prSet presAssocID="{A5B39A77-5FFA-43E0-93A0-AC6495E94BB0}" presName="background3" presStyleLbl="node3" presStyleIdx="0" presStyleCnt="1"/>
      <dgm:spPr/>
    </dgm:pt>
    <dgm:pt modelId="{DCA19EC5-F3AA-4CD8-B149-D6340231707C}" type="pres">
      <dgm:prSet presAssocID="{A5B39A77-5FFA-43E0-93A0-AC6495E94BB0}" presName="text3" presStyleLbl="fgAcc3" presStyleIdx="0" presStyleCnt="1" custScaleX="206419">
        <dgm:presLayoutVars>
          <dgm:chPref val="3"/>
        </dgm:presLayoutVars>
      </dgm:prSet>
      <dgm:spPr/>
    </dgm:pt>
    <dgm:pt modelId="{C2CE4122-3150-44E2-A80B-D5A1933D49FA}" type="pres">
      <dgm:prSet presAssocID="{A5B39A77-5FFA-43E0-93A0-AC6495E94BB0}" presName="hierChild4" presStyleCnt="0"/>
      <dgm:spPr/>
    </dgm:pt>
    <dgm:pt modelId="{6F5828C4-9C64-4920-96F9-F6721985CCA5}" type="pres">
      <dgm:prSet presAssocID="{23E9CDB0-9534-4626-BF86-46D109A58650}" presName="Name23" presStyleLbl="parChTrans1D4" presStyleIdx="0" presStyleCnt="3"/>
      <dgm:spPr/>
    </dgm:pt>
    <dgm:pt modelId="{425EFF1B-7E2E-457F-B3A0-ECD7811B8AAC}" type="pres">
      <dgm:prSet presAssocID="{7A6D057D-ED7E-4215-8D2E-F326093A9097}" presName="hierRoot4" presStyleCnt="0"/>
      <dgm:spPr/>
    </dgm:pt>
    <dgm:pt modelId="{4047D019-5BE3-438E-BFBC-4FF3F7E1DBB7}" type="pres">
      <dgm:prSet presAssocID="{7A6D057D-ED7E-4215-8D2E-F326093A9097}" presName="composite4" presStyleCnt="0"/>
      <dgm:spPr/>
    </dgm:pt>
    <dgm:pt modelId="{7AE37FCA-3454-4AC6-8744-123623D103B6}" type="pres">
      <dgm:prSet presAssocID="{7A6D057D-ED7E-4215-8D2E-F326093A9097}" presName="background4" presStyleLbl="node4" presStyleIdx="0" presStyleCnt="3"/>
      <dgm:spPr/>
    </dgm:pt>
    <dgm:pt modelId="{A91836EC-4B23-427B-B5C5-0BBADD4A7725}" type="pres">
      <dgm:prSet presAssocID="{7A6D057D-ED7E-4215-8D2E-F326093A9097}" presName="text4" presStyleLbl="fgAcc4" presStyleIdx="0" presStyleCnt="3" custScaleX="206419">
        <dgm:presLayoutVars>
          <dgm:chPref val="3"/>
        </dgm:presLayoutVars>
      </dgm:prSet>
      <dgm:spPr/>
    </dgm:pt>
    <dgm:pt modelId="{3303AE6B-C4E9-47B0-90AE-D78E7045439C}" type="pres">
      <dgm:prSet presAssocID="{7A6D057D-ED7E-4215-8D2E-F326093A9097}" presName="hierChild5" presStyleCnt="0"/>
      <dgm:spPr/>
    </dgm:pt>
    <dgm:pt modelId="{A454810E-2A41-4F33-8C39-C461EF7A58D3}" type="pres">
      <dgm:prSet presAssocID="{29887FF8-FB9C-4BC5-A65E-917194008DAC}" presName="Name23" presStyleLbl="parChTrans1D4" presStyleIdx="1" presStyleCnt="3"/>
      <dgm:spPr/>
    </dgm:pt>
    <dgm:pt modelId="{89921023-54E5-42E5-88B3-D1CEC69371C1}" type="pres">
      <dgm:prSet presAssocID="{A3755B8E-A45F-4437-A8CE-5F1A30B94D27}" presName="hierRoot4" presStyleCnt="0"/>
      <dgm:spPr/>
    </dgm:pt>
    <dgm:pt modelId="{E56CC72E-DAAD-4C23-8A10-DC5654F9E20F}" type="pres">
      <dgm:prSet presAssocID="{A3755B8E-A45F-4437-A8CE-5F1A30B94D27}" presName="composite4" presStyleCnt="0"/>
      <dgm:spPr/>
    </dgm:pt>
    <dgm:pt modelId="{851933A7-E6AA-4A73-9A72-F87A8D93DAD9}" type="pres">
      <dgm:prSet presAssocID="{A3755B8E-A45F-4437-A8CE-5F1A30B94D27}" presName="background4" presStyleLbl="node4" presStyleIdx="1" presStyleCnt="3"/>
      <dgm:spPr/>
    </dgm:pt>
    <dgm:pt modelId="{E2CBA64E-430D-441E-8372-83735731AD1B}" type="pres">
      <dgm:prSet presAssocID="{A3755B8E-A45F-4437-A8CE-5F1A30B94D27}" presName="text4" presStyleLbl="fgAcc4" presStyleIdx="1" presStyleCnt="3" custScaleX="206419">
        <dgm:presLayoutVars>
          <dgm:chPref val="3"/>
        </dgm:presLayoutVars>
      </dgm:prSet>
      <dgm:spPr/>
    </dgm:pt>
    <dgm:pt modelId="{9BF690EA-6F10-4EF4-B9A1-D1523174879A}" type="pres">
      <dgm:prSet presAssocID="{A3755B8E-A45F-4437-A8CE-5F1A30B94D27}" presName="hierChild5" presStyleCnt="0"/>
      <dgm:spPr/>
    </dgm:pt>
    <dgm:pt modelId="{9283FD33-2BA0-4D8A-A8BC-36BFE62AE178}" type="pres">
      <dgm:prSet presAssocID="{29859717-9BC6-42FD-94B2-D86ADF711DAE}" presName="Name23" presStyleLbl="parChTrans1D4" presStyleIdx="2" presStyleCnt="3"/>
      <dgm:spPr/>
    </dgm:pt>
    <dgm:pt modelId="{12E6ACA3-1A9D-4463-ACAA-743846E514ED}" type="pres">
      <dgm:prSet presAssocID="{58B617AB-C391-47ED-9422-60EB56D8B48A}" presName="hierRoot4" presStyleCnt="0"/>
      <dgm:spPr/>
    </dgm:pt>
    <dgm:pt modelId="{B70B07C1-0B27-405D-9B8F-16D06CC874F4}" type="pres">
      <dgm:prSet presAssocID="{58B617AB-C391-47ED-9422-60EB56D8B48A}" presName="composite4" presStyleCnt="0"/>
      <dgm:spPr/>
    </dgm:pt>
    <dgm:pt modelId="{0FE8D9CF-0E27-4D21-87CE-02186AA1A8E0}" type="pres">
      <dgm:prSet presAssocID="{58B617AB-C391-47ED-9422-60EB56D8B48A}" presName="background4" presStyleLbl="node4" presStyleIdx="2" presStyleCnt="3"/>
      <dgm:spPr/>
    </dgm:pt>
    <dgm:pt modelId="{4919ED64-ECE3-4693-B2FD-9AFEE6A33EB7}" type="pres">
      <dgm:prSet presAssocID="{58B617AB-C391-47ED-9422-60EB56D8B48A}" presName="text4" presStyleLbl="fgAcc4" presStyleIdx="2" presStyleCnt="3" custScaleX="206419">
        <dgm:presLayoutVars>
          <dgm:chPref val="3"/>
        </dgm:presLayoutVars>
      </dgm:prSet>
      <dgm:spPr/>
    </dgm:pt>
    <dgm:pt modelId="{E398D347-4AEB-457A-887D-67AF41440D4E}" type="pres">
      <dgm:prSet presAssocID="{58B617AB-C391-47ED-9422-60EB56D8B48A}" presName="hierChild5" presStyleCnt="0"/>
      <dgm:spPr/>
    </dgm:pt>
  </dgm:ptLst>
  <dgm:cxnLst>
    <dgm:cxn modelId="{7778F102-3D4C-46EF-AC1E-473B7AD7D28B}" type="presOf" srcId="{A3755B8E-A45F-4437-A8CE-5F1A30B94D27}" destId="{E2CBA64E-430D-441E-8372-83735731AD1B}" srcOrd="0" destOrd="0" presId="urn:microsoft.com/office/officeart/2005/8/layout/hierarchy1"/>
    <dgm:cxn modelId="{AE0C6A04-38C7-4BAE-B154-D2386B4FAD1E}" type="presOf" srcId="{23E9CDB0-9534-4626-BF86-46D109A58650}" destId="{6F5828C4-9C64-4920-96F9-F6721985CCA5}" srcOrd="0" destOrd="0" presId="urn:microsoft.com/office/officeart/2005/8/layout/hierarchy1"/>
    <dgm:cxn modelId="{85763106-5A41-4D63-80EB-09672923BA8E}" type="presOf" srcId="{B2811543-B40E-420C-ADBC-C04414FBDC7E}" destId="{99BC1C2F-1A27-4AE0-A0A9-BF66990524B8}" srcOrd="0" destOrd="0" presId="urn:microsoft.com/office/officeart/2005/8/layout/hierarchy1"/>
    <dgm:cxn modelId="{1C5B4F0A-E294-4C6F-BBCA-9CF4E53D06AC}" srcId="{A5B39A77-5FFA-43E0-93A0-AC6495E94BB0}" destId="{58B617AB-C391-47ED-9422-60EB56D8B48A}" srcOrd="2" destOrd="0" parTransId="{29859717-9BC6-42FD-94B2-D86ADF711DAE}" sibTransId="{16CEBE9C-9598-43EC-B7D2-A9F5B51B338E}"/>
    <dgm:cxn modelId="{F2B9751D-24CC-4EA1-88CB-CA539B5CDEA0}" type="presOf" srcId="{29859717-9BC6-42FD-94B2-D86ADF711DAE}" destId="{9283FD33-2BA0-4D8A-A8BC-36BFE62AE178}" srcOrd="0" destOrd="0" presId="urn:microsoft.com/office/officeart/2005/8/layout/hierarchy1"/>
    <dgm:cxn modelId="{9467F035-7E97-4B9E-A7D7-BBED45A3AEAC}" srcId="{A5B39A77-5FFA-43E0-93A0-AC6495E94BB0}" destId="{7A6D057D-ED7E-4215-8D2E-F326093A9097}" srcOrd="0" destOrd="0" parTransId="{23E9CDB0-9534-4626-BF86-46D109A58650}" sibTransId="{F93C6729-7F3A-4E39-85EC-50A31BF0482E}"/>
    <dgm:cxn modelId="{1641EA47-62EC-470D-99D4-1C37B3DDA257}" type="presOf" srcId="{07C1542E-7DE7-4B07-8EB2-56E2A137DDC4}" destId="{5ABAC33D-0E4E-4F73-B0E6-D6CF515857DB}" srcOrd="0" destOrd="0" presId="urn:microsoft.com/office/officeart/2005/8/layout/hierarchy1"/>
    <dgm:cxn modelId="{C6C85068-D9CE-40C9-BD13-858B4C70EFC1}" type="presOf" srcId="{58B617AB-C391-47ED-9422-60EB56D8B48A}" destId="{4919ED64-ECE3-4693-B2FD-9AFEE6A33EB7}" srcOrd="0" destOrd="0" presId="urn:microsoft.com/office/officeart/2005/8/layout/hierarchy1"/>
    <dgm:cxn modelId="{62BCA86A-B2BD-4270-928C-1E1C6189DF9E}" type="presOf" srcId="{29887FF8-FB9C-4BC5-A65E-917194008DAC}" destId="{A454810E-2A41-4F33-8C39-C461EF7A58D3}" srcOrd="0" destOrd="0" presId="urn:microsoft.com/office/officeart/2005/8/layout/hierarchy1"/>
    <dgm:cxn modelId="{98188375-621C-498C-9F04-147FD5453F50}" srcId="{5E02AED7-CE22-487D-A721-126912CFC73B}" destId="{A5B39A77-5FFA-43E0-93A0-AC6495E94BB0}" srcOrd="0" destOrd="0" parTransId="{8B928B38-E121-4742-B48C-4F5D56C57E55}" sibTransId="{206B6FBE-7B34-4C30-ACAD-476CBAC7C0AA}"/>
    <dgm:cxn modelId="{657AC68D-77D9-4EEE-BD48-A4039356AC38}" type="presOf" srcId="{AD1CDFAE-40FE-467F-9012-F8BB7C590730}" destId="{8DA7D274-6AED-4DDF-B6ED-AF0AB11643D6}" srcOrd="0" destOrd="0" presId="urn:microsoft.com/office/officeart/2005/8/layout/hierarchy1"/>
    <dgm:cxn modelId="{D18AF18F-6D3C-48BF-8C57-78575EE51588}" srcId="{07C1542E-7DE7-4B07-8EB2-56E2A137DDC4}" destId="{5E02AED7-CE22-487D-A721-126912CFC73B}" srcOrd="0" destOrd="0" parTransId="{B2811543-B40E-420C-ADBC-C04414FBDC7E}" sibTransId="{F2371F65-2AB1-4DBE-945E-0E0B395215B1}"/>
    <dgm:cxn modelId="{7BC25691-B21E-4747-995C-090B386D4232}" type="presOf" srcId="{8B928B38-E121-4742-B48C-4F5D56C57E55}" destId="{B98B43AA-04E4-4340-98CF-E3034F32DD95}" srcOrd="0" destOrd="0" presId="urn:microsoft.com/office/officeart/2005/8/layout/hierarchy1"/>
    <dgm:cxn modelId="{D47DA7A3-703D-4B75-8D8D-AFB0F4EB302F}" type="presOf" srcId="{A5B39A77-5FFA-43E0-93A0-AC6495E94BB0}" destId="{DCA19EC5-F3AA-4CD8-B149-D6340231707C}" srcOrd="0" destOrd="0" presId="urn:microsoft.com/office/officeart/2005/8/layout/hierarchy1"/>
    <dgm:cxn modelId="{467B03AF-6CC1-4293-9261-2489D41A9819}" srcId="{AD1CDFAE-40FE-467F-9012-F8BB7C590730}" destId="{07C1542E-7DE7-4B07-8EB2-56E2A137DDC4}" srcOrd="0" destOrd="0" parTransId="{6876F1B8-BD58-4962-B9EF-6297D095722B}" sibTransId="{6DE76C19-9DD5-4A98-B205-6242B856E3CB}"/>
    <dgm:cxn modelId="{868356E9-E0A4-49DA-8630-96804B325FA0}" type="presOf" srcId="{7A6D057D-ED7E-4215-8D2E-F326093A9097}" destId="{A91836EC-4B23-427B-B5C5-0BBADD4A7725}" srcOrd="0" destOrd="0" presId="urn:microsoft.com/office/officeart/2005/8/layout/hierarchy1"/>
    <dgm:cxn modelId="{1D56B0EF-66D6-485C-8B8D-047A9C141D30}" srcId="{A5B39A77-5FFA-43E0-93A0-AC6495E94BB0}" destId="{A3755B8E-A45F-4437-A8CE-5F1A30B94D27}" srcOrd="1" destOrd="0" parTransId="{29887FF8-FB9C-4BC5-A65E-917194008DAC}" sibTransId="{DD6E082F-2D89-4F65-8695-CF3675D4D235}"/>
    <dgm:cxn modelId="{75316EFD-BBC3-4680-B023-5D11FCA5A753}" type="presOf" srcId="{5E02AED7-CE22-487D-A721-126912CFC73B}" destId="{33F4E4A4-E087-4DAA-A4E0-B25E744593C8}" srcOrd="0" destOrd="0" presId="urn:microsoft.com/office/officeart/2005/8/layout/hierarchy1"/>
    <dgm:cxn modelId="{26926AA3-113D-41B7-8BA9-E6EE4B6A8100}" type="presParOf" srcId="{8DA7D274-6AED-4DDF-B6ED-AF0AB11643D6}" destId="{A6808A21-223B-4F32-A1C5-DBAC458AEABE}" srcOrd="0" destOrd="0" presId="urn:microsoft.com/office/officeart/2005/8/layout/hierarchy1"/>
    <dgm:cxn modelId="{81497EDD-B398-41D2-9258-5BB3E6AFE49D}" type="presParOf" srcId="{A6808A21-223B-4F32-A1C5-DBAC458AEABE}" destId="{AE1B179F-B3C7-404A-8277-D3429EAA5966}" srcOrd="0" destOrd="0" presId="urn:microsoft.com/office/officeart/2005/8/layout/hierarchy1"/>
    <dgm:cxn modelId="{7ECB8BBC-D8F4-47E6-86A9-68D2799B27F1}" type="presParOf" srcId="{AE1B179F-B3C7-404A-8277-D3429EAA5966}" destId="{F8DE451E-1755-4612-9E97-A6CF090B395D}" srcOrd="0" destOrd="0" presId="urn:microsoft.com/office/officeart/2005/8/layout/hierarchy1"/>
    <dgm:cxn modelId="{B12A4CCB-B736-4804-9EAE-F11FB87BE439}" type="presParOf" srcId="{AE1B179F-B3C7-404A-8277-D3429EAA5966}" destId="{5ABAC33D-0E4E-4F73-B0E6-D6CF515857DB}" srcOrd="1" destOrd="0" presId="urn:microsoft.com/office/officeart/2005/8/layout/hierarchy1"/>
    <dgm:cxn modelId="{A5693DB6-0115-4149-B988-3002AF92B267}" type="presParOf" srcId="{A6808A21-223B-4F32-A1C5-DBAC458AEABE}" destId="{7C54117A-2ABA-420E-B11A-B7750263E358}" srcOrd="1" destOrd="0" presId="urn:microsoft.com/office/officeart/2005/8/layout/hierarchy1"/>
    <dgm:cxn modelId="{A45ADFA2-1239-4529-B419-8494E002AB55}" type="presParOf" srcId="{7C54117A-2ABA-420E-B11A-B7750263E358}" destId="{99BC1C2F-1A27-4AE0-A0A9-BF66990524B8}" srcOrd="0" destOrd="0" presId="urn:microsoft.com/office/officeart/2005/8/layout/hierarchy1"/>
    <dgm:cxn modelId="{9E538460-575C-4CA6-AADB-81B21C601090}" type="presParOf" srcId="{7C54117A-2ABA-420E-B11A-B7750263E358}" destId="{EC99968C-9835-4DD8-94EF-6591AC50E666}" srcOrd="1" destOrd="0" presId="urn:microsoft.com/office/officeart/2005/8/layout/hierarchy1"/>
    <dgm:cxn modelId="{A0FA44C0-D8E4-464A-98E0-178B7C7ACB85}" type="presParOf" srcId="{EC99968C-9835-4DD8-94EF-6591AC50E666}" destId="{D72DDF9E-F64B-403B-BFD0-514486B5D1DF}" srcOrd="0" destOrd="0" presId="urn:microsoft.com/office/officeart/2005/8/layout/hierarchy1"/>
    <dgm:cxn modelId="{8E369CA9-FE34-496A-A2AD-806F99A14A54}" type="presParOf" srcId="{D72DDF9E-F64B-403B-BFD0-514486B5D1DF}" destId="{C76A536B-EDFA-4DB0-B5CD-AB57ED198C33}" srcOrd="0" destOrd="0" presId="urn:microsoft.com/office/officeart/2005/8/layout/hierarchy1"/>
    <dgm:cxn modelId="{DA8C426C-52ED-430B-9770-BC24A88F51F3}" type="presParOf" srcId="{D72DDF9E-F64B-403B-BFD0-514486B5D1DF}" destId="{33F4E4A4-E087-4DAA-A4E0-B25E744593C8}" srcOrd="1" destOrd="0" presId="urn:microsoft.com/office/officeart/2005/8/layout/hierarchy1"/>
    <dgm:cxn modelId="{4112376D-B830-4BEA-8360-BA2FEB934C6A}" type="presParOf" srcId="{EC99968C-9835-4DD8-94EF-6591AC50E666}" destId="{D0B13381-64D3-4289-8BCA-BB7CDA69F945}" srcOrd="1" destOrd="0" presId="urn:microsoft.com/office/officeart/2005/8/layout/hierarchy1"/>
    <dgm:cxn modelId="{8CC38D45-F4F6-4092-B956-F7FBB97FD7B8}" type="presParOf" srcId="{D0B13381-64D3-4289-8BCA-BB7CDA69F945}" destId="{B98B43AA-04E4-4340-98CF-E3034F32DD95}" srcOrd="0" destOrd="0" presId="urn:microsoft.com/office/officeart/2005/8/layout/hierarchy1"/>
    <dgm:cxn modelId="{51D13A0B-FF53-4E17-9F43-4A14976BA48B}" type="presParOf" srcId="{D0B13381-64D3-4289-8BCA-BB7CDA69F945}" destId="{A9BB5E8C-C36C-4AFE-8D62-529E1D17B4D3}" srcOrd="1" destOrd="0" presId="urn:microsoft.com/office/officeart/2005/8/layout/hierarchy1"/>
    <dgm:cxn modelId="{8F69F363-73F5-4745-A5D9-2216D96FA718}" type="presParOf" srcId="{A9BB5E8C-C36C-4AFE-8D62-529E1D17B4D3}" destId="{4A724F79-423A-4166-AF99-C0BF686BA113}" srcOrd="0" destOrd="0" presId="urn:microsoft.com/office/officeart/2005/8/layout/hierarchy1"/>
    <dgm:cxn modelId="{7833E0D3-1753-45F5-822B-D09B599B6111}" type="presParOf" srcId="{4A724F79-423A-4166-AF99-C0BF686BA113}" destId="{4A4FBD7E-272F-4F98-94F4-7686197DC0DE}" srcOrd="0" destOrd="0" presId="urn:microsoft.com/office/officeart/2005/8/layout/hierarchy1"/>
    <dgm:cxn modelId="{4D81C570-9418-46FA-8928-6B392C801889}" type="presParOf" srcId="{4A724F79-423A-4166-AF99-C0BF686BA113}" destId="{DCA19EC5-F3AA-4CD8-B149-D6340231707C}" srcOrd="1" destOrd="0" presId="urn:microsoft.com/office/officeart/2005/8/layout/hierarchy1"/>
    <dgm:cxn modelId="{13FCD800-DEFF-4843-A0FE-E52CA55104E7}" type="presParOf" srcId="{A9BB5E8C-C36C-4AFE-8D62-529E1D17B4D3}" destId="{C2CE4122-3150-44E2-A80B-D5A1933D49FA}" srcOrd="1" destOrd="0" presId="urn:microsoft.com/office/officeart/2005/8/layout/hierarchy1"/>
    <dgm:cxn modelId="{B4882A53-827F-4CF9-ABDD-E5BED4BC4312}" type="presParOf" srcId="{C2CE4122-3150-44E2-A80B-D5A1933D49FA}" destId="{6F5828C4-9C64-4920-96F9-F6721985CCA5}" srcOrd="0" destOrd="0" presId="urn:microsoft.com/office/officeart/2005/8/layout/hierarchy1"/>
    <dgm:cxn modelId="{70F764A2-C881-4583-8D53-1E9F0EAD8E5D}" type="presParOf" srcId="{C2CE4122-3150-44E2-A80B-D5A1933D49FA}" destId="{425EFF1B-7E2E-457F-B3A0-ECD7811B8AAC}" srcOrd="1" destOrd="0" presId="urn:microsoft.com/office/officeart/2005/8/layout/hierarchy1"/>
    <dgm:cxn modelId="{555D4F8D-2173-48AF-BC4C-0D92471A2253}" type="presParOf" srcId="{425EFF1B-7E2E-457F-B3A0-ECD7811B8AAC}" destId="{4047D019-5BE3-438E-BFBC-4FF3F7E1DBB7}" srcOrd="0" destOrd="0" presId="urn:microsoft.com/office/officeart/2005/8/layout/hierarchy1"/>
    <dgm:cxn modelId="{65F1847C-29C2-4C5E-8375-EBE219B7BBE0}" type="presParOf" srcId="{4047D019-5BE3-438E-BFBC-4FF3F7E1DBB7}" destId="{7AE37FCA-3454-4AC6-8744-123623D103B6}" srcOrd="0" destOrd="0" presId="urn:microsoft.com/office/officeart/2005/8/layout/hierarchy1"/>
    <dgm:cxn modelId="{D281D5FF-F280-4493-BA6C-1ED2C475A4E1}" type="presParOf" srcId="{4047D019-5BE3-438E-BFBC-4FF3F7E1DBB7}" destId="{A91836EC-4B23-427B-B5C5-0BBADD4A7725}" srcOrd="1" destOrd="0" presId="urn:microsoft.com/office/officeart/2005/8/layout/hierarchy1"/>
    <dgm:cxn modelId="{AF56132C-7F17-4EFC-8D85-8577DE1B7F45}" type="presParOf" srcId="{425EFF1B-7E2E-457F-B3A0-ECD7811B8AAC}" destId="{3303AE6B-C4E9-47B0-90AE-D78E7045439C}" srcOrd="1" destOrd="0" presId="urn:microsoft.com/office/officeart/2005/8/layout/hierarchy1"/>
    <dgm:cxn modelId="{9EBAA4F0-F5FE-4481-83A5-8A0BDF58AEE2}" type="presParOf" srcId="{C2CE4122-3150-44E2-A80B-D5A1933D49FA}" destId="{A454810E-2A41-4F33-8C39-C461EF7A58D3}" srcOrd="2" destOrd="0" presId="urn:microsoft.com/office/officeart/2005/8/layout/hierarchy1"/>
    <dgm:cxn modelId="{5545AB55-8730-4946-B11E-B5C1CE00AC8C}" type="presParOf" srcId="{C2CE4122-3150-44E2-A80B-D5A1933D49FA}" destId="{89921023-54E5-42E5-88B3-D1CEC69371C1}" srcOrd="3" destOrd="0" presId="urn:microsoft.com/office/officeart/2005/8/layout/hierarchy1"/>
    <dgm:cxn modelId="{D1DAA8CB-3E67-4C90-B54E-0F550D9AD4BD}" type="presParOf" srcId="{89921023-54E5-42E5-88B3-D1CEC69371C1}" destId="{E56CC72E-DAAD-4C23-8A10-DC5654F9E20F}" srcOrd="0" destOrd="0" presId="urn:microsoft.com/office/officeart/2005/8/layout/hierarchy1"/>
    <dgm:cxn modelId="{2FF11BF1-52A0-4473-9645-EB90A092E7EE}" type="presParOf" srcId="{E56CC72E-DAAD-4C23-8A10-DC5654F9E20F}" destId="{851933A7-E6AA-4A73-9A72-F87A8D93DAD9}" srcOrd="0" destOrd="0" presId="urn:microsoft.com/office/officeart/2005/8/layout/hierarchy1"/>
    <dgm:cxn modelId="{F5AECB11-9F01-4DDF-A1BC-DECE49725AD2}" type="presParOf" srcId="{E56CC72E-DAAD-4C23-8A10-DC5654F9E20F}" destId="{E2CBA64E-430D-441E-8372-83735731AD1B}" srcOrd="1" destOrd="0" presId="urn:microsoft.com/office/officeart/2005/8/layout/hierarchy1"/>
    <dgm:cxn modelId="{8133CED6-4EDA-4AD1-9DC1-AD848C5DE5FC}" type="presParOf" srcId="{89921023-54E5-42E5-88B3-D1CEC69371C1}" destId="{9BF690EA-6F10-4EF4-B9A1-D1523174879A}" srcOrd="1" destOrd="0" presId="urn:microsoft.com/office/officeart/2005/8/layout/hierarchy1"/>
    <dgm:cxn modelId="{CB097AEA-26E7-4BEE-BDF7-913A3933BE34}" type="presParOf" srcId="{C2CE4122-3150-44E2-A80B-D5A1933D49FA}" destId="{9283FD33-2BA0-4D8A-A8BC-36BFE62AE178}" srcOrd="4" destOrd="0" presId="urn:microsoft.com/office/officeart/2005/8/layout/hierarchy1"/>
    <dgm:cxn modelId="{F0BB1820-782C-4ED6-BDBA-110C5456B62F}" type="presParOf" srcId="{C2CE4122-3150-44E2-A80B-D5A1933D49FA}" destId="{12E6ACA3-1A9D-4463-ACAA-743846E514ED}" srcOrd="5" destOrd="0" presId="urn:microsoft.com/office/officeart/2005/8/layout/hierarchy1"/>
    <dgm:cxn modelId="{E0F38B59-8B4A-495E-8B83-FAEB8ABA3C8F}" type="presParOf" srcId="{12E6ACA3-1A9D-4463-ACAA-743846E514ED}" destId="{B70B07C1-0B27-405D-9B8F-16D06CC874F4}" srcOrd="0" destOrd="0" presId="urn:microsoft.com/office/officeart/2005/8/layout/hierarchy1"/>
    <dgm:cxn modelId="{28AC9602-AC1C-4ED6-91CD-BD92CDC42B3D}" type="presParOf" srcId="{B70B07C1-0B27-405D-9B8F-16D06CC874F4}" destId="{0FE8D9CF-0E27-4D21-87CE-02186AA1A8E0}" srcOrd="0" destOrd="0" presId="urn:microsoft.com/office/officeart/2005/8/layout/hierarchy1"/>
    <dgm:cxn modelId="{B37151D6-307D-4CEC-A4E8-7205D442BB39}" type="presParOf" srcId="{B70B07C1-0B27-405D-9B8F-16D06CC874F4}" destId="{4919ED64-ECE3-4693-B2FD-9AFEE6A33EB7}" srcOrd="1" destOrd="0" presId="urn:microsoft.com/office/officeart/2005/8/layout/hierarchy1"/>
    <dgm:cxn modelId="{1F58A5A4-6B1B-4BD5-A2DF-EC136D782834}" type="presParOf" srcId="{12E6ACA3-1A9D-4463-ACAA-743846E514ED}" destId="{E398D347-4AEB-457A-887D-67AF41440D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3FD33-2BA0-4D8A-A8BC-36BFE62AE178}">
      <dsp:nvSpPr>
        <dsp:cNvPr id="0" name=""/>
        <dsp:cNvSpPr/>
      </dsp:nvSpPr>
      <dsp:spPr>
        <a:xfrm>
          <a:off x="933691" y="2688906"/>
          <a:ext cx="2064153" cy="262561"/>
        </a:xfrm>
        <a:custGeom>
          <a:avLst/>
          <a:gdLst/>
          <a:ahLst/>
          <a:cxnLst/>
          <a:rect l="0" t="0" r="0" b="0"/>
          <a:pathLst>
            <a:path>
              <a:moveTo>
                <a:pt x="2064153" y="0"/>
              </a:moveTo>
              <a:lnTo>
                <a:pt x="2064153" y="178928"/>
              </a:lnTo>
              <a:lnTo>
                <a:pt x="0" y="178928"/>
              </a:lnTo>
              <a:lnTo>
                <a:pt x="0" y="26256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4810E-2A41-4F33-8C39-C461EF7A58D3}">
      <dsp:nvSpPr>
        <dsp:cNvPr id="0" name=""/>
        <dsp:cNvSpPr/>
      </dsp:nvSpPr>
      <dsp:spPr>
        <a:xfrm>
          <a:off x="2952124" y="2688906"/>
          <a:ext cx="91440" cy="262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56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828C4-9C64-4920-96F9-F6721985CCA5}">
      <dsp:nvSpPr>
        <dsp:cNvPr id="0" name=""/>
        <dsp:cNvSpPr/>
      </dsp:nvSpPr>
      <dsp:spPr>
        <a:xfrm>
          <a:off x="2997844" y="2688906"/>
          <a:ext cx="2064153" cy="262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928"/>
              </a:lnTo>
              <a:lnTo>
                <a:pt x="2064153" y="178928"/>
              </a:lnTo>
              <a:lnTo>
                <a:pt x="2064153" y="26256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B43AA-04E4-4340-98CF-E3034F32DD95}">
      <dsp:nvSpPr>
        <dsp:cNvPr id="0" name=""/>
        <dsp:cNvSpPr/>
      </dsp:nvSpPr>
      <dsp:spPr>
        <a:xfrm>
          <a:off x="2952124" y="1853071"/>
          <a:ext cx="91440" cy="262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56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C1C2F-1A27-4AE0-A0A9-BF66990524B8}">
      <dsp:nvSpPr>
        <dsp:cNvPr id="0" name=""/>
        <dsp:cNvSpPr/>
      </dsp:nvSpPr>
      <dsp:spPr>
        <a:xfrm>
          <a:off x="2952124" y="1017237"/>
          <a:ext cx="91440" cy="262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56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E451E-1755-4612-9E97-A6CF090B395D}">
      <dsp:nvSpPr>
        <dsp:cNvPr id="0" name=""/>
        <dsp:cNvSpPr/>
      </dsp:nvSpPr>
      <dsp:spPr>
        <a:xfrm>
          <a:off x="2066078" y="443964"/>
          <a:ext cx="1863532" cy="5732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AC33D-0E4E-4F73-B0E6-D6CF515857DB}">
      <dsp:nvSpPr>
        <dsp:cNvPr id="0" name=""/>
        <dsp:cNvSpPr/>
      </dsp:nvSpPr>
      <dsp:spPr>
        <a:xfrm>
          <a:off x="2166388" y="539259"/>
          <a:ext cx="1863532" cy="573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Rencana</a:t>
          </a:r>
          <a:r>
            <a:rPr lang="en-US" sz="2000" kern="1200" dirty="0"/>
            <a:t> </a:t>
          </a:r>
          <a:r>
            <a:rPr lang="en-US" sz="2000" kern="1200" dirty="0" err="1"/>
            <a:t>Penjualan</a:t>
          </a:r>
          <a:endParaRPr lang="en-US" sz="2000" kern="1200" dirty="0"/>
        </a:p>
      </dsp:txBody>
      <dsp:txXfrm>
        <a:off x="2183179" y="556050"/>
        <a:ext cx="1829950" cy="539690"/>
      </dsp:txXfrm>
    </dsp:sp>
    <dsp:sp modelId="{C76A536B-EDFA-4DB0-B5CD-AB57ED198C33}">
      <dsp:nvSpPr>
        <dsp:cNvPr id="0" name=""/>
        <dsp:cNvSpPr/>
      </dsp:nvSpPr>
      <dsp:spPr>
        <a:xfrm>
          <a:off x="2066078" y="1279799"/>
          <a:ext cx="1863532" cy="5732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4E4A4-E087-4DAA-A4E0-B25E744593C8}">
      <dsp:nvSpPr>
        <dsp:cNvPr id="0" name=""/>
        <dsp:cNvSpPr/>
      </dsp:nvSpPr>
      <dsp:spPr>
        <a:xfrm>
          <a:off x="2166388" y="1375093"/>
          <a:ext cx="1863532" cy="573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Tingkat </a:t>
          </a:r>
          <a:r>
            <a:rPr lang="en-US" sz="2000" kern="1200" dirty="0" err="1"/>
            <a:t>Persediaan</a:t>
          </a:r>
          <a:endParaRPr lang="en-US" sz="2000" kern="1200" dirty="0"/>
        </a:p>
      </dsp:txBody>
      <dsp:txXfrm>
        <a:off x="2183179" y="1391884"/>
        <a:ext cx="1829950" cy="539690"/>
      </dsp:txXfrm>
    </dsp:sp>
    <dsp:sp modelId="{4A4FBD7E-272F-4F98-94F4-7686197DC0DE}">
      <dsp:nvSpPr>
        <dsp:cNvPr id="0" name=""/>
        <dsp:cNvSpPr/>
      </dsp:nvSpPr>
      <dsp:spPr>
        <a:xfrm>
          <a:off x="2066078" y="2115633"/>
          <a:ext cx="1863532" cy="5732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19EC5-F3AA-4CD8-B149-D6340231707C}">
      <dsp:nvSpPr>
        <dsp:cNvPr id="0" name=""/>
        <dsp:cNvSpPr/>
      </dsp:nvSpPr>
      <dsp:spPr>
        <a:xfrm>
          <a:off x="2166388" y="2210928"/>
          <a:ext cx="1863532" cy="573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Rencana</a:t>
          </a:r>
          <a:r>
            <a:rPr lang="en-US" sz="2000" kern="1200" dirty="0"/>
            <a:t> </a:t>
          </a:r>
          <a:r>
            <a:rPr lang="en-US" sz="2000" kern="1200" dirty="0" err="1"/>
            <a:t>Produksi</a:t>
          </a:r>
          <a:endParaRPr lang="en-US" sz="2000" kern="1200" dirty="0"/>
        </a:p>
      </dsp:txBody>
      <dsp:txXfrm>
        <a:off x="2183179" y="2227719"/>
        <a:ext cx="1829950" cy="539690"/>
      </dsp:txXfrm>
    </dsp:sp>
    <dsp:sp modelId="{7AE37FCA-3454-4AC6-8744-123623D103B6}">
      <dsp:nvSpPr>
        <dsp:cNvPr id="0" name=""/>
        <dsp:cNvSpPr/>
      </dsp:nvSpPr>
      <dsp:spPr>
        <a:xfrm>
          <a:off x="4130231" y="2951467"/>
          <a:ext cx="1863532" cy="5732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836EC-4B23-427B-B5C5-0BBADD4A7725}">
      <dsp:nvSpPr>
        <dsp:cNvPr id="0" name=""/>
        <dsp:cNvSpPr/>
      </dsp:nvSpPr>
      <dsp:spPr>
        <a:xfrm>
          <a:off x="4230541" y="3046762"/>
          <a:ext cx="1863532" cy="573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Anggaran</a:t>
          </a:r>
          <a:r>
            <a:rPr lang="en-US" sz="2000" kern="1200" dirty="0"/>
            <a:t> </a:t>
          </a:r>
          <a:r>
            <a:rPr lang="en-US" sz="2000" kern="1200" dirty="0" err="1"/>
            <a:t>Biaya</a:t>
          </a:r>
          <a:r>
            <a:rPr lang="en-US" sz="2000" kern="1200" dirty="0"/>
            <a:t> Overhead </a:t>
          </a:r>
        </a:p>
      </dsp:txBody>
      <dsp:txXfrm>
        <a:off x="4247332" y="3063553"/>
        <a:ext cx="1829950" cy="539690"/>
      </dsp:txXfrm>
    </dsp:sp>
    <dsp:sp modelId="{851933A7-E6AA-4A73-9A72-F87A8D93DAD9}">
      <dsp:nvSpPr>
        <dsp:cNvPr id="0" name=""/>
        <dsp:cNvSpPr/>
      </dsp:nvSpPr>
      <dsp:spPr>
        <a:xfrm>
          <a:off x="2066078" y="2951467"/>
          <a:ext cx="1863532" cy="5732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BA64E-430D-441E-8372-83735731AD1B}">
      <dsp:nvSpPr>
        <dsp:cNvPr id="0" name=""/>
        <dsp:cNvSpPr/>
      </dsp:nvSpPr>
      <dsp:spPr>
        <a:xfrm>
          <a:off x="2166388" y="3046762"/>
          <a:ext cx="1863532" cy="573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Anggaran</a:t>
          </a:r>
          <a:r>
            <a:rPr lang="en-US" sz="2000" kern="1200" dirty="0"/>
            <a:t> </a:t>
          </a:r>
          <a:r>
            <a:rPr lang="en-US" sz="2000" kern="1200" dirty="0" err="1"/>
            <a:t>Biaya</a:t>
          </a:r>
          <a:r>
            <a:rPr lang="en-US" sz="2000" kern="1200" dirty="0"/>
            <a:t> </a:t>
          </a:r>
          <a:r>
            <a:rPr lang="en-US" sz="2000" kern="1200" dirty="0" err="1"/>
            <a:t>Tenaga</a:t>
          </a:r>
          <a:r>
            <a:rPr lang="en-US" sz="2000" kern="1200" dirty="0"/>
            <a:t> </a:t>
          </a:r>
          <a:r>
            <a:rPr lang="en-US" sz="2000" kern="1200" dirty="0" err="1"/>
            <a:t>Kerja</a:t>
          </a:r>
          <a:r>
            <a:rPr lang="en-US" sz="2000" kern="1200" dirty="0"/>
            <a:t> </a:t>
          </a:r>
        </a:p>
      </dsp:txBody>
      <dsp:txXfrm>
        <a:off x="2183179" y="3063553"/>
        <a:ext cx="1829950" cy="539690"/>
      </dsp:txXfrm>
    </dsp:sp>
    <dsp:sp modelId="{0FE8D9CF-0E27-4D21-87CE-02186AA1A8E0}">
      <dsp:nvSpPr>
        <dsp:cNvPr id="0" name=""/>
        <dsp:cNvSpPr/>
      </dsp:nvSpPr>
      <dsp:spPr>
        <a:xfrm>
          <a:off x="1925" y="2951467"/>
          <a:ext cx="1863532" cy="5732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9ED64-ECE3-4693-B2FD-9AFEE6A33EB7}">
      <dsp:nvSpPr>
        <dsp:cNvPr id="0" name=""/>
        <dsp:cNvSpPr/>
      </dsp:nvSpPr>
      <dsp:spPr>
        <a:xfrm>
          <a:off x="102235" y="3046762"/>
          <a:ext cx="1863532" cy="573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Anggaran</a:t>
          </a:r>
          <a:r>
            <a:rPr lang="en-US" sz="2000" kern="1200" dirty="0"/>
            <a:t> </a:t>
          </a:r>
          <a:r>
            <a:rPr lang="en-US" sz="2000" kern="1200" dirty="0" err="1"/>
            <a:t>Bahan</a:t>
          </a:r>
          <a:r>
            <a:rPr lang="en-US" sz="2000" kern="1200" dirty="0"/>
            <a:t> </a:t>
          </a:r>
          <a:r>
            <a:rPr lang="en-US" sz="2000" kern="1200" dirty="0" err="1"/>
            <a:t>Mentah</a:t>
          </a:r>
          <a:r>
            <a:rPr lang="en-US" sz="2000" kern="1200" dirty="0"/>
            <a:t> </a:t>
          </a:r>
        </a:p>
      </dsp:txBody>
      <dsp:txXfrm>
        <a:off x="119026" y="3063553"/>
        <a:ext cx="1829950" cy="539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47163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MATERI ANGGARAN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047163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57723-B61F-4606-9293-3F8A9D8FA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AE970-834A-4CF3-974A-91A3CFFACCF7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0" y="714375"/>
            <a:ext cx="4762500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24375"/>
            <a:ext cx="54864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8AAA9-8E66-48B8-A991-91932863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AAA9-8E66-48B8-A991-9193286389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mplate_main(5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733801"/>
            <a:ext cx="7772400" cy="914400"/>
          </a:xfrm>
        </p:spPr>
        <p:txBody>
          <a:bodyPr/>
          <a:lstStyle>
            <a:lvl1pPr>
              <a:defRPr>
                <a:latin typeface="Bodoni MT Black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914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Rockwell Condense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36D74F5F-A8BD-4C86-A83A-9A943C0F19F6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514EDB-6884-47B7-ACB9-4C86D022D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266" name="Picture 2" descr="http://www.wilburbuds.com/docs/products/images/gold_coins_l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105400"/>
            <a:ext cx="1257300" cy="1257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mplate_internal2(4).jpg"/>
          <p:cNvPicPr>
            <a:picLocks noChangeAspect="1"/>
          </p:cNvPicPr>
          <p:nvPr userDrawn="1"/>
        </p:nvPicPr>
        <p:blipFill>
          <a:blip r:embed="rId4">
            <a:lum/>
          </a:blip>
          <a:srcRect b="222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066800" y="0"/>
            <a:ext cx="8077200" cy="6858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72400" cy="88423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38792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chemeClr val="bg1"/>
                </a:solidFill>
                <a:latin typeface="Mistral" pitchFamily="66" charset="0"/>
              </a:rPr>
              <a:t>C’tive</a:t>
            </a:r>
            <a:r>
              <a:rPr lang="en-US" sz="1200" dirty="0">
                <a:solidFill>
                  <a:schemeClr val="bg1"/>
                </a:solidFill>
                <a:latin typeface="Mistral" pitchFamily="66" charset="0"/>
              </a:rPr>
              <a:t> by Ticha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467600" y="6400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r>
              <a:rPr lang="en-US" sz="1200" dirty="0" err="1">
                <a:latin typeface="Mistral" pitchFamily="66" charset="0"/>
              </a:rPr>
              <a:t>Materi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Anggaran</a:t>
            </a:r>
            <a:r>
              <a:rPr lang="en-US" sz="1200" dirty="0">
                <a:latin typeface="Mistral" pitchFamily="66" charset="0"/>
              </a:rPr>
              <a:t> 4 - </a:t>
            </a:r>
            <a:fld id="{52514EDB-6884-47B7-ACB9-4C86D022DF2E}" type="slidenum">
              <a:rPr lang="en-US" sz="1200" smtClean="0">
                <a:latin typeface="Mistral" pitchFamily="66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10160">
            <a:solidFill>
              <a:srgbClr val="3A1D00"/>
            </a:solidFill>
            <a:prstDash val="solid"/>
          </a:ln>
          <a:solidFill>
            <a:srgbClr val="3A1D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rgbClr val="3A1D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rgbClr val="3A1D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rgbClr val="3A1D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rgbClr val="3A1D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rgbClr val="3A1D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38600"/>
            <a:ext cx="8458200" cy="1371599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dirty="0">
                <a:latin typeface="Showcard Gothic" pitchFamily="82" charset="0"/>
              </a:rPr>
              <a:t>ANGGARAN PRODUKSI</a:t>
            </a:r>
            <a:br>
              <a:rPr lang="en-US" dirty="0">
                <a:latin typeface="Showcard Gothic" pitchFamily="82" charset="0"/>
              </a:rPr>
            </a:br>
            <a:r>
              <a:rPr lang="en-US" sz="3600" dirty="0">
                <a:latin typeface="Showcard Gothic" pitchFamily="82" charset="0"/>
              </a:rPr>
              <a:t> 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Showcard Gothic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:</a:t>
            </a:r>
          </a:p>
          <a:p>
            <a:pPr lvl="1">
              <a:buNone/>
            </a:pPr>
            <a:r>
              <a:rPr lang="en-US" dirty="0"/>
              <a:t>1.Fasilitas </a:t>
            </a:r>
            <a:r>
              <a:rPr lang="en-US" dirty="0" err="1"/>
              <a:t>pabrik</a:t>
            </a:r>
            <a:endParaRPr lang="en-US" dirty="0"/>
          </a:p>
          <a:p>
            <a:pPr lvl="1">
              <a:buNone/>
            </a:pPr>
            <a:r>
              <a:rPr lang="en-US" dirty="0"/>
              <a:t>2.Fasilitas </a:t>
            </a:r>
            <a:r>
              <a:rPr lang="en-US" dirty="0" err="1"/>
              <a:t>pergudangan</a:t>
            </a:r>
            <a:endParaRPr lang="en-US" dirty="0"/>
          </a:p>
          <a:p>
            <a:pPr lvl="1">
              <a:buNone/>
            </a:pPr>
            <a:r>
              <a:rPr lang="en-US" dirty="0"/>
              <a:t>3.Stabilitas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lvl="1">
              <a:buNone/>
            </a:pPr>
            <a:r>
              <a:rPr lang="en-US" dirty="0"/>
              <a:t>4.Stabilitas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mentah</a:t>
            </a:r>
            <a:endParaRPr lang="en-US" dirty="0"/>
          </a:p>
          <a:p>
            <a:pPr lvl="1">
              <a:buNone/>
            </a:pPr>
            <a:r>
              <a:rPr lang="en-US" dirty="0"/>
              <a:t>5.Modal yang </a:t>
            </a:r>
            <a:r>
              <a:rPr lang="en-US" dirty="0" err="1"/>
              <a:t>digunakan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2011 PT </a:t>
            </a:r>
            <a:r>
              <a:rPr lang="en-US" dirty="0" err="1"/>
              <a:t>Pianto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56.800 unit, </a:t>
            </a:r>
            <a:r>
              <a:rPr lang="en-US" dirty="0" err="1"/>
              <a:t>dengan</a:t>
            </a:r>
            <a:r>
              <a:rPr lang="en-US" dirty="0"/>
              <a:t> 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= 8.000 unit</a:t>
            </a:r>
          </a:p>
          <a:p>
            <a:pPr lvl="1"/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= 6.000 unit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562600" y="1143000"/>
          <a:ext cx="3352800" cy="554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PENJUALAN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Januari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Februari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Maret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Juni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Juli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Agustus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Oktober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Desember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56.800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Dari data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dirty="0" err="1"/>
              <a:t>Penjualan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			56.800 unit</a:t>
            </a:r>
          </a:p>
          <a:p>
            <a:pPr lvl="1">
              <a:buNone/>
            </a:pPr>
            <a:r>
              <a:rPr lang="en-US" u="sng" dirty="0" err="1"/>
              <a:t>Persediaan</a:t>
            </a:r>
            <a:r>
              <a:rPr lang="en-US" u="sng" dirty="0"/>
              <a:t> </a:t>
            </a:r>
            <a:r>
              <a:rPr lang="en-US" u="sng" dirty="0" err="1"/>
              <a:t>Akhir</a:t>
            </a:r>
            <a:r>
              <a:rPr lang="en-US" u="sng" dirty="0"/>
              <a:t> </a:t>
            </a:r>
            <a:r>
              <a:rPr lang="en-US" u="sng" dirty="0" err="1"/>
              <a:t>Tahun</a:t>
            </a:r>
            <a:r>
              <a:rPr lang="en-US" u="sng" dirty="0"/>
              <a:t>		  6.000 unit +</a:t>
            </a:r>
          </a:p>
          <a:p>
            <a:pPr lvl="1">
              <a:buNone/>
            </a:pPr>
            <a:r>
              <a:rPr lang="en-US" dirty="0" err="1"/>
              <a:t>Kebutuhan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		62.800 unit</a:t>
            </a:r>
          </a:p>
          <a:p>
            <a:pPr lvl="1">
              <a:buNone/>
            </a:pPr>
            <a:r>
              <a:rPr lang="en-US" u="sng" dirty="0" err="1"/>
              <a:t>Persediaan</a:t>
            </a:r>
            <a:r>
              <a:rPr lang="en-US" u="sng" dirty="0"/>
              <a:t> </a:t>
            </a:r>
            <a:r>
              <a:rPr lang="en-US" u="sng" dirty="0" err="1"/>
              <a:t>Awal</a:t>
            </a:r>
            <a:r>
              <a:rPr lang="en-US" u="sng" dirty="0"/>
              <a:t>			  8.000 unit -</a:t>
            </a:r>
          </a:p>
          <a:p>
            <a:pPr lvl="1">
              <a:buNone/>
            </a:pP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	54.800 unit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bulanan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err="1"/>
              <a:t>a.Mengutamakan</a:t>
            </a:r>
            <a:r>
              <a:rPr lang="en-US" b="1" dirty="0"/>
              <a:t> </a:t>
            </a:r>
            <a:r>
              <a:rPr lang="en-US" b="1" dirty="0" err="1"/>
              <a:t>stabilitas</a:t>
            </a:r>
            <a:r>
              <a:rPr lang="en-US" b="1" dirty="0"/>
              <a:t> </a:t>
            </a:r>
            <a:r>
              <a:rPr lang="en-US" b="1" dirty="0" err="1"/>
              <a:t>produksi</a:t>
            </a:r>
            <a:endParaRPr lang="en-US" b="1" dirty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b.Mengutamakan</a:t>
            </a:r>
            <a:r>
              <a:rPr lang="en-US" b="1" dirty="0"/>
              <a:t> </a:t>
            </a:r>
            <a:r>
              <a:rPr lang="en-US" b="1" dirty="0" err="1"/>
              <a:t>stabilitas</a:t>
            </a:r>
            <a:r>
              <a:rPr lang="en-US" b="1" dirty="0"/>
              <a:t> </a:t>
            </a:r>
            <a:r>
              <a:rPr lang="en-US" b="1" dirty="0" err="1"/>
              <a:t>persediaan</a:t>
            </a:r>
            <a:endParaRPr lang="en-US" b="1" dirty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/>
              <a:t>c.Kombinasi</a:t>
            </a:r>
            <a:r>
              <a:rPr lang="en-US" b="1" dirty="0"/>
              <a:t> (tk. </a:t>
            </a:r>
            <a:r>
              <a:rPr lang="en-US" b="1" dirty="0" err="1"/>
              <a:t>Persediaan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produksi</a:t>
            </a:r>
            <a:r>
              <a:rPr lang="en-US" b="1" dirty="0"/>
              <a:t> </a:t>
            </a:r>
            <a:r>
              <a:rPr lang="en-US" b="1" dirty="0" err="1"/>
              <a:t>berfluktuasi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batas-batas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b="1" dirty="0"/>
              <a:t>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effectLst/>
              </a:rPr>
              <a:t>a. </a:t>
            </a:r>
            <a:r>
              <a:rPr lang="en-US" sz="2800" dirty="0" err="1">
                <a:effectLst/>
              </a:rPr>
              <a:t>Mengutamakan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Stabilitas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Produksi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620000" cy="4754563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endParaRPr lang="en-US" b="1" dirty="0"/>
          </a:p>
          <a:p>
            <a:pPr>
              <a:spcBef>
                <a:spcPts val="0"/>
              </a:spcBef>
              <a:buNone/>
            </a:pPr>
            <a:r>
              <a:rPr lang="en-US" dirty="0" err="1"/>
              <a:t>Pengalokasian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 </a:t>
            </a:r>
            <a:r>
              <a:rPr lang="en-US" dirty="0" err="1"/>
              <a:t>cara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b="1" dirty="0"/>
              <a:t>1</a:t>
            </a:r>
            <a:r>
              <a:rPr lang="en-US" dirty="0"/>
              <a:t>.Membagi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per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12, </a:t>
            </a:r>
            <a:r>
              <a:rPr lang="en-US" dirty="0" err="1"/>
              <a:t>sehingga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fi-FI" dirty="0"/>
              <a:t>	Apabila produksi selama1 tahun= 54.800 unit, maka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Produksi</a:t>
            </a:r>
            <a:r>
              <a:rPr lang="en-US" dirty="0"/>
              <a:t> per </a:t>
            </a:r>
            <a:r>
              <a:rPr lang="en-US" dirty="0" err="1"/>
              <a:t>bulan</a:t>
            </a:r>
            <a:r>
              <a:rPr lang="en-US" dirty="0"/>
              <a:t>	= 	</a:t>
            </a:r>
            <a:r>
              <a:rPr lang="en-US" u="sng" dirty="0"/>
              <a:t>54.800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				   12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			=   4.566,67  unit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ditemukannya</a:t>
            </a:r>
            <a:r>
              <a:rPr lang="en-US" dirty="0"/>
              <a:t> </a:t>
            </a:r>
            <a:r>
              <a:rPr lang="en-US" dirty="0" err="1"/>
              <a:t>bilangan-bilangan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525963"/>
          </a:xfrm>
        </p:spPr>
        <p:txBody>
          <a:bodyPr>
            <a:noAutofit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2. 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bilangan-bilangan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sv-SE" dirty="0"/>
              <a:t>	Kelebihan hasil pembagian dialokasikan ke bulan-bulan dimana tingkat penjualannya tinggi.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sv-SE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Jadi</a:t>
            </a:r>
            <a:r>
              <a:rPr lang="en-US" dirty="0"/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fi-FI" dirty="0"/>
              <a:t>	Produksi selama 1 tahun = 54.800 unit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4.566,67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dibulatkan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4.500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sv-SE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sv-SE" dirty="0"/>
              <a:t>	Apabila produksi per bulan = 4.500 unit, maka kekurangannya adalah 54.800 –(12 x 4.500) =800 unit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4906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v-SE" dirty="0"/>
              <a:t>Kekurangan 800 unit dialokasikan pada bulan-bulan dimana tingkat penjualannya tinggi, yaitu: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ü"/>
              <a:tabLst>
                <a:tab pos="854075" algn="l"/>
                <a:tab pos="2173288" algn="l"/>
                <a:tab pos="3941763" algn="l"/>
                <a:tab pos="5830888" algn="l"/>
              </a:tabLst>
            </a:pPr>
            <a:r>
              <a:rPr lang="en-US" dirty="0"/>
              <a:t>	</a:t>
            </a:r>
            <a:r>
              <a:rPr lang="en-US" dirty="0" err="1"/>
              <a:t>Januari</a:t>
            </a:r>
            <a:r>
              <a:rPr lang="en-US" dirty="0"/>
              <a:t>	6.000 unit	 </a:t>
            </a:r>
            <a:r>
              <a:rPr lang="en-US" dirty="0">
                <a:sym typeface="Wingdings"/>
              </a:rPr>
              <a:t> </a:t>
            </a:r>
            <a:r>
              <a:rPr lang="en-US" dirty="0" err="1"/>
              <a:t>Oktober</a:t>
            </a:r>
            <a:r>
              <a:rPr lang="en-US" dirty="0"/>
              <a:t>	4.400 unit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ü"/>
              <a:tabLst>
                <a:tab pos="854075" algn="l"/>
                <a:tab pos="2173288" algn="l"/>
                <a:tab pos="3941763" algn="l"/>
                <a:tab pos="5830888" algn="l"/>
              </a:tabLst>
            </a:pPr>
            <a:r>
              <a:rPr lang="en-US" dirty="0"/>
              <a:t>	</a:t>
            </a:r>
            <a:r>
              <a:rPr lang="en-US" dirty="0" err="1"/>
              <a:t>Februari</a:t>
            </a:r>
            <a:r>
              <a:rPr lang="en-US" dirty="0"/>
              <a:t>	6.400 unit	</a:t>
            </a:r>
            <a:r>
              <a:rPr lang="en-US" dirty="0">
                <a:sym typeface="Wingdings"/>
              </a:rPr>
              <a:t>  </a:t>
            </a:r>
            <a:r>
              <a:rPr lang="en-US" dirty="0"/>
              <a:t>November	4.800 unit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ü"/>
              <a:tabLst>
                <a:tab pos="854075" algn="l"/>
                <a:tab pos="2173288" algn="l"/>
                <a:tab pos="3941763" algn="l"/>
                <a:tab pos="5830888" algn="l"/>
              </a:tabLst>
            </a:pPr>
            <a:r>
              <a:rPr lang="en-US" dirty="0"/>
              <a:t>	</a:t>
            </a:r>
            <a:r>
              <a:rPr lang="en-US" dirty="0" err="1"/>
              <a:t>Maret</a:t>
            </a:r>
            <a:r>
              <a:rPr lang="en-US" dirty="0"/>
              <a:t>	6.400 unit	</a:t>
            </a:r>
            <a:r>
              <a:rPr lang="en-US" dirty="0">
                <a:sym typeface="Wingdings"/>
              </a:rPr>
              <a:t>  </a:t>
            </a:r>
            <a:r>
              <a:rPr lang="en-US" dirty="0" err="1"/>
              <a:t>Desember</a:t>
            </a:r>
            <a:r>
              <a:rPr lang="en-US" dirty="0"/>
              <a:t>	5.600 unit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ü"/>
              <a:tabLst>
                <a:tab pos="854075" algn="l"/>
                <a:tab pos="2173288" algn="l"/>
                <a:tab pos="3941763" algn="l"/>
                <a:tab pos="5830888" algn="l"/>
              </a:tabLst>
            </a:pPr>
            <a:r>
              <a:rPr lang="en-US" dirty="0"/>
              <a:t>	April	5.600 unit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ü"/>
              <a:tabLst>
                <a:tab pos="854075" algn="l"/>
                <a:tab pos="2173288" algn="l"/>
                <a:tab pos="3941763" algn="l"/>
                <a:tab pos="5830888" algn="l"/>
              </a:tabLst>
            </a:pPr>
            <a:r>
              <a:rPr lang="en-US" dirty="0"/>
              <a:t>	Mei	4.800 unit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800/ 8 </a:t>
            </a:r>
            <a:r>
              <a:rPr lang="en-US" dirty="0" err="1"/>
              <a:t>bln</a:t>
            </a:r>
            <a:r>
              <a:rPr lang="en-US" dirty="0"/>
              <a:t> = 100unit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8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masing-masing</a:t>
            </a:r>
            <a:r>
              <a:rPr lang="en-US" dirty="0"/>
              <a:t> (4.500+ 100) unit = 36.800 unit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4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masing-masing</a:t>
            </a:r>
            <a:r>
              <a:rPr lang="en-US" dirty="0"/>
              <a:t> 4.500 unit		 = </a:t>
            </a:r>
            <a:r>
              <a:rPr lang="en-US" u="sng" dirty="0"/>
              <a:t>18.000 unit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			Total </a:t>
            </a:r>
            <a:r>
              <a:rPr lang="en-US" dirty="0" err="1"/>
              <a:t>menjadi</a:t>
            </a:r>
            <a:r>
              <a:rPr lang="en-US" dirty="0"/>
              <a:t> 		    54.800 unit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762000"/>
          <a:ext cx="7543799" cy="56319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6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Penjualan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Akhir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Total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Awal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8,000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4,500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4,500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4,500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Sept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3,600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4,500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Okt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Jumlah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56,800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54,800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400800" y="1295400"/>
            <a:ext cx="2286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096000" y="1447800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8808400">
            <a:off x="2551157" y="771980"/>
            <a:ext cx="3225043" cy="3477005"/>
          </a:xfrm>
          <a:prstGeom prst="arc">
            <a:avLst>
              <a:gd name="adj1" fmla="val 16200000"/>
              <a:gd name="adj2" fmla="val 21570344"/>
            </a:avLst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52800" y="1447800"/>
            <a:ext cx="457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48200" y="1524000"/>
            <a:ext cx="18288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620000" y="1219200"/>
            <a:ext cx="1143000" cy="220980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20000" y="4724400"/>
            <a:ext cx="1143000" cy="144780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000" y="1219200"/>
            <a:ext cx="1143000" cy="220980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86000" y="4800600"/>
            <a:ext cx="1143000" cy="144780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1" y="762000"/>
          <a:ext cx="7543798" cy="56319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6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Penjualan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Akhir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Kebutuhan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Awal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12,600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8,000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11,200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3,000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9,400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7,600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1,800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2,300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6,300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1,800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4,500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6,800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2,300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4,500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8,500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4,500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Sept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3,600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7,000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10,600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4,500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Okt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7,200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11,600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7,000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7,000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11,800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7,200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11,600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7,000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Jumlah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56,800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54,800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</a:rPr>
              <a:t>b. </a:t>
            </a:r>
            <a:r>
              <a:rPr lang="en-US" sz="2800" dirty="0" err="1">
                <a:effectLst/>
              </a:rPr>
              <a:t>Mengutamakan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Stabilitas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Persediaan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 </a:t>
            </a:r>
            <a:r>
              <a:rPr lang="en-US" dirty="0" err="1"/>
              <a:t>langkah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1.Selisih antara persediaan awal dan persediaan akhir dibagi dengan 12, sehingga:</a:t>
            </a:r>
          </a:p>
          <a:p>
            <a:endParaRPr lang="en-US" dirty="0"/>
          </a:p>
          <a:p>
            <a:pPr>
              <a:buNone/>
            </a:pPr>
            <a:r>
              <a:rPr lang="fi-FI" dirty="0"/>
              <a:t>	Persediaan awal tahun	= 8.000 unit</a:t>
            </a:r>
          </a:p>
          <a:p>
            <a:pPr>
              <a:buNone/>
            </a:pPr>
            <a:r>
              <a:rPr lang="fi-FI" dirty="0"/>
              <a:t>	Persediaan akhir tahun	= 6.000 unit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Selisih</a:t>
            </a:r>
            <a:r>
              <a:rPr lang="en-US" dirty="0"/>
              <a:t> = 2.000 unit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12,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perbulannya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166,67unit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bilangan-bilangan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bulan-bulan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penjualannya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Sehingga</a:t>
            </a:r>
            <a:r>
              <a:rPr lang="en-US" dirty="0"/>
              <a:t> 2.000/10= 200 unit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Oktober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20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268919"/>
              </p:ext>
            </p:extLst>
          </p:nvPr>
        </p:nvGraphicFramePr>
        <p:xfrm>
          <a:off x="1295401" y="762000"/>
          <a:ext cx="7543798" cy="58083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6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Penjualan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Akhir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Kebutuhan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Awal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7,800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13,800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8,000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5,800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7,800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Sept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3,600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Okt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Jumlah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56,800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54,800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029200" y="1295400"/>
            <a:ext cx="2286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7391400" y="1447800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8808400">
            <a:off x="3806542" y="780215"/>
            <a:ext cx="3225043" cy="3477005"/>
          </a:xfrm>
          <a:prstGeom prst="arc">
            <a:avLst>
              <a:gd name="adj1" fmla="val 16200000"/>
              <a:gd name="adj2" fmla="val 21570344"/>
            </a:avLst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48200" y="1524000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1600200"/>
            <a:ext cx="18288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14400" y="1219200"/>
            <a:ext cx="1143000" cy="419100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14"/>
          <p:cNvSpPr/>
          <p:nvPr/>
        </p:nvSpPr>
        <p:spPr>
          <a:xfrm>
            <a:off x="5791200" y="228600"/>
            <a:ext cx="2438400" cy="457200"/>
          </a:xfrm>
          <a:prstGeom prst="wedgeEllipseCallout">
            <a:avLst>
              <a:gd name="adj1" fmla="val -55874"/>
              <a:gd name="adj2" fmla="val 6905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Selisih</a:t>
            </a:r>
            <a:r>
              <a:rPr lang="en-US" dirty="0">
                <a:solidFill>
                  <a:schemeClr val="tx1"/>
                </a:solidFill>
              </a:rPr>
              <a:t> 200</a:t>
            </a:r>
          </a:p>
        </p:txBody>
      </p:sp>
      <p:sp>
        <p:nvSpPr>
          <p:cNvPr id="16" name="Oval 15"/>
          <p:cNvSpPr/>
          <p:nvPr/>
        </p:nvSpPr>
        <p:spPr>
          <a:xfrm>
            <a:off x="2362200" y="1295400"/>
            <a:ext cx="2286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1" y="762000"/>
          <a:ext cx="7543798" cy="50727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6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Penjualan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Akhir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Kebutuhan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Awal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6.000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7.800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13.800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8.000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5.800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7.600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14.000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6.200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13.800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7.600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6.200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5.600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7.200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12.800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5.400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7.200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4.600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10.800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3.800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9.400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2.600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752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Agust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8.800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2.200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Sept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3.600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6.200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9.800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3.400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Okt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10.400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6.200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4.200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10.800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4.800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5.600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6.000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5.600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Jumlah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56.800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54.800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3886200" y="1066800"/>
            <a:ext cx="1143000" cy="381000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066800"/>
            <a:ext cx="1143000" cy="381000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</a:rPr>
              <a:t>c. Cara </a:t>
            </a:r>
            <a:r>
              <a:rPr lang="en-US" sz="2800" dirty="0" err="1">
                <a:effectLst/>
              </a:rPr>
              <a:t>Kombinasi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dibiarkan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.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diusahakan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optimum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PT </a:t>
            </a:r>
            <a:r>
              <a:rPr lang="en-US" dirty="0" err="1"/>
              <a:t>Pianto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457200" indent="-457200">
              <a:buAutoNum type="arabicPeriod"/>
            </a:pPr>
            <a:r>
              <a:rPr lang="en-US" dirty="0"/>
              <a:t>Tingkat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berfluktuasi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15%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rata-rata </a:t>
            </a:r>
            <a:r>
              <a:rPr lang="en-US" dirty="0" err="1"/>
              <a:t>bulanan</a:t>
            </a:r>
            <a:r>
              <a:rPr lang="en-US" dirty="0"/>
              <a:t>.</a:t>
            </a:r>
          </a:p>
          <a:p>
            <a:pPr marL="857250" lvl="1" indent="-347663">
              <a:buFont typeface="Wingdings" pitchFamily="2" charset="2"/>
              <a:buChar char="§"/>
            </a:pPr>
            <a:r>
              <a:rPr lang="en-US" dirty="0" err="1"/>
              <a:t>Produksi</a:t>
            </a:r>
            <a:r>
              <a:rPr lang="en-US" dirty="0"/>
              <a:t> normal (54.800 /12)=4.566,67 </a:t>
            </a:r>
            <a:r>
              <a:rPr lang="en-US" dirty="0" err="1"/>
              <a:t>dibulatkan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4.600</a:t>
            </a:r>
          </a:p>
          <a:p>
            <a:pPr marL="857250" lvl="1" indent="-347663">
              <a:buFont typeface="Wingdings" pitchFamily="2" charset="2"/>
              <a:buChar char="§"/>
            </a:pP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(1,15 x 4.600) = 5.290</a:t>
            </a:r>
          </a:p>
          <a:p>
            <a:pPr marL="857250" lvl="1" indent="-347663">
              <a:buFont typeface="Wingdings" pitchFamily="2" charset="2"/>
              <a:buChar char="§"/>
            </a:pPr>
            <a:r>
              <a:rPr lang="nn-NO" dirty="0"/>
              <a:t>Produksi minimum (0,85 x 4.600) = 3.910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Tingkat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6.400 unit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separuh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.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6.400 unit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lang="en-US" dirty="0" err="1"/>
              <a:t>Persediaan</a:t>
            </a:r>
            <a:r>
              <a:rPr lang="en-US" dirty="0"/>
              <a:t> minimal (0,5 x 6.400) = 3.200 unit</a:t>
            </a:r>
          </a:p>
          <a:p>
            <a:pPr marL="857250" lvl="1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Juli</a:t>
            </a:r>
            <a:r>
              <a:rPr lang="en-US" dirty="0"/>
              <a:t>, </a:t>
            </a:r>
            <a:r>
              <a:rPr lang="en-US" dirty="0" err="1"/>
              <a:t>Agustus</a:t>
            </a:r>
            <a:r>
              <a:rPr lang="en-US" dirty="0"/>
              <a:t>, September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30%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normal.</a:t>
            </a:r>
          </a:p>
          <a:p>
            <a:pPr marL="457200" indent="-457200">
              <a:buNone/>
            </a:pPr>
            <a:r>
              <a:rPr lang="nb-NO" dirty="0"/>
              <a:t>	Produksi Juli, Agust, Sept	= 0,70 x 4.600</a:t>
            </a:r>
          </a:p>
          <a:p>
            <a:pPr marL="457200" indent="-457200">
              <a:buNone/>
            </a:pPr>
            <a:r>
              <a:rPr lang="en-US" dirty="0"/>
              <a:t>						= 3.220 unit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1" y="762000"/>
          <a:ext cx="7543798" cy="56319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6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Penjualan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Akhir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Kebutuhan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Awal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8,000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Sept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3,600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Okt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Jumlah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56,800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54,800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1" y="762000"/>
          <a:ext cx="7543798" cy="55821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6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6443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Penjualan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Akhir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Kebutuhan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Persediaan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Awal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Produksi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12.400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4.400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5.200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11.600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6.400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5.200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6,400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4.000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10.400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5.200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5.200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3.600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9.200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4.000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5.200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3.800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8.600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3.600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4.800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8.800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3.800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5.220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8.020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4.800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3.220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2,400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6.040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8.440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5.220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3.220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Sept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3,600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5.660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9.260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6.040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3.220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Okt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6.260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10.660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5.660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6.460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11.260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6.260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6.000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11.600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6.460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  5.140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Jumlah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56,800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54,800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4343400" cy="452596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PT. CINDIKA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= 2000</a:t>
            </a:r>
          </a:p>
          <a:p>
            <a:pPr>
              <a:buFontTx/>
              <a:buChar char="-"/>
            </a:pP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= 1500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62600" y="1143000"/>
          <a:ext cx="3352800" cy="554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PENJUALAN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Januari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Februari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Maret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Juni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Juli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Agustus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Oktober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Desember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14.200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Buatkan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dengan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r>
              <a:rPr lang="en-US" b="1" dirty="0" err="1"/>
              <a:t>Mengutamakan</a:t>
            </a:r>
            <a:r>
              <a:rPr lang="en-US" b="1" dirty="0"/>
              <a:t> </a:t>
            </a:r>
            <a:r>
              <a:rPr lang="en-US" b="1" dirty="0" err="1"/>
              <a:t>stabilitas</a:t>
            </a:r>
            <a:r>
              <a:rPr lang="en-US" b="1" dirty="0"/>
              <a:t> </a:t>
            </a:r>
            <a:r>
              <a:rPr lang="en-US" b="1" dirty="0" err="1"/>
              <a:t>produksi</a:t>
            </a:r>
            <a:endParaRPr lang="en-US" b="1" dirty="0"/>
          </a:p>
          <a:p>
            <a:pPr marL="457200" indent="-457200">
              <a:buFont typeface="+mj-lt"/>
              <a:buAutoNum type="alphaLcParenR"/>
            </a:pPr>
            <a:r>
              <a:rPr lang="en-US" b="1" dirty="0" err="1"/>
              <a:t>Mengutamakan</a:t>
            </a:r>
            <a:r>
              <a:rPr lang="en-US" b="1" dirty="0"/>
              <a:t> </a:t>
            </a:r>
            <a:r>
              <a:rPr lang="en-US" b="1" dirty="0" err="1"/>
              <a:t>stabilitas</a:t>
            </a:r>
            <a:r>
              <a:rPr lang="en-US" b="1" dirty="0"/>
              <a:t> </a:t>
            </a:r>
            <a:r>
              <a:rPr lang="en-US" b="1" dirty="0" err="1"/>
              <a:t>persediaan</a:t>
            </a:r>
            <a:endParaRPr lang="en-US" b="1" dirty="0"/>
          </a:p>
          <a:p>
            <a:pPr marL="457200" indent="-457200">
              <a:buFont typeface="+mj-lt"/>
              <a:buAutoNum type="alphaLcParenR"/>
            </a:pPr>
            <a:r>
              <a:rPr lang="en-US" b="1" dirty="0" err="1"/>
              <a:t>Kombinasi</a:t>
            </a:r>
            <a:r>
              <a:rPr lang="en-US" b="1" dirty="0"/>
              <a:t>,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diketahui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: 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US" dirty="0"/>
              <a:t>Tingkat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15%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rata-rata </a:t>
            </a:r>
            <a:r>
              <a:rPr lang="en-US" dirty="0" err="1"/>
              <a:t>bulanan</a:t>
            </a:r>
            <a:r>
              <a:rPr lang="en-US" dirty="0"/>
              <a:t> 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US" dirty="0"/>
              <a:t>Tingkat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1.600 unit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separuh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maksimal</a:t>
            </a:r>
            <a:endParaRPr lang="en-US" dirty="0"/>
          </a:p>
          <a:p>
            <a:pPr marL="857250" lvl="1" indent="-457200">
              <a:buFont typeface="Wingdings" pitchFamily="2" charset="2"/>
              <a:buChar char="ü"/>
            </a:pP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Juli-Agustus-september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dikurang</a:t>
            </a:r>
            <a:r>
              <a:rPr lang="en-US" dirty="0"/>
              <a:t> 30%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normal.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dicapainya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seimbang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disimpan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mentah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Biaya-biaya</a:t>
            </a:r>
            <a:r>
              <a:rPr lang="en-US" dirty="0"/>
              <a:t> yang </a:t>
            </a:r>
            <a:r>
              <a:rPr lang="en-US" dirty="0" err="1"/>
              <a:t>timbul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Besarnya</a:t>
            </a:r>
            <a:r>
              <a:rPr lang="en-US" dirty="0"/>
              <a:t> modal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Risiko-risiko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(</a:t>
            </a:r>
            <a:r>
              <a:rPr lang="en-US" dirty="0" err="1"/>
              <a:t>manusia</a:t>
            </a:r>
            <a:r>
              <a:rPr lang="en-US" dirty="0"/>
              <a:t>, 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Persediaan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1. </a:t>
            </a:r>
            <a:r>
              <a:rPr lang="en-US" b="1" dirty="0" err="1"/>
              <a:t>Disesuaikan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bulanan</a:t>
            </a:r>
            <a:endParaRPr lang="en-US" b="1" dirty="0"/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/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rata-rata </a:t>
            </a:r>
            <a:r>
              <a:rPr lang="en-US" dirty="0" err="1"/>
              <a:t>bulanan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rata-rata </a:t>
            </a:r>
            <a:r>
              <a:rPr lang="en-US" dirty="0" err="1"/>
              <a:t>sederhana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lvl="1">
              <a:buNone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setahun</a:t>
            </a:r>
            <a:r>
              <a:rPr lang="en-US" dirty="0"/>
              <a:t>= 28.800</a:t>
            </a:r>
          </a:p>
          <a:p>
            <a:pPr lvl="1">
              <a:buNone/>
            </a:pPr>
            <a:r>
              <a:rPr lang="fi-FI" dirty="0"/>
              <a:t>Kebutuhan per bulan= (28.800 / 12) = 2.400 unit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2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dirty="0"/>
              <a:t>	2.400x2= 4.800 unit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Pengertian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, </a:t>
            </a:r>
            <a:r>
              <a:rPr lang="en-US" dirty="0" err="1"/>
              <a:t>mengkoordinasi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Tingkat </a:t>
            </a:r>
            <a:r>
              <a:rPr lang="en-US" dirty="0" err="1"/>
              <a:t>produksi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fasilitas-fasilitas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Tingkat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jadi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620000" cy="5440363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bulannya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rata-rata </a:t>
            </a:r>
            <a:r>
              <a:rPr lang="en-US" dirty="0" err="1"/>
              <a:t>bulanan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bulanan</a:t>
            </a:r>
            <a:r>
              <a:rPr lang="en-US" dirty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Januari</a:t>
            </a:r>
            <a:r>
              <a:rPr lang="en-US" dirty="0"/>
              <a:t>	1.200 unit		April	1.200 unit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Februari</a:t>
            </a:r>
            <a:r>
              <a:rPr lang="en-US" dirty="0"/>
              <a:t>	   600 unit		Mei	1.800 unit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Maret</a:t>
            </a:r>
            <a:r>
              <a:rPr lang="en-US" dirty="0"/>
              <a:t>	   900 unit</a:t>
            </a:r>
          </a:p>
          <a:p>
            <a:pPr lvl="1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bulanan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rata-rata </a:t>
            </a:r>
            <a:r>
              <a:rPr lang="en-US" dirty="0" err="1"/>
              <a:t>bergerak</a:t>
            </a:r>
            <a:r>
              <a:rPr lang="en-US" dirty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/>
              <a:t>Feb: (1.200 + 600 + 900) / 3 = 900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Maret</a:t>
            </a:r>
            <a:r>
              <a:rPr lang="en-US" dirty="0"/>
              <a:t>: (600 + 900 + 1.200) / 3 = 900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/>
              <a:t>April: (900 + 1.200 + 1.800) / 3 = 1.800</a:t>
            </a:r>
          </a:p>
          <a:p>
            <a:pPr lvl="1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fi-FI" dirty="0"/>
              <a:t>	Apabila perusahaan menentukan 2 bulan kebutuhan maka besarnya persediaan:</a:t>
            </a:r>
          </a:p>
          <a:p>
            <a:pPr lvl="1">
              <a:spcBef>
                <a:spcPts val="0"/>
              </a:spcBef>
            </a:pPr>
            <a:r>
              <a:rPr lang="it-IT" dirty="0"/>
              <a:t>Feb &amp; Maret = 2 x 900= 1.800 unit</a:t>
            </a:r>
          </a:p>
          <a:p>
            <a:pPr lvl="1">
              <a:spcBef>
                <a:spcPts val="0"/>
              </a:spcBef>
            </a:pPr>
            <a:r>
              <a:rPr lang="en-US" dirty="0"/>
              <a:t>April= 2 x 1.800= 3.600 unit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5259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2.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perputaran</a:t>
            </a:r>
            <a:r>
              <a:rPr lang="en-US" b="1" dirty="0"/>
              <a:t> </a:t>
            </a:r>
            <a:r>
              <a:rPr lang="en-US" b="1" dirty="0" err="1"/>
              <a:t>persediaan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 marL="400050" lvl="1" indent="0">
              <a:buNone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.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Tingkat </a:t>
            </a:r>
            <a:r>
              <a:rPr lang="en-US" dirty="0" err="1"/>
              <a:t>perputaran</a:t>
            </a:r>
            <a:r>
              <a:rPr lang="en-US" dirty="0"/>
              <a:t> = </a:t>
            </a:r>
            <a:r>
              <a:rPr lang="en-US" u="sng" dirty="0" err="1"/>
              <a:t>Rencana</a:t>
            </a:r>
            <a:r>
              <a:rPr lang="en-US" u="sng" dirty="0"/>
              <a:t> </a:t>
            </a:r>
            <a:r>
              <a:rPr lang="en-US" u="sng" dirty="0" err="1"/>
              <a:t>Penjualan</a:t>
            </a:r>
            <a:r>
              <a:rPr lang="en-US" u="sng" dirty="0"/>
              <a:t> </a:t>
            </a:r>
            <a:r>
              <a:rPr lang="en-US" u="sng" dirty="0" err="1"/>
              <a:t>Pertahun</a:t>
            </a:r>
            <a:endParaRPr lang="en-US" u="sng" dirty="0"/>
          </a:p>
          <a:p>
            <a:pPr marL="400050" lvl="1" indent="0">
              <a:buNone/>
            </a:pPr>
            <a:r>
              <a:rPr lang="en-US" dirty="0"/>
              <a:t>				</a:t>
            </a:r>
            <a:r>
              <a:rPr lang="en-US" dirty="0" err="1"/>
              <a:t>Persediaan</a:t>
            </a:r>
            <a:r>
              <a:rPr lang="en-US" dirty="0"/>
              <a:t> Rata-rata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err="1"/>
              <a:t>Persediaan</a:t>
            </a:r>
            <a:r>
              <a:rPr lang="en-US" dirty="0"/>
              <a:t> Rata-rata = </a:t>
            </a:r>
            <a:r>
              <a:rPr lang="en-US" u="sng" dirty="0" err="1"/>
              <a:t>Persediaan</a:t>
            </a:r>
            <a:r>
              <a:rPr lang="en-US" u="sng" dirty="0"/>
              <a:t> </a:t>
            </a:r>
            <a:r>
              <a:rPr lang="en-US" u="sng" dirty="0" err="1"/>
              <a:t>awal</a:t>
            </a:r>
            <a:r>
              <a:rPr lang="en-US" u="sng" dirty="0"/>
              <a:t> + </a:t>
            </a:r>
            <a:r>
              <a:rPr lang="en-US" u="sng" dirty="0" err="1"/>
              <a:t>akhir</a:t>
            </a:r>
            <a:r>
              <a:rPr lang="en-US" u="sng" dirty="0"/>
              <a:t> </a:t>
            </a:r>
          </a:p>
          <a:p>
            <a:pPr marL="400050" lvl="1" indent="0">
              <a:buNone/>
            </a:pPr>
            <a:r>
              <a:rPr lang="en-US" dirty="0"/>
              <a:t>					  2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465138" lvl="1" indent="-7938">
              <a:spcBef>
                <a:spcPts val="0"/>
              </a:spcBef>
              <a:buNone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900.000 unit.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150.000 unit.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450.000 unit.</a:t>
            </a:r>
          </a:p>
          <a:p>
            <a:pPr marL="465138" lvl="1" indent="-7938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465138" lvl="1" indent="-7938">
              <a:spcBef>
                <a:spcPts val="0"/>
              </a:spcBef>
              <a:buNone/>
            </a:pPr>
            <a:r>
              <a:rPr lang="fi-FI" dirty="0"/>
              <a:t>Hitunglah persediaan rata-rata dan perputaran persediaan</a:t>
            </a:r>
          </a:p>
          <a:p>
            <a:pPr marL="465138" lvl="1" indent="-7938">
              <a:spcBef>
                <a:spcPts val="0"/>
              </a:spcBef>
              <a:buNone/>
            </a:pPr>
            <a:endParaRPr lang="fi-FI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err="1"/>
              <a:t>Persediaan</a:t>
            </a:r>
            <a:r>
              <a:rPr lang="en-US" dirty="0"/>
              <a:t> Rata-rata = </a:t>
            </a:r>
            <a:r>
              <a:rPr lang="en-US" u="sng" dirty="0"/>
              <a:t>150.000 + 450.000 </a:t>
            </a:r>
            <a:r>
              <a:rPr lang="en-US" dirty="0"/>
              <a:t>= 300.000</a:t>
            </a:r>
            <a:endParaRPr lang="en-US" u="sng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					  2 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Tingkat </a:t>
            </a:r>
            <a:r>
              <a:rPr lang="en-US" dirty="0" err="1"/>
              <a:t>perputaran</a:t>
            </a:r>
            <a:r>
              <a:rPr lang="en-US" dirty="0"/>
              <a:t> = 	</a:t>
            </a:r>
            <a:r>
              <a:rPr lang="en-US" u="sng" dirty="0"/>
              <a:t>900.000  </a:t>
            </a:r>
            <a:r>
              <a:rPr lang="en-US" dirty="0"/>
              <a:t> = 3x</a:t>
            </a:r>
            <a:endParaRPr lang="en-US" u="sng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				300.000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465138" lvl="1" indent="-7938"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Data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PT BAHAGIA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 </a:t>
            </a:r>
            <a:r>
              <a:rPr lang="en-US" dirty="0" err="1"/>
              <a:t>Januari</a:t>
            </a:r>
            <a:r>
              <a:rPr lang="en-US" dirty="0"/>
              <a:t> 2011 </a:t>
            </a:r>
            <a:r>
              <a:rPr lang="en-US" dirty="0" err="1"/>
              <a:t>adalah</a:t>
            </a:r>
            <a:r>
              <a:rPr lang="en-US" dirty="0"/>
              <a:t> 90.000 unit</a:t>
            </a:r>
          </a:p>
          <a:p>
            <a:pPr>
              <a:buNone/>
            </a:pPr>
            <a:r>
              <a:rPr lang="en-US" dirty="0"/>
              <a:t>Tingkat </a:t>
            </a:r>
            <a:r>
              <a:rPr lang="en-US" dirty="0" err="1"/>
              <a:t>perputaran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10 kali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6477000" cy="198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Rencana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Penjualan</a:t>
                      </a:r>
                      <a:r>
                        <a:rPr lang="en-US" sz="2000" dirty="0"/>
                        <a:t> 2011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bg1"/>
                          </a:solidFill>
                        </a:rPr>
                        <a:t>Bulan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bg1"/>
                          </a:solidFill>
                        </a:rPr>
                        <a:t>Jumlah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bg1"/>
                          </a:solidFill>
                        </a:rPr>
                        <a:t>Triwulan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bg1"/>
                          </a:solidFill>
                        </a:rPr>
                        <a:t>Jumlah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/>
                        <a:t>Januari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67.500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Triwulan</a:t>
                      </a:r>
                      <a:r>
                        <a:rPr lang="en-US" sz="2000" dirty="0"/>
                        <a:t>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225.000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/>
                        <a:t>Februari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72.000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Triwulan</a:t>
                      </a:r>
                      <a:r>
                        <a:rPr lang="en-US" sz="2000" dirty="0"/>
                        <a:t>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180.000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/>
                        <a:t>Maret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76.500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Triwulan</a:t>
                      </a:r>
                      <a:r>
                        <a:rPr lang="en-US" sz="2000" dirty="0"/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202.500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normal.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mementingkan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45.000 unit.</a:t>
            </a:r>
          </a:p>
          <a:p>
            <a:pPr marL="457200" indent="-457200">
              <a:buFont typeface="+mj-lt"/>
              <a:buAutoNum type="alphaLcParenR"/>
            </a:pPr>
            <a:endParaRPr lang="en-US" dirty="0"/>
          </a:p>
          <a:p>
            <a:pPr>
              <a:buNone/>
            </a:pP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2011.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normal,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minimum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bulanan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triwulanan</a:t>
            </a:r>
            <a:endParaRPr lang="en-US" dirty="0"/>
          </a:p>
          <a:p>
            <a:pPr marL="457200" indent="-457200">
              <a:buFont typeface="+mj-lt"/>
              <a:buAutoNum type="alphaLcParenR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Penyelesaian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657600"/>
            <a:ext cx="7620000" cy="2468563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Tingkat </a:t>
            </a:r>
            <a:r>
              <a:rPr lang="en-US" dirty="0" err="1"/>
              <a:t>perputaran</a:t>
            </a:r>
            <a:r>
              <a:rPr lang="en-US" dirty="0"/>
              <a:t> = </a:t>
            </a:r>
            <a:r>
              <a:rPr lang="en-US" u="sng" dirty="0" err="1"/>
              <a:t>Rencana</a:t>
            </a:r>
            <a:r>
              <a:rPr lang="en-US" u="sng" dirty="0"/>
              <a:t> </a:t>
            </a:r>
            <a:r>
              <a:rPr lang="en-US" u="sng" dirty="0" err="1"/>
              <a:t>Penjualan</a:t>
            </a:r>
            <a:r>
              <a:rPr lang="en-US" u="sng" dirty="0"/>
              <a:t> </a:t>
            </a:r>
            <a:r>
              <a:rPr lang="en-US" u="sng" dirty="0" err="1"/>
              <a:t>Pertahun</a:t>
            </a:r>
            <a:endParaRPr lang="en-US" u="sng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				</a:t>
            </a:r>
            <a:r>
              <a:rPr lang="en-US" dirty="0" err="1"/>
              <a:t>Persediaan</a:t>
            </a:r>
            <a:r>
              <a:rPr lang="en-US" dirty="0"/>
              <a:t> Rata-rata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err="1"/>
              <a:t>Persediaan</a:t>
            </a:r>
            <a:r>
              <a:rPr lang="en-US" dirty="0"/>
              <a:t> Rata-rata = </a:t>
            </a:r>
            <a:r>
              <a:rPr lang="en-US" u="sng" dirty="0" err="1"/>
              <a:t>Rencana</a:t>
            </a:r>
            <a:r>
              <a:rPr lang="en-US" u="sng" dirty="0"/>
              <a:t> </a:t>
            </a:r>
            <a:r>
              <a:rPr lang="en-US" u="sng" dirty="0" err="1"/>
              <a:t>Penjualan</a:t>
            </a:r>
            <a:r>
              <a:rPr lang="en-US" u="sng" dirty="0"/>
              <a:t> </a:t>
            </a:r>
            <a:r>
              <a:rPr lang="en-US" u="sng" dirty="0" err="1"/>
              <a:t>Pertahun</a:t>
            </a:r>
            <a:endParaRPr lang="en-US" u="sng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				   Tingkat </a:t>
            </a:r>
            <a:r>
              <a:rPr lang="en-US" dirty="0" err="1"/>
              <a:t>perputaran</a:t>
            </a:r>
            <a:r>
              <a:rPr lang="en-US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			     = (823.5000 / 10) =</a:t>
            </a:r>
            <a:r>
              <a:rPr lang="en-US" b="1" dirty="0"/>
              <a:t> 82.350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295400"/>
          <a:ext cx="3886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Triwulan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Jumlah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Triwulan</a:t>
                      </a:r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</a:t>
                      </a: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216.000 unit</a:t>
                      </a: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Triwulan</a:t>
                      </a:r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225.000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Triwulan</a:t>
                      </a:r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180.000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Triwulan</a:t>
                      </a:r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IV</a:t>
                      </a: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202.500 unit</a:t>
                      </a: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Total </a:t>
                      </a:r>
                      <a:r>
                        <a:rPr lang="en-US" sz="18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pertahun</a:t>
                      </a:r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823.500 Unit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0" y="1295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Persediaan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= 90.000 unit</a:t>
            </a:r>
          </a:p>
          <a:p>
            <a:r>
              <a:rPr lang="en-US" sz="2000" dirty="0"/>
              <a:t>Tingkat </a:t>
            </a:r>
            <a:r>
              <a:rPr lang="en-US" sz="2000" dirty="0" err="1"/>
              <a:t>perputaran</a:t>
            </a:r>
            <a:r>
              <a:rPr lang="en-US" sz="2000" dirty="0"/>
              <a:t> = 10 x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620000" cy="4906963"/>
          </a:xfrm>
        </p:spPr>
        <p:txBody>
          <a:bodyPr/>
          <a:lstStyle/>
          <a:p>
            <a:pPr marL="0" lvl="1" indent="0">
              <a:buNone/>
            </a:pPr>
            <a:r>
              <a:rPr lang="en-US" dirty="0" err="1"/>
              <a:t>Persediaan</a:t>
            </a:r>
            <a:r>
              <a:rPr lang="en-US" dirty="0"/>
              <a:t> Rata-rata = </a:t>
            </a:r>
            <a:r>
              <a:rPr lang="en-US" u="sng" dirty="0" err="1"/>
              <a:t>Persd</a:t>
            </a:r>
            <a:r>
              <a:rPr lang="en-US" u="sng" dirty="0"/>
              <a:t> </a:t>
            </a:r>
            <a:r>
              <a:rPr lang="en-US" u="sng" dirty="0" err="1"/>
              <a:t>awal</a:t>
            </a:r>
            <a:r>
              <a:rPr lang="en-US" u="sng" dirty="0"/>
              <a:t> + </a:t>
            </a:r>
            <a:r>
              <a:rPr lang="en-US" u="sng" dirty="0" err="1"/>
              <a:t>Persd</a:t>
            </a:r>
            <a:r>
              <a:rPr lang="en-US" u="sng" dirty="0"/>
              <a:t> </a:t>
            </a:r>
            <a:r>
              <a:rPr lang="en-US" u="sng" dirty="0" err="1"/>
              <a:t>akhir</a:t>
            </a:r>
            <a:r>
              <a:rPr lang="en-US" u="sng" dirty="0"/>
              <a:t> </a:t>
            </a:r>
          </a:p>
          <a:p>
            <a:pPr marL="400050" lvl="1" indent="0">
              <a:buNone/>
            </a:pPr>
            <a:r>
              <a:rPr lang="en-US" dirty="0"/>
              <a:t>					  2 </a:t>
            </a:r>
          </a:p>
          <a:p>
            <a:pPr>
              <a:buNone/>
            </a:pPr>
            <a:r>
              <a:rPr lang="en-US" dirty="0" err="1"/>
              <a:t>Persd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	= (</a:t>
            </a:r>
            <a:r>
              <a:rPr lang="en-US" dirty="0" err="1"/>
              <a:t>Persd</a:t>
            </a:r>
            <a:r>
              <a:rPr lang="en-US" dirty="0"/>
              <a:t> Rata-rata * 2) – </a:t>
            </a:r>
            <a:r>
              <a:rPr lang="en-US" dirty="0" err="1"/>
              <a:t>Persd</a:t>
            </a:r>
            <a:r>
              <a:rPr lang="en-US" dirty="0"/>
              <a:t> </a:t>
            </a:r>
            <a:r>
              <a:rPr lang="en-US" dirty="0" err="1"/>
              <a:t>Awal</a:t>
            </a:r>
            <a:endParaRPr lang="en-US" dirty="0"/>
          </a:p>
          <a:p>
            <a:pPr>
              <a:buNone/>
            </a:pPr>
            <a:r>
              <a:rPr lang="en-US" dirty="0"/>
              <a:t>			= (82.350 x 2) – 90.000</a:t>
            </a:r>
          </a:p>
          <a:p>
            <a:pPr>
              <a:buNone/>
            </a:pPr>
            <a:r>
              <a:rPr lang="en-US" dirty="0"/>
              <a:t>			= 74.700 unit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Penjualan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		</a:t>
            </a:r>
            <a:r>
              <a:rPr lang="en-US" dirty="0">
                <a:solidFill>
                  <a:srgbClr val="000000"/>
                </a:solidFill>
              </a:rPr>
              <a:t>823.500 unit</a:t>
            </a:r>
          </a:p>
          <a:p>
            <a:pPr lvl="1">
              <a:spcBef>
                <a:spcPts val="0"/>
              </a:spcBef>
              <a:buNone/>
            </a:pPr>
            <a:r>
              <a:rPr lang="en-US" u="sng" dirty="0" err="1"/>
              <a:t>Persediaan</a:t>
            </a:r>
            <a:r>
              <a:rPr lang="en-US" u="sng" dirty="0"/>
              <a:t> </a:t>
            </a:r>
            <a:r>
              <a:rPr lang="en-US" u="sng" dirty="0" err="1"/>
              <a:t>akhir</a:t>
            </a:r>
            <a:r>
              <a:rPr lang="en-US" u="sng" dirty="0"/>
              <a:t>			  74.700 unit +</a:t>
            </a:r>
          </a:p>
          <a:p>
            <a:pPr lvl="1">
              <a:spcBef>
                <a:spcPts val="0"/>
              </a:spcBef>
              <a:buNone/>
            </a:pPr>
            <a:r>
              <a:rPr lang="fi-FI" dirty="0"/>
              <a:t>Kebutuhan selama 1 tahun	898.200 unit</a:t>
            </a:r>
          </a:p>
          <a:p>
            <a:pPr lvl="1">
              <a:spcBef>
                <a:spcPts val="0"/>
              </a:spcBef>
              <a:buNone/>
            </a:pPr>
            <a:r>
              <a:rPr lang="en-US" u="sng" dirty="0" err="1"/>
              <a:t>Persediaan</a:t>
            </a:r>
            <a:r>
              <a:rPr lang="en-US" u="sng" dirty="0"/>
              <a:t> </a:t>
            </a:r>
            <a:r>
              <a:rPr lang="en-US" u="sng" dirty="0" err="1"/>
              <a:t>awal</a:t>
            </a:r>
            <a:r>
              <a:rPr lang="en-US" u="sng" dirty="0"/>
              <a:t>			  90.000 unit  -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	808.200 unit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/>
              <a:t>Produksi</a:t>
            </a:r>
            <a:r>
              <a:rPr lang="en-US" b="1" dirty="0"/>
              <a:t> Normal</a:t>
            </a:r>
          </a:p>
          <a:p>
            <a:pPr lvl="1">
              <a:buNone/>
            </a:pPr>
            <a:r>
              <a:rPr lang="fi-FI" dirty="0"/>
              <a:t>Bulanan=808.200 / 12= 67.350 unit</a:t>
            </a:r>
          </a:p>
          <a:p>
            <a:pPr lvl="1">
              <a:buNone/>
            </a:pPr>
            <a:r>
              <a:rPr lang="fi-FI" dirty="0"/>
              <a:t>Triwulanan= 3 x 67.3500= 202.050 unit</a:t>
            </a:r>
          </a:p>
          <a:p>
            <a:pPr lvl="1">
              <a:buNone/>
            </a:pPr>
            <a:endParaRPr lang="fi-FI" dirty="0"/>
          </a:p>
          <a:p>
            <a:pPr>
              <a:buFont typeface="Wingdings" pitchFamily="2" charset="2"/>
              <a:buChar char="ü"/>
            </a:pPr>
            <a:r>
              <a:rPr lang="en-US" b="1" dirty="0" err="1"/>
              <a:t>Produksi</a:t>
            </a:r>
            <a:r>
              <a:rPr lang="en-US" b="1" dirty="0"/>
              <a:t> </a:t>
            </a:r>
            <a:r>
              <a:rPr lang="en-US" b="1" dirty="0" err="1"/>
              <a:t>Maksimum</a:t>
            </a:r>
            <a:endParaRPr lang="en-US" b="1" dirty="0"/>
          </a:p>
          <a:p>
            <a:pPr lvl="1">
              <a:buNone/>
            </a:pPr>
            <a:r>
              <a:rPr lang="fi-FI" dirty="0"/>
              <a:t>Bulanan= 110% x 67.350= 74.085 unit</a:t>
            </a:r>
          </a:p>
          <a:p>
            <a:pPr lvl="1">
              <a:buNone/>
            </a:pPr>
            <a:r>
              <a:rPr lang="fi-FI" dirty="0"/>
              <a:t>Triwulanan= 110% x 202.050= 222.255 unit</a:t>
            </a:r>
          </a:p>
          <a:p>
            <a:pPr lvl="1">
              <a:buNone/>
            </a:pPr>
            <a:endParaRPr lang="fi-FI" dirty="0"/>
          </a:p>
          <a:p>
            <a:pPr>
              <a:buFont typeface="Wingdings" pitchFamily="2" charset="2"/>
              <a:buChar char="ü"/>
            </a:pPr>
            <a:r>
              <a:rPr lang="en-US" b="1" dirty="0" err="1"/>
              <a:t>Produksi</a:t>
            </a:r>
            <a:r>
              <a:rPr lang="en-US" b="1" dirty="0"/>
              <a:t> Minimum</a:t>
            </a:r>
          </a:p>
          <a:p>
            <a:pPr lvl="1">
              <a:buNone/>
            </a:pPr>
            <a:r>
              <a:rPr lang="fi-FI" dirty="0"/>
              <a:t>Bulanan= 90% x 67.350= 60.615 unit</a:t>
            </a:r>
          </a:p>
          <a:p>
            <a:pPr lvl="1">
              <a:buNone/>
            </a:pPr>
            <a:r>
              <a:rPr lang="fi-FI" dirty="0"/>
              <a:t>Triwulanan= 90% x 202.050= 181.845 unit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biaya-biaya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seminimal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48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)	xxx</a:t>
            </a:r>
          </a:p>
          <a:p>
            <a:pPr lvl="1">
              <a:spcBef>
                <a:spcPts val="0"/>
              </a:spcBef>
              <a:buNone/>
            </a:pPr>
            <a:r>
              <a:rPr lang="en-US" u="sng" dirty="0" err="1"/>
              <a:t>Persediaan</a:t>
            </a:r>
            <a:r>
              <a:rPr lang="en-US" u="sng" dirty="0"/>
              <a:t> </a:t>
            </a:r>
            <a:r>
              <a:rPr lang="en-US" u="sng" dirty="0" err="1"/>
              <a:t>akhir</a:t>
            </a:r>
            <a:r>
              <a:rPr lang="en-US" u="sng" dirty="0"/>
              <a:t>					xxx +</a:t>
            </a:r>
          </a:p>
          <a:p>
            <a:pPr lvl="1">
              <a:spcBef>
                <a:spcPts val="0"/>
              </a:spcBef>
              <a:buNone/>
            </a:pPr>
            <a:r>
              <a:rPr lang="fi-FI" dirty="0"/>
              <a:t>Kebutuhan selama 1 tahun			xxx</a:t>
            </a:r>
          </a:p>
          <a:p>
            <a:pPr lvl="1">
              <a:spcBef>
                <a:spcPts val="0"/>
              </a:spcBef>
              <a:buNone/>
            </a:pPr>
            <a:r>
              <a:rPr lang="en-US" u="sng" dirty="0" err="1"/>
              <a:t>Persediaan</a:t>
            </a:r>
            <a:r>
              <a:rPr lang="en-US" u="sng" dirty="0"/>
              <a:t> </a:t>
            </a:r>
            <a:r>
              <a:rPr lang="en-US" u="sng" dirty="0" err="1"/>
              <a:t>awal</a:t>
            </a:r>
            <a:r>
              <a:rPr lang="en-US" u="sng" dirty="0"/>
              <a:t>					xxx  -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			xxx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anggaran-anggaran</a:t>
            </a:r>
            <a:r>
              <a:rPr lang="en-US" dirty="0"/>
              <a:t>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mentah</a:t>
            </a:r>
            <a:r>
              <a:rPr lang="en-US" dirty="0"/>
              <a:t>,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 overhead </a:t>
            </a:r>
            <a:r>
              <a:rPr lang="en-US" dirty="0" err="1"/>
              <a:t>pabrik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620000" cy="4983163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Hubungan</a:t>
            </a:r>
            <a:r>
              <a:rPr lang="en-US" dirty="0"/>
              <a:t> Tingkat </a:t>
            </a:r>
            <a:r>
              <a:rPr lang="en-US" dirty="0" err="1"/>
              <a:t>Penjualan</a:t>
            </a:r>
            <a:r>
              <a:rPr lang="en-US" dirty="0"/>
              <a:t>, Tingkat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Tingkat </a:t>
            </a:r>
            <a:r>
              <a:rPr lang="en-US" dirty="0" err="1"/>
              <a:t>Persediaan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9812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Langkah-langkah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b="1" dirty="0" err="1"/>
              <a:t>Tahap</a:t>
            </a:r>
            <a:r>
              <a:rPr lang="en-US" b="1" dirty="0"/>
              <a:t> </a:t>
            </a:r>
            <a:r>
              <a:rPr lang="en-US" b="1" dirty="0" err="1"/>
              <a:t>Perencanaan</a:t>
            </a:r>
            <a:endParaRPr lang="en-US" b="1" dirty="0"/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dihasilkan</a:t>
            </a:r>
            <a:endParaRPr lang="en-US" dirty="0"/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endParaRPr lang="en-US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b="1" dirty="0" err="1"/>
              <a:t>Tahap</a:t>
            </a:r>
            <a:r>
              <a:rPr lang="en-US" b="1" dirty="0"/>
              <a:t> </a:t>
            </a:r>
            <a:r>
              <a:rPr lang="en-US" b="1" dirty="0" err="1"/>
              <a:t>Pelaksanaan</a:t>
            </a:r>
            <a:endParaRPr lang="en-US" b="1" dirty="0"/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diproduksi</a:t>
            </a:r>
            <a:endParaRPr lang="en-US" dirty="0"/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diproduksi</a:t>
            </a:r>
            <a:endParaRPr lang="en-US" dirty="0"/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urut-urutan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nb-NO" dirty="0"/>
              <a:t>Menentukan standar penggunaan fasilitas-fasilitas produksi untuk efisiensi</a:t>
            </a:r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sv-SE" dirty="0"/>
              <a:t>Menyusun program tentang penggunaan bahan mentah, buruh, service, dan peralatan</a:t>
            </a:r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perbaikan-perbaikan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unit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400 unit </a:t>
            </a:r>
            <a:r>
              <a:rPr lang="en-US" dirty="0" err="1"/>
              <a:t>barang</a:t>
            </a:r>
            <a:r>
              <a:rPr lang="en-US" dirty="0"/>
              <a:t> 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nanti</a:t>
            </a:r>
            <a:r>
              <a:rPr lang="en-US" dirty="0"/>
              <a:t>.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800 unit.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180 unit.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580 unit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menghitung</a:t>
            </a:r>
            <a:endParaRPr lang="en-US" dirty="0"/>
          </a:p>
          <a:p>
            <a:endParaRPr lang="en-US" dirty="0"/>
          </a:p>
          <a:p>
            <a:pPr lvl="2">
              <a:buNone/>
            </a:pPr>
            <a:r>
              <a:rPr lang="en-US" dirty="0" err="1"/>
              <a:t>Penjualan</a:t>
            </a:r>
            <a:r>
              <a:rPr lang="en-US" dirty="0"/>
              <a:t> 		800 unit</a:t>
            </a:r>
          </a:p>
          <a:p>
            <a:pPr lvl="2">
              <a:buNone/>
            </a:pPr>
            <a:r>
              <a:rPr lang="en-US" u="sng" dirty="0" err="1"/>
              <a:t>Persediaan</a:t>
            </a:r>
            <a:r>
              <a:rPr lang="en-US" u="sng" dirty="0"/>
              <a:t> </a:t>
            </a:r>
            <a:r>
              <a:rPr lang="en-US" u="sng" dirty="0" err="1"/>
              <a:t>Akhir</a:t>
            </a:r>
            <a:r>
              <a:rPr lang="en-US" u="sng" dirty="0"/>
              <a:t> 	180 unit +</a:t>
            </a:r>
          </a:p>
          <a:p>
            <a:pPr lvl="2">
              <a:buNone/>
            </a:pPr>
            <a:r>
              <a:rPr lang="en-US" dirty="0" err="1"/>
              <a:t>Kebutuhan</a:t>
            </a:r>
            <a:r>
              <a:rPr lang="en-US" dirty="0"/>
              <a:t> 		980 unit</a:t>
            </a:r>
          </a:p>
          <a:p>
            <a:pPr lvl="2">
              <a:buNone/>
            </a:pPr>
            <a:r>
              <a:rPr lang="en-US" u="sng" dirty="0" err="1"/>
              <a:t>Persediaan</a:t>
            </a:r>
            <a:r>
              <a:rPr lang="en-US" u="sng" dirty="0"/>
              <a:t> </a:t>
            </a:r>
            <a:r>
              <a:rPr lang="en-US" u="sng" dirty="0" err="1"/>
              <a:t>Awal</a:t>
            </a:r>
            <a:r>
              <a:rPr lang="en-US" u="sng" dirty="0"/>
              <a:t> 	400 unit  -</a:t>
            </a:r>
          </a:p>
          <a:p>
            <a:pPr lvl="2">
              <a:buNone/>
            </a:pPr>
            <a:r>
              <a:rPr lang="en-US" dirty="0" err="1"/>
              <a:t>Produksi</a:t>
            </a:r>
            <a:r>
              <a:rPr lang="en-US" dirty="0"/>
              <a:t> 		580 unit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1715</Words>
  <Application>Microsoft Office PowerPoint</Application>
  <PresentationFormat>On-screen Show (4:3)</PresentationFormat>
  <Paragraphs>734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Bernard MT Condensed</vt:lpstr>
      <vt:lpstr>Bodoni MT Black</vt:lpstr>
      <vt:lpstr>Calibri</vt:lpstr>
      <vt:lpstr>Mistral</vt:lpstr>
      <vt:lpstr>Rockwell Condensed</vt:lpstr>
      <vt:lpstr>Showcard Gothic</vt:lpstr>
      <vt:lpstr>Verdana</vt:lpstr>
      <vt:lpstr>Wingdings</vt:lpstr>
      <vt:lpstr>Office Theme</vt:lpstr>
      <vt:lpstr>ANGGARAN PRODUKSI  </vt:lpstr>
      <vt:lpstr>Satuan Acara Perkuliahan</vt:lpstr>
      <vt:lpstr>Konsep Dasar Anggaran Produksi</vt:lpstr>
      <vt:lpstr>Tujuan Penyusunan Anggaran Produksi</vt:lpstr>
      <vt:lpstr>Penyusunan Anggaran Produksi</vt:lpstr>
      <vt:lpstr>PowerPoint Presentation</vt:lpstr>
      <vt:lpstr>Langkah-langkah  Penyusunan Anggaran Produksi</vt:lpstr>
      <vt:lpstr>Contoh</vt:lpstr>
      <vt:lpstr>PowerPoint Presentation</vt:lpstr>
      <vt:lpstr>PowerPoint Presentation</vt:lpstr>
      <vt:lpstr>Contoh: </vt:lpstr>
      <vt:lpstr>PowerPoint Presentation</vt:lpstr>
      <vt:lpstr>a. Mengutamakan Stabilitas Produksi</vt:lpstr>
      <vt:lpstr>PowerPoint Presentation</vt:lpstr>
      <vt:lpstr>PowerPoint Presentation</vt:lpstr>
      <vt:lpstr>PowerPoint Presentation</vt:lpstr>
      <vt:lpstr>PowerPoint Presentation</vt:lpstr>
      <vt:lpstr>b. Mengutamakan Stabilitas Persediaan</vt:lpstr>
      <vt:lpstr>PowerPoint Presentation</vt:lpstr>
      <vt:lpstr>PowerPoint Presentation</vt:lpstr>
      <vt:lpstr>PowerPoint Presentation</vt:lpstr>
      <vt:lpstr>c. Cara Kombinasi</vt:lpstr>
      <vt:lpstr>PowerPoint Presentation</vt:lpstr>
      <vt:lpstr>PowerPoint Presentation</vt:lpstr>
      <vt:lpstr>PowerPoint Presentation</vt:lpstr>
      <vt:lpstr>Latihan </vt:lpstr>
      <vt:lpstr>PowerPoint Presentation</vt:lpstr>
      <vt:lpstr>Manfaat Kebijaksanaan Persediaan</vt:lpstr>
      <vt:lpstr>Penentuan Besarnya Persediaan</vt:lpstr>
      <vt:lpstr>PowerPoint Presentation</vt:lpstr>
      <vt:lpstr>PowerPoint Presentation</vt:lpstr>
      <vt:lpstr>PowerPoint Presentation</vt:lpstr>
      <vt:lpstr>Latihan </vt:lpstr>
      <vt:lpstr>PowerPoint Presentation</vt:lpstr>
      <vt:lpstr>Penyelesaian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Anggaran Perusahaan 1</dc:title>
  <dc:creator>Ticha</dc:creator>
  <cp:lastModifiedBy>Angky</cp:lastModifiedBy>
  <cp:revision>103</cp:revision>
  <dcterms:created xsi:type="dcterms:W3CDTF">2014-09-30T04:48:36Z</dcterms:created>
  <dcterms:modified xsi:type="dcterms:W3CDTF">2019-04-02T02:54:57Z</dcterms:modified>
</cp:coreProperties>
</file>