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4" r:id="rId23"/>
    <p:sldId id="296" r:id="rId24"/>
    <p:sldId id="29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1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44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0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814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4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8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7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4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1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3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2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9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9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BB26-118E-40A1-A539-9BF8E29383A5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1FD1E2-2766-43E9-B2C2-D69E03787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5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763000" cy="31242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/>
              <a:t>Analisis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Kuantitatif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Dalam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Penelitian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fi-FI" sz="3200" b="1" dirty="0" smtClean="0"/>
              <a:t>Macam-Macam Data Variabel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dirty="0" err="1" smtClean="0"/>
              <a:t>Berdasarkan</a:t>
            </a:r>
            <a:r>
              <a:rPr lang="en-US" sz="3100" dirty="0" smtClean="0"/>
              <a:t> </a:t>
            </a:r>
            <a:r>
              <a:rPr lang="en-US" sz="3100" dirty="0" err="1"/>
              <a:t>katagori</a:t>
            </a:r>
            <a:r>
              <a:rPr lang="en-US" sz="3100" dirty="0"/>
              <a:t> (Categorical)</a:t>
            </a:r>
          </a:p>
          <a:p>
            <a:pPr algn="just"/>
            <a:r>
              <a:rPr lang="en-US" sz="3100" dirty="0" smtClean="0"/>
              <a:t>Binary/dichotomous </a:t>
            </a:r>
            <a:r>
              <a:rPr lang="en-US" sz="3100" dirty="0" err="1"/>
              <a:t>yaitu</a:t>
            </a:r>
            <a:r>
              <a:rPr lang="en-US" sz="3100" dirty="0"/>
              <a:t> </a:t>
            </a:r>
            <a:r>
              <a:rPr lang="en-US" sz="3100" dirty="0" err="1"/>
              <a:t>variabel</a:t>
            </a:r>
            <a:r>
              <a:rPr lang="en-US" sz="3100" dirty="0"/>
              <a:t> yang </a:t>
            </a:r>
            <a:r>
              <a:rPr lang="en-US" sz="3100" dirty="0" err="1"/>
              <a:t>mempunyai</a:t>
            </a:r>
            <a:r>
              <a:rPr lang="en-US" sz="3100" dirty="0"/>
              <a:t> </a:t>
            </a:r>
            <a:r>
              <a:rPr lang="en-US" sz="3100" dirty="0" err="1"/>
              <a:t>dua</a:t>
            </a:r>
            <a:r>
              <a:rPr lang="en-US" sz="3100" dirty="0"/>
              <a:t> </a:t>
            </a:r>
            <a:r>
              <a:rPr lang="en-US" sz="3100" dirty="0" err="1"/>
              <a:t>nilai</a:t>
            </a:r>
            <a:r>
              <a:rPr lang="en-US" sz="3100" dirty="0"/>
              <a:t> </a:t>
            </a:r>
            <a:r>
              <a:rPr lang="en-US" sz="3100" dirty="0" err="1"/>
              <a:t>kategori</a:t>
            </a:r>
            <a:r>
              <a:rPr lang="en-US" sz="3100" dirty="0"/>
              <a:t> </a:t>
            </a:r>
            <a:r>
              <a:rPr lang="en-US" sz="3100" dirty="0" smtClean="0"/>
              <a:t>yang </a:t>
            </a:r>
            <a:r>
              <a:rPr lang="en-US" sz="3100" dirty="0" err="1" smtClean="0"/>
              <a:t>saling</a:t>
            </a:r>
            <a:r>
              <a:rPr lang="en-US" sz="3100" dirty="0" smtClean="0"/>
              <a:t> </a:t>
            </a:r>
            <a:r>
              <a:rPr lang="en-US" sz="3100" dirty="0" err="1"/>
              <a:t>berlawanan</a:t>
            </a:r>
            <a:r>
              <a:rPr lang="en-US" sz="3100" dirty="0"/>
              <a:t>. </a:t>
            </a:r>
            <a:r>
              <a:rPr lang="en-US" sz="3100" dirty="0" err="1"/>
              <a:t>Contohnya</a:t>
            </a:r>
            <a:r>
              <a:rPr lang="en-US" sz="3100" dirty="0"/>
              <a:t> murid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bukan</a:t>
            </a:r>
            <a:r>
              <a:rPr lang="en-US" sz="3100" dirty="0"/>
              <a:t> murid,  </a:t>
            </a:r>
            <a:r>
              <a:rPr lang="en-US" sz="3100" dirty="0" err="1"/>
              <a:t>laki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 smtClean="0"/>
              <a:t>perempuan</a:t>
            </a:r>
            <a:r>
              <a:rPr lang="en-US" sz="3100" dirty="0" smtClean="0"/>
              <a:t>,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/>
              <a:t>sebagainya</a:t>
            </a:r>
            <a:endParaRPr lang="en-US" sz="3100" dirty="0"/>
          </a:p>
          <a:p>
            <a:pPr algn="just"/>
            <a:r>
              <a:rPr lang="en-US" sz="3100" dirty="0" smtClean="0"/>
              <a:t>Nominal/non-ordered </a:t>
            </a:r>
            <a:r>
              <a:rPr lang="en-US" sz="3100" dirty="0" err="1"/>
              <a:t>polytomous</a:t>
            </a:r>
            <a:r>
              <a:rPr lang="en-US" sz="3100" dirty="0"/>
              <a:t>.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skala</a:t>
            </a:r>
            <a:r>
              <a:rPr lang="en-US" sz="3100" dirty="0"/>
              <a:t> nominal </a:t>
            </a:r>
            <a:r>
              <a:rPr lang="en-US" sz="3100" dirty="0" err="1" smtClean="0"/>
              <a:t>dipergunakan</a:t>
            </a:r>
            <a:r>
              <a:rPr lang="en-US" sz="3100" dirty="0" smtClean="0"/>
              <a:t> </a:t>
            </a:r>
            <a:r>
              <a:rPr lang="en-US" sz="3100" dirty="0" err="1" smtClean="0"/>
              <a:t>angka-angka</a:t>
            </a:r>
            <a:r>
              <a:rPr lang="en-US" sz="3100" dirty="0"/>
              <a:t>, </a:t>
            </a:r>
            <a:r>
              <a:rPr lang="en-US" sz="3100" dirty="0" err="1"/>
              <a:t>namun</a:t>
            </a:r>
            <a:r>
              <a:rPr lang="en-US" sz="3100" dirty="0"/>
              <a:t> </a:t>
            </a:r>
            <a:r>
              <a:rPr lang="en-US" sz="3100" dirty="0" err="1"/>
              <a:t>angka-angka</a:t>
            </a:r>
            <a:r>
              <a:rPr lang="en-US" sz="3100" dirty="0"/>
              <a:t>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hanya</a:t>
            </a:r>
            <a:r>
              <a:rPr lang="en-US" sz="3100" dirty="0"/>
              <a:t> </a:t>
            </a:r>
            <a:r>
              <a:rPr lang="en-US" sz="3100" dirty="0" err="1"/>
              <a:t>merupakan</a:t>
            </a:r>
            <a:r>
              <a:rPr lang="en-US" sz="3100" dirty="0"/>
              <a:t> </a:t>
            </a:r>
            <a:r>
              <a:rPr lang="en-US" sz="3100" dirty="0" err="1"/>
              <a:t>tanda</a:t>
            </a:r>
            <a:r>
              <a:rPr lang="en-US" sz="3100" dirty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mepermudah</a:t>
            </a:r>
            <a:r>
              <a:rPr lang="en-US" sz="3100" dirty="0" smtClean="0"/>
              <a:t> </a:t>
            </a:r>
            <a:r>
              <a:rPr lang="en-US" sz="3100" dirty="0" err="1"/>
              <a:t>analisis</a:t>
            </a:r>
            <a:r>
              <a:rPr lang="en-US" sz="3100" dirty="0"/>
              <a:t>. </a:t>
            </a:r>
            <a:r>
              <a:rPr lang="en-US" sz="3100" dirty="0" err="1"/>
              <a:t>Misalnya</a:t>
            </a:r>
            <a:r>
              <a:rPr lang="en-US" sz="3100" dirty="0"/>
              <a:t> </a:t>
            </a:r>
            <a:r>
              <a:rPr lang="en-US" sz="3100" dirty="0" err="1"/>
              <a:t>jenis</a:t>
            </a:r>
            <a:r>
              <a:rPr lang="en-US" sz="3100" dirty="0"/>
              <a:t> </a:t>
            </a:r>
            <a:r>
              <a:rPr lang="en-US" sz="3100" dirty="0" err="1"/>
              <a:t>kelamin</a:t>
            </a:r>
            <a:r>
              <a:rPr lang="en-US" sz="3100" dirty="0"/>
              <a:t> (</a:t>
            </a:r>
            <a:r>
              <a:rPr lang="en-US" sz="3100" dirty="0" err="1"/>
              <a:t>laki-laki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perempuan</a:t>
            </a:r>
            <a:r>
              <a:rPr lang="en-US" sz="3100" dirty="0" smtClean="0"/>
              <a:t>), agama </a:t>
            </a:r>
            <a:r>
              <a:rPr lang="en-US" sz="3100" dirty="0"/>
              <a:t>(Islam, </a:t>
            </a:r>
            <a:r>
              <a:rPr lang="en-US" sz="3100" dirty="0" err="1"/>
              <a:t>Katolik</a:t>
            </a:r>
            <a:r>
              <a:rPr lang="en-US" sz="3100" dirty="0"/>
              <a:t>, </a:t>
            </a:r>
            <a:r>
              <a:rPr lang="en-US" sz="3100" dirty="0" err="1"/>
              <a:t>Protestan</a:t>
            </a:r>
            <a:r>
              <a:rPr lang="en-US" sz="3100" dirty="0"/>
              <a:t>, Hindu, </a:t>
            </a:r>
            <a:r>
              <a:rPr lang="en-US" sz="3100" dirty="0" err="1"/>
              <a:t>lainnya</a:t>
            </a:r>
            <a:r>
              <a:rPr lang="en-US" sz="3100" dirty="0"/>
              <a:t>); </a:t>
            </a:r>
            <a:r>
              <a:rPr lang="en-US" sz="3100" dirty="0" err="1"/>
              <a:t>suku</a:t>
            </a:r>
            <a:r>
              <a:rPr lang="en-US" sz="3100" dirty="0"/>
              <a:t> </a:t>
            </a:r>
            <a:r>
              <a:rPr lang="en-US" sz="3100" dirty="0" err="1"/>
              <a:t>bangsa</a:t>
            </a:r>
            <a:r>
              <a:rPr lang="en-US" sz="3100" dirty="0"/>
              <a:t> (</a:t>
            </a:r>
            <a:r>
              <a:rPr lang="en-US" sz="3100" dirty="0" err="1" smtClean="0"/>
              <a:t>Jawa</a:t>
            </a:r>
            <a:r>
              <a:rPr lang="en-US" sz="3100" dirty="0" smtClean="0"/>
              <a:t>, Batak</a:t>
            </a:r>
            <a:r>
              <a:rPr lang="en-US" sz="3100" dirty="0"/>
              <a:t>, </a:t>
            </a:r>
            <a:r>
              <a:rPr lang="en-US" sz="3100" dirty="0" err="1"/>
              <a:t>Sunda</a:t>
            </a:r>
            <a:r>
              <a:rPr lang="en-US" sz="3100" dirty="0"/>
              <a:t>, </a:t>
            </a:r>
            <a:r>
              <a:rPr lang="en-US" sz="3100" dirty="0" err="1"/>
              <a:t>Minang</a:t>
            </a:r>
            <a:r>
              <a:rPr lang="en-US" sz="3100" dirty="0"/>
              <a:t>,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 smtClean="0"/>
              <a:t>sebagainya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3100" dirty="0" smtClean="0"/>
              <a:t>Ordinal </a:t>
            </a:r>
            <a:r>
              <a:rPr lang="en-US" sz="3100" dirty="0" err="1"/>
              <a:t>adalah</a:t>
            </a:r>
            <a:r>
              <a:rPr lang="en-US" sz="3100" dirty="0"/>
              <a:t> data yang </a:t>
            </a:r>
            <a:r>
              <a:rPr lang="en-US" sz="3100" dirty="0" err="1"/>
              <a:t>didasarkan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hasil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kuantifikasi</a:t>
            </a:r>
            <a:r>
              <a:rPr lang="en-US" sz="3100" dirty="0"/>
              <a:t> data </a:t>
            </a:r>
            <a:r>
              <a:rPr lang="en-US" sz="3100" dirty="0" err="1" smtClean="0"/>
              <a:t>kualitatif</a:t>
            </a:r>
            <a:r>
              <a:rPr lang="en-US" sz="3100" dirty="0" smtClean="0"/>
              <a:t>, </a:t>
            </a:r>
            <a:r>
              <a:rPr lang="en-US" sz="3100" dirty="0" err="1" smtClean="0"/>
              <a:t>biasanya</a:t>
            </a:r>
            <a:r>
              <a:rPr lang="en-US" sz="3100" dirty="0" smtClean="0"/>
              <a:t> </a:t>
            </a:r>
            <a:r>
              <a:rPr lang="en-US" sz="3100" dirty="0"/>
              <a:t>data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diambil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suatu</a:t>
            </a:r>
            <a:r>
              <a:rPr lang="en-US" sz="3100" dirty="0"/>
              <a:t> </a:t>
            </a:r>
            <a:r>
              <a:rPr lang="en-US" sz="3100" dirty="0" err="1"/>
              <a:t>penentuan</a:t>
            </a:r>
            <a:r>
              <a:rPr lang="en-US" sz="3100" dirty="0"/>
              <a:t> </a:t>
            </a:r>
            <a:r>
              <a:rPr lang="en-US" sz="3100" dirty="0" err="1"/>
              <a:t>skala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suatu</a:t>
            </a:r>
            <a:r>
              <a:rPr lang="en-US" sz="3100" dirty="0"/>
              <a:t> </a:t>
            </a:r>
            <a:r>
              <a:rPr lang="en-US" sz="3100" dirty="0" err="1"/>
              <a:t>individu</a:t>
            </a:r>
            <a:r>
              <a:rPr lang="en-US" sz="3100" dirty="0"/>
              <a:t>.</a:t>
            </a:r>
          </a:p>
          <a:p>
            <a:pPr algn="just"/>
            <a:r>
              <a:rPr lang="en-US" sz="3100" dirty="0" err="1"/>
              <a:t>Misalnya</a:t>
            </a:r>
            <a:r>
              <a:rPr lang="en-US" sz="3100" dirty="0"/>
              <a:t> </a:t>
            </a:r>
            <a:r>
              <a:rPr lang="en-US" sz="3100" dirty="0" err="1"/>
              <a:t>skala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kepuasan</a:t>
            </a:r>
            <a:r>
              <a:rPr lang="en-US" sz="3100" dirty="0"/>
              <a:t> (Ordered </a:t>
            </a:r>
            <a:r>
              <a:rPr lang="en-US" sz="3100" dirty="0" err="1"/>
              <a:t>polytomous</a:t>
            </a:r>
            <a:r>
              <a:rPr lang="en-US" sz="3100" dirty="0"/>
              <a:t>). </a:t>
            </a:r>
            <a:r>
              <a:rPr lang="en-US" sz="3100" dirty="0" err="1"/>
              <a:t>Contoh</a:t>
            </a:r>
            <a:r>
              <a:rPr lang="en-US" sz="3100" dirty="0"/>
              <a:t>: </a:t>
            </a:r>
            <a:r>
              <a:rPr lang="en-US" sz="3100" dirty="0" err="1" smtClean="0"/>
              <a:t>Skala</a:t>
            </a:r>
            <a:r>
              <a:rPr lang="en-US" sz="3100" dirty="0" smtClean="0"/>
              <a:t> Likert </a:t>
            </a:r>
            <a:r>
              <a:rPr lang="en-US" sz="3100" dirty="0"/>
              <a:t>yang </a:t>
            </a:r>
            <a:r>
              <a:rPr lang="en-US" sz="3100" dirty="0" err="1"/>
              <a:t>mengukur</a:t>
            </a:r>
            <a:r>
              <a:rPr lang="en-US" sz="3100" dirty="0"/>
              <a:t>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kepuasan</a:t>
            </a:r>
            <a:r>
              <a:rPr lang="en-US" sz="3100" dirty="0"/>
              <a:t> </a:t>
            </a:r>
            <a:r>
              <a:rPr lang="en-US" sz="3100" dirty="0" err="1"/>
              <a:t>mulai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skala</a:t>
            </a:r>
            <a:r>
              <a:rPr lang="en-US" sz="3100" dirty="0"/>
              <a:t> </a:t>
            </a:r>
            <a:r>
              <a:rPr lang="en-US" sz="3100" dirty="0" err="1"/>
              <a:t>satu</a:t>
            </a:r>
            <a:r>
              <a:rPr lang="en-US" sz="3100" dirty="0"/>
              <a:t> </a:t>
            </a:r>
            <a:r>
              <a:rPr lang="en-US" sz="3100" dirty="0" err="1"/>
              <a:t>sangat</a:t>
            </a:r>
            <a:r>
              <a:rPr lang="en-US" sz="3100" dirty="0"/>
              <a:t> </a:t>
            </a:r>
            <a:r>
              <a:rPr lang="en-US" sz="3100" dirty="0" err="1" smtClean="0"/>
              <a:t>puas</a:t>
            </a:r>
            <a:r>
              <a:rPr lang="en-US" sz="3100" dirty="0" smtClean="0"/>
              <a:t> </a:t>
            </a:r>
            <a:r>
              <a:rPr lang="en-US" sz="3100" dirty="0" err="1" smtClean="0"/>
              <a:t>hingga</a:t>
            </a:r>
            <a:r>
              <a:rPr lang="en-US" sz="3100" dirty="0" smtClean="0"/>
              <a:t> </a:t>
            </a:r>
            <a:r>
              <a:rPr lang="en-US" sz="3100" dirty="0" err="1"/>
              <a:t>skala</a:t>
            </a:r>
            <a:r>
              <a:rPr lang="en-US" sz="3100" dirty="0"/>
              <a:t> lima </a:t>
            </a:r>
            <a:r>
              <a:rPr lang="en-US" sz="3100" dirty="0" err="1"/>
              <a:t>sangat</a:t>
            </a:r>
            <a:r>
              <a:rPr lang="en-US" sz="3100" dirty="0"/>
              <a:t> </a:t>
            </a: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puas</a:t>
            </a:r>
            <a:r>
              <a:rPr lang="en-US" sz="3100" dirty="0"/>
              <a:t> (1=</a:t>
            </a:r>
            <a:r>
              <a:rPr lang="en-US" sz="3100" dirty="0" err="1"/>
              <a:t>Sangat</a:t>
            </a:r>
            <a:r>
              <a:rPr lang="en-US" sz="3100" dirty="0"/>
              <a:t> </a:t>
            </a:r>
            <a:r>
              <a:rPr lang="en-US" sz="3100" dirty="0" err="1"/>
              <a:t>puas</a:t>
            </a:r>
            <a:r>
              <a:rPr lang="en-US" sz="3100" dirty="0"/>
              <a:t>, 2=</a:t>
            </a:r>
            <a:r>
              <a:rPr lang="en-US" sz="3100" dirty="0" err="1"/>
              <a:t>Puas</a:t>
            </a:r>
            <a:r>
              <a:rPr lang="en-US" sz="3100" dirty="0"/>
              <a:t>, 4=</a:t>
            </a:r>
            <a:r>
              <a:rPr lang="en-US" sz="3100" dirty="0" err="1"/>
              <a:t>Kurang</a:t>
            </a:r>
            <a:r>
              <a:rPr lang="en-US" sz="3100" dirty="0"/>
              <a:t> </a:t>
            </a:r>
            <a:r>
              <a:rPr lang="en-US" sz="3100" dirty="0" err="1" smtClean="0"/>
              <a:t>puas</a:t>
            </a:r>
            <a:r>
              <a:rPr lang="en-US" sz="3100" dirty="0" smtClean="0"/>
              <a:t>, 5</a:t>
            </a:r>
            <a:r>
              <a:rPr lang="en-US" sz="3100" dirty="0"/>
              <a:t>= </a:t>
            </a: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puas</a:t>
            </a:r>
            <a:r>
              <a:rPr lang="en-US" sz="3100" dirty="0"/>
              <a:t>, 6=</a:t>
            </a:r>
            <a:r>
              <a:rPr lang="en-US" sz="3100" dirty="0" err="1"/>
              <a:t>sangat</a:t>
            </a:r>
            <a:r>
              <a:rPr lang="en-US" sz="3100" dirty="0"/>
              <a:t> </a:t>
            </a: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puas</a:t>
            </a:r>
            <a:r>
              <a:rPr lang="en-US" sz="3100" dirty="0"/>
              <a:t>).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US" sz="3100" dirty="0" err="1" smtClean="0"/>
              <a:t>Ukuran-Ukuran</a:t>
            </a:r>
            <a:r>
              <a:rPr lang="en-US" sz="3100" dirty="0" smtClean="0"/>
              <a:t> </a:t>
            </a:r>
            <a:r>
              <a:rPr lang="en-US" sz="3100" dirty="0"/>
              <a:t>(Metric </a:t>
            </a:r>
            <a:r>
              <a:rPr lang="en-US" sz="3100" dirty="0" smtClean="0"/>
              <a:t>Variables)</a:t>
            </a:r>
          </a:p>
          <a:p>
            <a:pPr algn="just"/>
            <a:r>
              <a:rPr lang="en-US" sz="3100" dirty="0" smtClean="0"/>
              <a:t>Interval </a:t>
            </a:r>
            <a:r>
              <a:rPr lang="en-US" sz="3100" dirty="0" err="1"/>
              <a:t>merupakan</a:t>
            </a:r>
            <a:r>
              <a:rPr lang="en-US" sz="3100" dirty="0"/>
              <a:t> </a:t>
            </a:r>
            <a:r>
              <a:rPr lang="en-US" sz="3100" dirty="0" err="1"/>
              <a:t>angka</a:t>
            </a:r>
            <a:r>
              <a:rPr lang="en-US" sz="3100" dirty="0"/>
              <a:t> </a:t>
            </a:r>
            <a:r>
              <a:rPr lang="en-US" sz="3100" dirty="0" err="1"/>
              <a:t>kuantitatif</a:t>
            </a:r>
            <a:r>
              <a:rPr lang="en-US" sz="3100" dirty="0"/>
              <a:t> </a:t>
            </a:r>
            <a:r>
              <a:rPr lang="en-US" sz="3100" dirty="0" err="1"/>
              <a:t>namun</a:t>
            </a:r>
            <a:r>
              <a:rPr lang="en-US" sz="3100" dirty="0"/>
              <a:t> </a:t>
            </a: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memiliki</a:t>
            </a:r>
            <a:r>
              <a:rPr lang="en-US" sz="3100" dirty="0"/>
              <a:t> </a:t>
            </a:r>
            <a:r>
              <a:rPr lang="en-US" sz="3100" dirty="0" err="1"/>
              <a:t>nilai</a:t>
            </a:r>
            <a:r>
              <a:rPr lang="en-US" sz="3100" dirty="0"/>
              <a:t> </a:t>
            </a:r>
            <a:r>
              <a:rPr lang="en-US" sz="3100" dirty="0" err="1"/>
              <a:t>nol</a:t>
            </a:r>
            <a:r>
              <a:rPr lang="en-US" sz="3100" dirty="0"/>
              <a:t> </a:t>
            </a:r>
            <a:r>
              <a:rPr lang="en-US" sz="3100" dirty="0" err="1" smtClean="0"/>
              <a:t>mutlak</a:t>
            </a:r>
            <a:r>
              <a:rPr lang="en-US" sz="3100" dirty="0" smtClean="0"/>
              <a:t>. </a:t>
            </a:r>
            <a:r>
              <a:rPr lang="en-US" sz="3100" dirty="0" err="1" smtClean="0"/>
              <a:t>Misalnya</a:t>
            </a:r>
            <a:r>
              <a:rPr lang="en-US" sz="3100" dirty="0" smtClean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mengukur</a:t>
            </a:r>
            <a:r>
              <a:rPr lang="en-US" sz="3100" dirty="0"/>
              <a:t> </a:t>
            </a:r>
            <a:r>
              <a:rPr lang="en-US" sz="3100" dirty="0" err="1"/>
              <a:t>temperatur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menggunakan</a:t>
            </a:r>
            <a:r>
              <a:rPr lang="en-US" sz="3100" dirty="0"/>
              <a:t> </a:t>
            </a:r>
            <a:r>
              <a:rPr lang="en-US" sz="3100" dirty="0" err="1" smtClean="0"/>
              <a:t>skala</a:t>
            </a:r>
            <a:r>
              <a:rPr lang="en-US" sz="3100" dirty="0" smtClean="0"/>
              <a:t> Fahrenheit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Celcius</a:t>
            </a:r>
            <a:r>
              <a:rPr lang="en-US" sz="3100" dirty="0"/>
              <a:t>, </a:t>
            </a:r>
            <a:r>
              <a:rPr lang="en-US" sz="3100" dirty="0" err="1"/>
              <a:t>dimana</a:t>
            </a:r>
            <a:r>
              <a:rPr lang="en-US" sz="3100" dirty="0"/>
              <a:t> </a:t>
            </a:r>
            <a:r>
              <a:rPr lang="en-US" sz="3100" dirty="0" err="1"/>
              <a:t>masing-masing</a:t>
            </a:r>
            <a:r>
              <a:rPr lang="en-US" sz="3100" dirty="0"/>
              <a:t> </a:t>
            </a:r>
            <a:r>
              <a:rPr lang="en-US" sz="3100" dirty="0" err="1"/>
              <a:t>memiliki</a:t>
            </a:r>
            <a:r>
              <a:rPr lang="en-US" sz="3100" dirty="0"/>
              <a:t> </a:t>
            </a:r>
            <a:r>
              <a:rPr lang="en-US" sz="3100" dirty="0" err="1"/>
              <a:t>skala</a:t>
            </a:r>
            <a:r>
              <a:rPr lang="en-US" sz="3100" dirty="0"/>
              <a:t> </a:t>
            </a:r>
            <a:r>
              <a:rPr lang="en-US" sz="3100" dirty="0" err="1"/>
              <a:t>tersendiri</a:t>
            </a:r>
            <a:r>
              <a:rPr lang="en-US" sz="3100" dirty="0"/>
              <a:t> 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/>
              <a:t>sama-sama</a:t>
            </a:r>
            <a:r>
              <a:rPr lang="en-US" sz="3100" dirty="0"/>
              <a:t> </a:t>
            </a:r>
            <a:r>
              <a:rPr lang="en-US" sz="3100" dirty="0" err="1"/>
              <a:t>menggunakan</a:t>
            </a:r>
            <a:r>
              <a:rPr lang="en-US" sz="3100" dirty="0"/>
              <a:t> </a:t>
            </a:r>
            <a:r>
              <a:rPr lang="en-US" sz="3100" dirty="0" err="1"/>
              <a:t>nol</a:t>
            </a:r>
            <a:r>
              <a:rPr lang="en-US" sz="3100" dirty="0"/>
              <a:t> (0)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satuan</a:t>
            </a:r>
            <a:r>
              <a:rPr lang="en-US" sz="3100" dirty="0"/>
              <a:t> </a:t>
            </a:r>
            <a:r>
              <a:rPr lang="en-US" sz="3100" dirty="0" err="1"/>
              <a:t>skalanya</a:t>
            </a:r>
            <a:r>
              <a:rPr lang="en-US" sz="3100" dirty="0"/>
              <a:t>. </a:t>
            </a:r>
            <a:r>
              <a:rPr lang="en-US" sz="3100" dirty="0" err="1" smtClean="0"/>
              <a:t>Perbedaanya</a:t>
            </a:r>
            <a:r>
              <a:rPr lang="en-US" sz="3100" dirty="0" smtClean="0"/>
              <a:t> </a:t>
            </a:r>
            <a:r>
              <a:rPr lang="en-US" sz="3100" dirty="0" err="1" smtClean="0"/>
              <a:t>hanya</a:t>
            </a:r>
            <a:r>
              <a:rPr lang="en-US" sz="3100" dirty="0" smtClean="0"/>
              <a:t> </a:t>
            </a:r>
            <a:r>
              <a:rPr lang="en-US" sz="3100" dirty="0" err="1"/>
              <a:t>terletak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jaraknya</a:t>
            </a:r>
            <a:r>
              <a:rPr lang="en-US" sz="3100" dirty="0"/>
              <a:t>. </a:t>
            </a:r>
            <a:r>
              <a:rPr lang="en-US" sz="3100" dirty="0" err="1" smtClean="0"/>
              <a:t>Rasio</a:t>
            </a:r>
            <a:r>
              <a:rPr lang="en-US" sz="3100" dirty="0" smtClean="0"/>
              <a:t> </a:t>
            </a:r>
            <a:r>
              <a:rPr lang="en-US" sz="3100" dirty="0" err="1"/>
              <a:t>hanya</a:t>
            </a:r>
            <a:r>
              <a:rPr lang="en-US" sz="3100" dirty="0"/>
              <a:t> </a:t>
            </a:r>
            <a:r>
              <a:rPr lang="en-US" sz="3100" dirty="0" err="1"/>
              <a:t>berupa</a:t>
            </a:r>
            <a:r>
              <a:rPr lang="en-US" sz="3100" dirty="0"/>
              <a:t> </a:t>
            </a:r>
            <a:r>
              <a:rPr lang="en-US" sz="3100" dirty="0" err="1"/>
              <a:t>angka</a:t>
            </a:r>
            <a:r>
              <a:rPr lang="en-US" sz="3100" dirty="0"/>
              <a:t> </a:t>
            </a:r>
            <a:r>
              <a:rPr lang="en-US" sz="3100" dirty="0" err="1"/>
              <a:t>kuantitatif</a:t>
            </a:r>
            <a:r>
              <a:rPr lang="en-US" sz="3100" dirty="0"/>
              <a:t> yang </a:t>
            </a:r>
            <a:r>
              <a:rPr lang="en-US" sz="3100" dirty="0" err="1"/>
              <a:t>memiliki</a:t>
            </a:r>
            <a:r>
              <a:rPr lang="en-US" sz="3100" dirty="0"/>
              <a:t> </a:t>
            </a:r>
            <a:r>
              <a:rPr lang="en-US" sz="3100" dirty="0" err="1"/>
              <a:t>nilai</a:t>
            </a:r>
            <a:r>
              <a:rPr lang="en-US" sz="3100" dirty="0"/>
              <a:t> </a:t>
            </a:r>
            <a:r>
              <a:rPr lang="en-US" sz="3100" dirty="0" err="1"/>
              <a:t>nol</a:t>
            </a:r>
            <a:r>
              <a:rPr lang="en-US" sz="3100" dirty="0"/>
              <a:t> </a:t>
            </a:r>
            <a:r>
              <a:rPr lang="en-US" sz="3100" dirty="0" err="1"/>
              <a:t>mutlak</a:t>
            </a:r>
            <a:r>
              <a:rPr lang="en-US" sz="3100" dirty="0"/>
              <a:t>.</a:t>
            </a: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17084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/>
              <a:t>Pembagian Data Untuk Pengolahan Statistik </a:t>
            </a:r>
            <a:endParaRPr lang="id-ID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001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fi-FI" b="1" dirty="0" smtClean="0"/>
              <a:t>Pengumpulan Data Penelitian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/>
          </a:bodyPr>
          <a:lstStyle/>
          <a:p>
            <a:pPr algn="just"/>
            <a:r>
              <a:rPr lang="en-US" sz="3100" dirty="0"/>
              <a:t>Data </a:t>
            </a:r>
            <a:r>
              <a:rPr lang="en-US" sz="3100" dirty="0" err="1"/>
              <a:t>merupakan</a:t>
            </a:r>
            <a:r>
              <a:rPr lang="en-US" sz="3100" dirty="0"/>
              <a:t> </a:t>
            </a:r>
            <a:r>
              <a:rPr lang="en-US" sz="3100" dirty="0" err="1"/>
              <a:t>kumpulan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nilai-nilai</a:t>
            </a:r>
            <a:r>
              <a:rPr lang="en-US" sz="3100" dirty="0"/>
              <a:t> yang </a:t>
            </a:r>
            <a:r>
              <a:rPr lang="en-US" sz="3100" dirty="0" err="1"/>
              <a:t>mencerminkan</a:t>
            </a:r>
            <a:r>
              <a:rPr lang="en-US" sz="3100" dirty="0"/>
              <a:t> </a:t>
            </a:r>
            <a:r>
              <a:rPr lang="en-US" sz="3100" dirty="0" err="1"/>
              <a:t>karakteristik</a:t>
            </a:r>
            <a:r>
              <a:rPr lang="en-US" sz="3100" dirty="0"/>
              <a:t> </a:t>
            </a:r>
            <a:r>
              <a:rPr lang="en-US" sz="3100" dirty="0" err="1" smtClean="0"/>
              <a:t>dari</a:t>
            </a:r>
            <a:r>
              <a:rPr lang="en-US" sz="3100" dirty="0" smtClean="0"/>
              <a:t> </a:t>
            </a:r>
            <a:r>
              <a:rPr lang="en-US" sz="3100" dirty="0" err="1" smtClean="0"/>
              <a:t>individu-individu</a:t>
            </a:r>
            <a:r>
              <a:rPr lang="en-US" sz="3100" dirty="0" smtClean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suatu</a:t>
            </a:r>
            <a:r>
              <a:rPr lang="en-US" sz="3100" dirty="0"/>
              <a:t> </a:t>
            </a:r>
            <a:r>
              <a:rPr lang="en-US" sz="3100" dirty="0" err="1"/>
              <a:t>populasi</a:t>
            </a:r>
            <a:r>
              <a:rPr lang="en-US" sz="3100" dirty="0"/>
              <a:t>.  </a:t>
            </a:r>
            <a:endParaRPr lang="en-US" sz="3100" dirty="0" smtClean="0"/>
          </a:p>
          <a:p>
            <a:pPr algn="just"/>
            <a:r>
              <a:rPr lang="en-US" sz="3100" dirty="0" smtClean="0"/>
              <a:t>Data </a:t>
            </a:r>
            <a:r>
              <a:rPr lang="en-US" sz="3100" dirty="0" err="1"/>
              <a:t>bisa</a:t>
            </a:r>
            <a:r>
              <a:rPr lang="en-US" sz="3100" dirty="0"/>
              <a:t> </a:t>
            </a:r>
            <a:r>
              <a:rPr lang="en-US" sz="3100" dirty="0" err="1"/>
              <a:t>berupa</a:t>
            </a:r>
            <a:r>
              <a:rPr lang="en-US" sz="3100" dirty="0"/>
              <a:t> </a:t>
            </a:r>
            <a:r>
              <a:rPr lang="en-US" sz="3100" dirty="0" err="1"/>
              <a:t>angka</a:t>
            </a:r>
            <a:r>
              <a:rPr lang="en-US" sz="3100" dirty="0"/>
              <a:t>, </a:t>
            </a:r>
            <a:r>
              <a:rPr lang="en-US" sz="3100" dirty="0" err="1"/>
              <a:t>huruf</a:t>
            </a:r>
            <a:r>
              <a:rPr lang="en-US" sz="3100" dirty="0"/>
              <a:t>, </a:t>
            </a:r>
            <a:r>
              <a:rPr lang="en-US" sz="3100" dirty="0" err="1"/>
              <a:t>suara</a:t>
            </a:r>
            <a:r>
              <a:rPr lang="en-US" sz="3100" dirty="0"/>
              <a:t> </a:t>
            </a:r>
            <a:r>
              <a:rPr lang="en-US" sz="3100" dirty="0" err="1" smtClean="0"/>
              <a:t>maupun</a:t>
            </a:r>
            <a:r>
              <a:rPr lang="en-US" sz="3100" dirty="0" smtClean="0"/>
              <a:t> </a:t>
            </a:r>
            <a:r>
              <a:rPr lang="en-US" sz="3100" dirty="0" err="1" smtClean="0"/>
              <a:t>gambar</a:t>
            </a:r>
            <a:r>
              <a:rPr lang="en-US" sz="3100" dirty="0"/>
              <a:t>.  </a:t>
            </a:r>
            <a:endParaRPr lang="en-US" sz="3100" dirty="0" smtClean="0"/>
          </a:p>
          <a:p>
            <a:pPr algn="just"/>
            <a:r>
              <a:rPr lang="en-US" sz="3100" dirty="0" smtClean="0"/>
              <a:t>Dari </a:t>
            </a:r>
            <a:r>
              <a:rPr lang="en-US" sz="3100" dirty="0"/>
              <a:t>data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diharapkan</a:t>
            </a:r>
            <a:r>
              <a:rPr lang="en-US" sz="3100" dirty="0"/>
              <a:t> </a:t>
            </a:r>
            <a:r>
              <a:rPr lang="en-US" sz="3100" dirty="0" err="1"/>
              <a:t>akan</a:t>
            </a:r>
            <a:r>
              <a:rPr lang="en-US" sz="3100" dirty="0"/>
              <a:t> </a:t>
            </a:r>
            <a:r>
              <a:rPr lang="en-US" sz="3100" dirty="0" err="1"/>
              <a:t>diperoleh</a:t>
            </a:r>
            <a:r>
              <a:rPr lang="en-US" sz="3100" dirty="0"/>
              <a:t> </a:t>
            </a:r>
            <a:r>
              <a:rPr lang="en-US" sz="3100" dirty="0" err="1"/>
              <a:t>informasi</a:t>
            </a:r>
            <a:r>
              <a:rPr lang="en-US" sz="3100" dirty="0"/>
              <a:t> </a:t>
            </a:r>
            <a:r>
              <a:rPr lang="en-US" sz="3100" dirty="0" err="1"/>
              <a:t>sebesar-besarnya</a:t>
            </a:r>
            <a:r>
              <a:rPr lang="en-US" sz="3100" dirty="0"/>
              <a:t> </a:t>
            </a:r>
            <a:r>
              <a:rPr lang="en-US" sz="3100" dirty="0" err="1" smtClean="0"/>
              <a:t>tentang</a:t>
            </a:r>
            <a:r>
              <a:rPr lang="en-US" sz="3100" dirty="0" smtClean="0"/>
              <a:t> </a:t>
            </a:r>
            <a:r>
              <a:rPr lang="en-US" sz="3100" dirty="0" err="1" smtClean="0"/>
              <a:t>populasi</a:t>
            </a:r>
            <a:r>
              <a:rPr lang="en-US" sz="3100" dirty="0" smtClean="0"/>
              <a:t>.</a:t>
            </a:r>
          </a:p>
          <a:p>
            <a:pPr algn="just"/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/>
              <a:t>demikian</a:t>
            </a:r>
            <a:r>
              <a:rPr lang="en-US" sz="3100" dirty="0"/>
              <a:t>, </a:t>
            </a:r>
            <a:r>
              <a:rPr lang="en-US" sz="3100" dirty="0" err="1"/>
              <a:t>diperlukan</a:t>
            </a:r>
            <a:r>
              <a:rPr lang="en-US" sz="3100" dirty="0"/>
              <a:t> </a:t>
            </a:r>
            <a:r>
              <a:rPr lang="en-US" sz="3100" dirty="0" err="1"/>
              <a:t>pengetahuan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penguasaan</a:t>
            </a:r>
            <a:r>
              <a:rPr lang="en-US" sz="3100" dirty="0"/>
              <a:t> </a:t>
            </a:r>
            <a:r>
              <a:rPr lang="en-US" sz="3100" dirty="0" err="1"/>
              <a:t>metode</a:t>
            </a:r>
            <a:r>
              <a:rPr lang="en-US" sz="3100" dirty="0"/>
              <a:t> </a:t>
            </a:r>
            <a:r>
              <a:rPr lang="en-US" sz="3100" dirty="0" err="1" smtClean="0"/>
              <a:t>analisis</a:t>
            </a:r>
            <a:r>
              <a:rPr lang="en-US" sz="3100" dirty="0" smtClean="0"/>
              <a:t> </a:t>
            </a:r>
            <a:r>
              <a:rPr lang="en-US" sz="3100" dirty="0" err="1" smtClean="0"/>
              <a:t>sebagai</a:t>
            </a:r>
            <a:r>
              <a:rPr lang="en-US" sz="3100" dirty="0" smtClean="0"/>
              <a:t> </a:t>
            </a:r>
            <a:r>
              <a:rPr lang="en-US" sz="3100" dirty="0" err="1"/>
              <a:t>upaya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mengeluarkan</a:t>
            </a:r>
            <a:r>
              <a:rPr lang="en-US" sz="3100" dirty="0"/>
              <a:t> </a:t>
            </a:r>
            <a:r>
              <a:rPr lang="en-US" sz="3100" dirty="0" err="1"/>
              <a:t>informasi</a:t>
            </a:r>
            <a:r>
              <a:rPr lang="en-US" sz="3100" dirty="0"/>
              <a:t> yang </a:t>
            </a:r>
            <a:r>
              <a:rPr lang="en-US" sz="3100" dirty="0" err="1"/>
              <a:t>terkandung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data </a:t>
            </a:r>
            <a:r>
              <a:rPr lang="en-US" sz="3100" dirty="0" smtClean="0"/>
              <a:t>yang </a:t>
            </a:r>
            <a:r>
              <a:rPr lang="en-US" sz="3100" dirty="0" err="1" smtClean="0"/>
              <a:t>dimiliki</a:t>
            </a:r>
            <a:r>
              <a:rPr lang="en-US" sz="3100" dirty="0"/>
              <a:t>. </a:t>
            </a: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8804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fi-FI" sz="3200" b="1" dirty="0" smtClean="0"/>
              <a:t>Jenis Data Menurut Cara Memperolehnya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b="1" dirty="0" smtClean="0"/>
              <a:t>Data </a:t>
            </a:r>
            <a:r>
              <a:rPr lang="en-US" sz="3100" b="1" dirty="0"/>
              <a:t>Primer</a:t>
            </a:r>
          </a:p>
          <a:p>
            <a:pPr algn="just"/>
            <a:r>
              <a:rPr lang="en-US" sz="3100" dirty="0"/>
              <a:t>Data primer </a:t>
            </a:r>
            <a:r>
              <a:rPr lang="en-US" sz="3100" dirty="0" err="1"/>
              <a:t>adalah</a:t>
            </a:r>
            <a:r>
              <a:rPr lang="en-US" sz="3100" dirty="0"/>
              <a:t> data yang </a:t>
            </a:r>
            <a:r>
              <a:rPr lang="en-US" sz="3100" dirty="0" err="1"/>
              <a:t>diambil</a:t>
            </a:r>
            <a:r>
              <a:rPr lang="en-US" sz="3100" dirty="0"/>
              <a:t> </a:t>
            </a:r>
            <a:r>
              <a:rPr lang="en-US" sz="3100" dirty="0" err="1"/>
              <a:t>langsung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obyek</a:t>
            </a:r>
            <a:r>
              <a:rPr lang="en-US" sz="3100" dirty="0"/>
              <a:t> </a:t>
            </a:r>
            <a:r>
              <a:rPr lang="en-US" sz="3100" dirty="0" err="1"/>
              <a:t>penelitian</a:t>
            </a:r>
            <a:r>
              <a:rPr lang="en-US" sz="3100" dirty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merupakan</a:t>
            </a:r>
            <a:r>
              <a:rPr lang="en-US" sz="3100" dirty="0" smtClean="0"/>
              <a:t> </a:t>
            </a:r>
            <a:r>
              <a:rPr lang="en-US" sz="3100" dirty="0"/>
              <a:t>data yang </a:t>
            </a:r>
            <a:r>
              <a:rPr lang="en-US" sz="3100" dirty="0" err="1"/>
              <a:t>berasal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sumber</a:t>
            </a:r>
            <a:r>
              <a:rPr lang="en-US" sz="3100" dirty="0"/>
              <a:t> </a:t>
            </a:r>
            <a:r>
              <a:rPr lang="en-US" sz="3100" dirty="0" err="1"/>
              <a:t>asli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pertama</a:t>
            </a:r>
            <a:r>
              <a:rPr lang="en-US" sz="3100" dirty="0"/>
              <a:t>. Data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tersedia</a:t>
            </a:r>
            <a:r>
              <a:rPr lang="en-US" sz="3100" dirty="0" smtClean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bentuk</a:t>
            </a:r>
            <a:r>
              <a:rPr lang="en-US" sz="3100" dirty="0"/>
              <a:t> file. </a:t>
            </a:r>
          </a:p>
          <a:p>
            <a:pPr algn="just"/>
            <a:r>
              <a:rPr lang="en-US" sz="3100" dirty="0" smtClean="0"/>
              <a:t>Data </a:t>
            </a:r>
            <a:r>
              <a:rPr lang="en-US" sz="3100" dirty="0"/>
              <a:t>primer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harus</a:t>
            </a:r>
            <a:r>
              <a:rPr lang="en-US" sz="3100" dirty="0"/>
              <a:t> </a:t>
            </a:r>
            <a:r>
              <a:rPr lang="en-US" sz="3100" dirty="0" err="1"/>
              <a:t>dicari</a:t>
            </a:r>
            <a:r>
              <a:rPr lang="en-US" sz="3100" dirty="0"/>
              <a:t> </a:t>
            </a:r>
            <a:r>
              <a:rPr lang="en-US" sz="3100" dirty="0" err="1"/>
              <a:t>melalui</a:t>
            </a:r>
            <a:r>
              <a:rPr lang="en-US" sz="3100" dirty="0"/>
              <a:t> </a:t>
            </a:r>
            <a:r>
              <a:rPr lang="en-US" sz="3100" dirty="0" err="1" smtClean="0"/>
              <a:t>nara</a:t>
            </a:r>
            <a:r>
              <a:rPr lang="en-US" sz="3100" dirty="0" smtClean="0"/>
              <a:t> </a:t>
            </a:r>
            <a:r>
              <a:rPr lang="en-US" sz="3100" dirty="0" err="1" smtClean="0"/>
              <a:t>sumber</a:t>
            </a:r>
            <a:r>
              <a:rPr lang="en-US" sz="3100" dirty="0" smtClean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responden</a:t>
            </a:r>
            <a:r>
              <a:rPr lang="en-US" sz="3100" dirty="0"/>
              <a:t> </a:t>
            </a:r>
            <a:r>
              <a:rPr lang="en-US" sz="3100" dirty="0" err="1"/>
              <a:t>yaitu</a:t>
            </a:r>
            <a:r>
              <a:rPr lang="en-US" sz="3100" dirty="0"/>
              <a:t> orang yang </a:t>
            </a:r>
            <a:r>
              <a:rPr lang="en-US" sz="3100" dirty="0" err="1"/>
              <a:t>kita</a:t>
            </a:r>
            <a:r>
              <a:rPr lang="en-US" sz="3100" dirty="0"/>
              <a:t> </a:t>
            </a:r>
            <a:r>
              <a:rPr lang="en-US" sz="3100" dirty="0" err="1"/>
              <a:t>jadikan</a:t>
            </a:r>
            <a:r>
              <a:rPr lang="en-US" sz="3100" dirty="0"/>
              <a:t> </a:t>
            </a:r>
            <a:r>
              <a:rPr lang="en-US" sz="3100" dirty="0" err="1"/>
              <a:t>obyek</a:t>
            </a:r>
            <a:r>
              <a:rPr lang="en-US" sz="3100" dirty="0"/>
              <a:t> </a:t>
            </a:r>
            <a:r>
              <a:rPr lang="en-US" sz="3100" dirty="0" err="1"/>
              <a:t>penelitian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smtClean="0"/>
              <a:t> orang </a:t>
            </a:r>
            <a:r>
              <a:rPr lang="en-US" sz="3100" dirty="0"/>
              <a:t>yang </a:t>
            </a:r>
            <a:r>
              <a:rPr lang="en-US" sz="3100" dirty="0" err="1"/>
              <a:t>kita</a:t>
            </a:r>
            <a:r>
              <a:rPr lang="en-US" sz="3100" dirty="0"/>
              <a:t> </a:t>
            </a:r>
            <a:r>
              <a:rPr lang="en-US" sz="3100" dirty="0" err="1"/>
              <a:t>jadikan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</a:t>
            </a:r>
            <a:r>
              <a:rPr lang="en-US" sz="3100" dirty="0" err="1"/>
              <a:t>sarana</a:t>
            </a:r>
            <a:r>
              <a:rPr lang="en-US" sz="3100" dirty="0"/>
              <a:t> </a:t>
            </a:r>
            <a:r>
              <a:rPr lang="en-US" sz="3100" dirty="0" err="1"/>
              <a:t>mendapatkan</a:t>
            </a:r>
            <a:r>
              <a:rPr lang="en-US" sz="3100" dirty="0"/>
              <a:t> </a:t>
            </a:r>
            <a:r>
              <a:rPr lang="en-US" sz="3100" dirty="0" err="1"/>
              <a:t>informasi</a:t>
            </a:r>
            <a:r>
              <a:rPr lang="en-US" sz="3100" dirty="0"/>
              <a:t> </a:t>
            </a:r>
            <a:r>
              <a:rPr lang="en-US" sz="3100" dirty="0" err="1"/>
              <a:t>maupun</a:t>
            </a:r>
            <a:r>
              <a:rPr lang="en-US" sz="3100" dirty="0"/>
              <a:t> data. </a:t>
            </a:r>
            <a:endParaRPr lang="en-US" sz="3100" dirty="0" smtClean="0"/>
          </a:p>
          <a:p>
            <a:pPr algn="just"/>
            <a:r>
              <a:rPr lang="en-US" sz="3100" dirty="0" err="1" smtClean="0"/>
              <a:t>Pencarian</a:t>
            </a:r>
            <a:r>
              <a:rPr lang="en-US" sz="3100" dirty="0" smtClean="0"/>
              <a:t> </a:t>
            </a:r>
            <a:r>
              <a:rPr lang="en-US" sz="3100" dirty="0"/>
              <a:t>data primer </a:t>
            </a:r>
            <a:r>
              <a:rPr lang="en-US" sz="3100" dirty="0" err="1"/>
              <a:t>bisa</a:t>
            </a:r>
            <a:r>
              <a:rPr lang="en-US" sz="3100" dirty="0"/>
              <a:t> </a:t>
            </a:r>
            <a:r>
              <a:rPr lang="en-US" sz="3100" dirty="0" err="1"/>
              <a:t>dilakukan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cara</a:t>
            </a:r>
            <a:r>
              <a:rPr lang="en-US" sz="3100" dirty="0"/>
              <a:t> </a:t>
            </a:r>
            <a:r>
              <a:rPr lang="en-US" sz="3100" dirty="0" err="1"/>
              <a:t>wawancara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smtClean="0"/>
              <a:t>interview </a:t>
            </a:r>
            <a:r>
              <a:rPr lang="en-US" sz="3100" dirty="0" err="1" smtClean="0"/>
              <a:t>langsung</a:t>
            </a:r>
            <a:r>
              <a:rPr lang="en-US" sz="3100" dirty="0" smtClean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responden</a:t>
            </a:r>
            <a:r>
              <a:rPr lang="en-US" sz="3100" dirty="0"/>
              <a:t>, </a:t>
            </a:r>
            <a:r>
              <a:rPr lang="en-US" sz="3100" dirty="0" err="1"/>
              <a:t>melalaui</a:t>
            </a:r>
            <a:r>
              <a:rPr lang="en-US" sz="3100" dirty="0"/>
              <a:t> </a:t>
            </a:r>
            <a:r>
              <a:rPr lang="en-US" sz="3100" dirty="0" err="1"/>
              <a:t>telepon</a:t>
            </a:r>
            <a:r>
              <a:rPr lang="en-US" sz="3100" dirty="0"/>
              <a:t>, email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sebagainya</a:t>
            </a:r>
            <a:r>
              <a:rPr lang="en-US" sz="3100" dirty="0"/>
              <a:t>.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mengumpulkan</a:t>
            </a:r>
            <a:r>
              <a:rPr lang="en-US" sz="3100" dirty="0" smtClean="0"/>
              <a:t> </a:t>
            </a:r>
            <a:r>
              <a:rPr lang="en-US" sz="3100" dirty="0"/>
              <a:t>data primer, </a:t>
            </a:r>
            <a:r>
              <a:rPr lang="en-US" sz="3100" dirty="0" err="1"/>
              <a:t>biasanya</a:t>
            </a:r>
            <a:r>
              <a:rPr lang="en-US" sz="3100" dirty="0"/>
              <a:t> </a:t>
            </a:r>
            <a:r>
              <a:rPr lang="en-US" sz="3100" dirty="0" err="1"/>
              <a:t>peneliti</a:t>
            </a:r>
            <a:r>
              <a:rPr lang="en-US" sz="3100" dirty="0"/>
              <a:t> </a:t>
            </a:r>
            <a:r>
              <a:rPr lang="en-US" sz="3100" dirty="0" err="1"/>
              <a:t>menggunakan</a:t>
            </a:r>
            <a:r>
              <a:rPr lang="en-US" sz="3100" dirty="0"/>
              <a:t> </a:t>
            </a:r>
            <a:r>
              <a:rPr lang="en-US" sz="3100" dirty="0" smtClean="0"/>
              <a:t>instrument </a:t>
            </a:r>
            <a:r>
              <a:rPr lang="en-US" sz="3100" dirty="0" err="1" smtClean="0"/>
              <a:t>penelitian</a:t>
            </a:r>
            <a:r>
              <a:rPr lang="en-US" sz="3100" dirty="0" smtClean="0"/>
              <a:t> </a:t>
            </a:r>
            <a:r>
              <a:rPr lang="en-US" sz="3100" dirty="0"/>
              <a:t>yang </a:t>
            </a:r>
            <a:r>
              <a:rPr lang="en-US" sz="3100" dirty="0" err="1"/>
              <a:t>disebut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kuesioner</a:t>
            </a:r>
            <a:r>
              <a:rPr lang="en-US" sz="3100" dirty="0"/>
              <a:t>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3100" b="1" dirty="0" smtClean="0"/>
              <a:t>Data </a:t>
            </a:r>
            <a:r>
              <a:rPr lang="en-US" sz="3100" b="1" dirty="0" err="1"/>
              <a:t>Sekunder</a:t>
            </a:r>
            <a:endParaRPr lang="en-US" sz="3100" b="1" dirty="0"/>
          </a:p>
          <a:p>
            <a:pPr algn="just"/>
            <a:r>
              <a:rPr lang="en-US" sz="3100" dirty="0"/>
              <a:t>Data </a:t>
            </a:r>
            <a:r>
              <a:rPr lang="en-US" sz="3100" dirty="0" err="1"/>
              <a:t>sekunder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data yang </a:t>
            </a: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didapatkan</a:t>
            </a:r>
            <a:r>
              <a:rPr lang="en-US" sz="3100" dirty="0"/>
              <a:t> </a:t>
            </a:r>
            <a:r>
              <a:rPr lang="en-US" sz="3100" dirty="0" err="1"/>
              <a:t>secara</a:t>
            </a:r>
            <a:r>
              <a:rPr lang="en-US" sz="3100" dirty="0"/>
              <a:t> </a:t>
            </a:r>
            <a:r>
              <a:rPr lang="en-US" sz="3100" dirty="0" err="1"/>
              <a:t>langsung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 smtClean="0"/>
              <a:t>objek</a:t>
            </a:r>
            <a:r>
              <a:rPr lang="en-US" sz="3100" dirty="0" smtClean="0"/>
              <a:t> </a:t>
            </a:r>
            <a:r>
              <a:rPr lang="en-US" sz="3100" dirty="0" err="1" smtClean="0"/>
              <a:t>penelitian</a:t>
            </a:r>
            <a:r>
              <a:rPr lang="en-US" sz="3100" dirty="0"/>
              <a:t>, </a:t>
            </a:r>
            <a:r>
              <a:rPr lang="en-US" sz="3100" dirty="0" err="1"/>
              <a:t>melainkan</a:t>
            </a:r>
            <a:r>
              <a:rPr lang="en-US" sz="3100" dirty="0"/>
              <a:t> data yang </a:t>
            </a:r>
            <a:r>
              <a:rPr lang="en-US" sz="3100" dirty="0" err="1"/>
              <a:t>berasal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sumber</a:t>
            </a:r>
            <a:r>
              <a:rPr lang="en-US" sz="3100" dirty="0"/>
              <a:t> yang </a:t>
            </a:r>
            <a:r>
              <a:rPr lang="en-US" sz="3100" dirty="0" err="1"/>
              <a:t>telah</a:t>
            </a:r>
            <a:r>
              <a:rPr lang="en-US" sz="3100" dirty="0"/>
              <a:t> </a:t>
            </a:r>
            <a:r>
              <a:rPr lang="en-US" sz="3100" dirty="0" err="1" smtClean="0"/>
              <a:t>dikumpulkan</a:t>
            </a:r>
            <a:r>
              <a:rPr lang="en-US" sz="3100" dirty="0" smtClean="0"/>
              <a:t> </a:t>
            </a:r>
            <a:r>
              <a:rPr lang="en-US" sz="3100" dirty="0" err="1" smtClean="0"/>
              <a:t>oleh</a:t>
            </a:r>
            <a:r>
              <a:rPr lang="en-US" sz="3100" dirty="0" smtClean="0"/>
              <a:t> </a:t>
            </a:r>
            <a:r>
              <a:rPr lang="en-US" sz="3100" dirty="0" err="1"/>
              <a:t>pihak</a:t>
            </a:r>
            <a:r>
              <a:rPr lang="en-US" sz="3100" dirty="0"/>
              <a:t> lain. </a:t>
            </a:r>
            <a:endParaRPr lang="en-US" sz="3100" dirty="0" smtClean="0"/>
          </a:p>
          <a:p>
            <a:pPr algn="just"/>
            <a:r>
              <a:rPr lang="en-US" sz="3100" dirty="0" smtClean="0"/>
              <a:t>Data </a:t>
            </a:r>
            <a:r>
              <a:rPr lang="en-US" sz="3100" dirty="0" err="1"/>
              <a:t>sekunder</a:t>
            </a:r>
            <a:r>
              <a:rPr lang="en-US" sz="3100" dirty="0"/>
              <a:t> </a:t>
            </a:r>
            <a:r>
              <a:rPr lang="en-US" sz="3100" dirty="0" err="1"/>
              <a:t>bisa</a:t>
            </a:r>
            <a:r>
              <a:rPr lang="en-US" sz="3100" dirty="0"/>
              <a:t> </a:t>
            </a:r>
            <a:r>
              <a:rPr lang="en-US" sz="3100" dirty="0" err="1"/>
              <a:t>diperoleh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cepat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mudah</a:t>
            </a:r>
            <a:r>
              <a:rPr lang="en-US" sz="3100" dirty="0"/>
              <a:t> </a:t>
            </a:r>
            <a:r>
              <a:rPr lang="en-US" sz="3100" dirty="0" err="1" smtClean="0"/>
              <a:t>karena</a:t>
            </a:r>
            <a:r>
              <a:rPr lang="en-US" sz="3100" dirty="0" smtClean="0"/>
              <a:t> data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biasanya</a:t>
            </a:r>
            <a:r>
              <a:rPr lang="en-US" sz="3100" dirty="0"/>
              <a:t> </a:t>
            </a:r>
            <a:r>
              <a:rPr lang="en-US" sz="3100" dirty="0" err="1"/>
              <a:t>sudah</a:t>
            </a:r>
            <a:r>
              <a:rPr lang="en-US" sz="3100" dirty="0"/>
              <a:t> </a:t>
            </a:r>
            <a:r>
              <a:rPr lang="en-US" sz="3100" dirty="0" err="1"/>
              <a:t>tersedia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kita</a:t>
            </a:r>
            <a:r>
              <a:rPr lang="en-US" sz="3100" dirty="0"/>
              <a:t> </a:t>
            </a:r>
            <a:r>
              <a:rPr lang="en-US" sz="3100" dirty="0" err="1"/>
              <a:t>tinggal</a:t>
            </a:r>
            <a:r>
              <a:rPr lang="en-US" sz="3100" dirty="0"/>
              <a:t> </a:t>
            </a:r>
            <a:r>
              <a:rPr lang="en-US" sz="3100" dirty="0" err="1"/>
              <a:t>mengambil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 smtClean="0"/>
              <a:t>mengumpulkan</a:t>
            </a:r>
            <a:r>
              <a:rPr lang="en-US" sz="3100" dirty="0" smtClean="0"/>
              <a:t> </a:t>
            </a:r>
            <a:r>
              <a:rPr lang="en-US" sz="3100" dirty="0" err="1" smtClean="0"/>
              <a:t>saja</a:t>
            </a:r>
            <a:r>
              <a:rPr lang="en-US" sz="3100" dirty="0"/>
              <a:t>. </a:t>
            </a:r>
            <a:endParaRPr lang="en-US" sz="3100" dirty="0" smtClean="0"/>
          </a:p>
          <a:p>
            <a:pPr algn="just"/>
            <a:r>
              <a:rPr lang="en-US" sz="3100" dirty="0" smtClean="0"/>
              <a:t>Data </a:t>
            </a:r>
            <a:r>
              <a:rPr lang="en-US" sz="3100" dirty="0" err="1"/>
              <a:t>sekunder</a:t>
            </a:r>
            <a:r>
              <a:rPr lang="en-US" sz="3100" dirty="0"/>
              <a:t> </a:t>
            </a:r>
            <a:r>
              <a:rPr lang="en-US" sz="3100" dirty="0" err="1"/>
              <a:t>dapat</a:t>
            </a:r>
            <a:r>
              <a:rPr lang="en-US" sz="3100" dirty="0"/>
              <a:t> </a:t>
            </a:r>
            <a:r>
              <a:rPr lang="en-US" sz="3100" dirty="0" err="1"/>
              <a:t>kita</a:t>
            </a:r>
            <a:r>
              <a:rPr lang="en-US" sz="3100" dirty="0"/>
              <a:t> </a:t>
            </a:r>
            <a:r>
              <a:rPr lang="en-US" sz="3100" dirty="0" err="1"/>
              <a:t>kumpulkan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perpustakaan</a:t>
            </a:r>
            <a:r>
              <a:rPr lang="en-US" sz="3100" dirty="0"/>
              <a:t>, </a:t>
            </a:r>
            <a:r>
              <a:rPr lang="en-US" sz="3100" dirty="0" err="1" smtClean="0"/>
              <a:t>perusahaanperusahaan</a:t>
            </a:r>
            <a:r>
              <a:rPr lang="en-US" sz="3100" dirty="0" smtClean="0"/>
              <a:t>, </a:t>
            </a:r>
            <a:r>
              <a:rPr lang="en-US" sz="3100" dirty="0" err="1" smtClean="0"/>
              <a:t>organisasi-organisasi</a:t>
            </a:r>
            <a:r>
              <a:rPr lang="en-US" sz="3100" dirty="0" smtClean="0"/>
              <a:t> </a:t>
            </a:r>
            <a:r>
              <a:rPr lang="en-US" sz="3100" dirty="0" err="1" smtClean="0"/>
              <a:t>perdagangan</a:t>
            </a:r>
            <a:r>
              <a:rPr lang="en-US" sz="3100" dirty="0"/>
              <a:t>, biro </a:t>
            </a:r>
            <a:r>
              <a:rPr lang="en-US" sz="3100" dirty="0" err="1" smtClean="0"/>
              <a:t>pusat</a:t>
            </a:r>
            <a:r>
              <a:rPr lang="en-US" sz="3100" dirty="0" smtClean="0"/>
              <a:t> </a:t>
            </a:r>
            <a:r>
              <a:rPr lang="en-US" sz="3100" dirty="0" err="1" smtClean="0"/>
              <a:t>statistik</a:t>
            </a:r>
            <a:r>
              <a:rPr lang="en-US" sz="3100" dirty="0"/>
              <a:t>,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 smtClean="0"/>
              <a:t>kantorkantor</a:t>
            </a:r>
            <a:r>
              <a:rPr lang="en-US" sz="3100" dirty="0" smtClean="0"/>
              <a:t> </a:t>
            </a:r>
            <a:r>
              <a:rPr lang="en-US" sz="3100" dirty="0" err="1" smtClean="0"/>
              <a:t>pemerintahan</a:t>
            </a:r>
            <a:r>
              <a:rPr lang="en-US" sz="3100" dirty="0" smtClean="0"/>
              <a:t> </a:t>
            </a:r>
            <a:r>
              <a:rPr lang="en-US" sz="3100" dirty="0" err="1"/>
              <a:t>seperti</a:t>
            </a:r>
            <a:r>
              <a:rPr lang="en-US" sz="3100" dirty="0"/>
              <a:t> data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 smtClean="0"/>
              <a:t>Badan</a:t>
            </a:r>
            <a:r>
              <a:rPr lang="en-US" sz="3100" dirty="0" smtClean="0"/>
              <a:t> </a:t>
            </a:r>
            <a:r>
              <a:rPr lang="en-US" sz="3100" dirty="0" err="1" smtClean="0"/>
              <a:t>Pusat</a:t>
            </a:r>
            <a:r>
              <a:rPr lang="en-US" sz="3100" dirty="0" smtClean="0"/>
              <a:t> </a:t>
            </a:r>
            <a:r>
              <a:rPr lang="en-US" sz="3100" dirty="0" err="1" smtClean="0"/>
              <a:t>Statistik</a:t>
            </a:r>
            <a:r>
              <a:rPr lang="en-US" sz="3100" dirty="0" smtClean="0"/>
              <a:t> </a:t>
            </a:r>
            <a:r>
              <a:rPr lang="en-US" sz="3100" dirty="0"/>
              <a:t>(BPS), data </a:t>
            </a:r>
            <a:r>
              <a:rPr lang="en-US" sz="3100" dirty="0" err="1" smtClean="0"/>
              <a:t>hasil</a:t>
            </a:r>
            <a:r>
              <a:rPr lang="en-US" sz="3100" dirty="0" smtClean="0"/>
              <a:t> </a:t>
            </a:r>
            <a:r>
              <a:rPr lang="en-US" sz="3100" dirty="0" err="1" smtClean="0"/>
              <a:t>riset</a:t>
            </a:r>
            <a:r>
              <a:rPr lang="en-US" sz="3100" dirty="0" smtClean="0"/>
              <a:t>, data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 smtClean="0"/>
              <a:t>perusahaan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/>
              <a:t>lain </a:t>
            </a:r>
            <a:r>
              <a:rPr lang="en-US" sz="3100" dirty="0" err="1"/>
              <a:t>sebagainya</a:t>
            </a:r>
            <a:r>
              <a:rPr lang="en-US" sz="3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63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 smtClean="0"/>
              <a:t>Jenis </a:t>
            </a:r>
            <a:r>
              <a:rPr lang="nn-NO" sz="3200" b="1" dirty="0"/>
              <a:t>Data Berdasarkan Sumber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b="1" dirty="0" smtClean="0"/>
              <a:t>Data </a:t>
            </a:r>
            <a:r>
              <a:rPr lang="en-US" sz="3100" b="1" dirty="0"/>
              <a:t>Internal</a:t>
            </a:r>
          </a:p>
          <a:p>
            <a:pPr lvl="1" algn="just"/>
            <a:r>
              <a:rPr lang="en-US" sz="2900" dirty="0" smtClean="0"/>
              <a:t> Data </a:t>
            </a:r>
            <a:r>
              <a:rPr lang="en-US" sz="2900" dirty="0"/>
              <a:t>internal </a:t>
            </a:r>
            <a:r>
              <a:rPr lang="en-US" sz="2900" dirty="0" err="1"/>
              <a:t>adalah</a:t>
            </a:r>
            <a:r>
              <a:rPr lang="en-US" sz="2900" dirty="0"/>
              <a:t> data yang </a:t>
            </a:r>
            <a:r>
              <a:rPr lang="en-US" sz="2900" dirty="0" err="1"/>
              <a:t>menggambarkan</a:t>
            </a:r>
            <a:r>
              <a:rPr lang="en-US" sz="2900" dirty="0"/>
              <a:t> </a:t>
            </a:r>
            <a:r>
              <a:rPr lang="en-US" sz="2900" dirty="0" err="1"/>
              <a:t>situasi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kondisi</a:t>
            </a:r>
            <a:r>
              <a:rPr lang="en-US" sz="2900" dirty="0"/>
              <a:t> </a:t>
            </a:r>
            <a:r>
              <a:rPr lang="en-US" sz="2900" dirty="0" err="1"/>
              <a:t>pada</a:t>
            </a:r>
            <a:r>
              <a:rPr lang="en-US" sz="2900" dirty="0"/>
              <a:t> </a:t>
            </a:r>
            <a:r>
              <a:rPr lang="en-US" sz="2900" dirty="0" err="1" smtClean="0"/>
              <a:t>suatu</a:t>
            </a:r>
            <a:r>
              <a:rPr lang="en-US" sz="2900" dirty="0" smtClean="0"/>
              <a:t> </a:t>
            </a:r>
            <a:r>
              <a:rPr lang="en-US" sz="3100" dirty="0" err="1" smtClean="0"/>
              <a:t>organisasi</a:t>
            </a:r>
            <a:r>
              <a:rPr lang="en-US" sz="3100" dirty="0" smtClean="0"/>
              <a:t> </a:t>
            </a:r>
            <a:r>
              <a:rPr lang="en-US" sz="3100" dirty="0" err="1"/>
              <a:t>secara</a:t>
            </a:r>
            <a:r>
              <a:rPr lang="en-US" sz="3100" dirty="0"/>
              <a:t> internal. </a:t>
            </a:r>
            <a:r>
              <a:rPr lang="en-US" sz="3100" dirty="0" err="1"/>
              <a:t>Misal</a:t>
            </a:r>
            <a:r>
              <a:rPr lang="en-US" sz="3100" dirty="0"/>
              <a:t> : data </a:t>
            </a:r>
            <a:r>
              <a:rPr lang="en-US" sz="3100" dirty="0" err="1"/>
              <a:t>keuangan</a:t>
            </a:r>
            <a:r>
              <a:rPr lang="en-US" sz="3100" dirty="0"/>
              <a:t>, data </a:t>
            </a:r>
            <a:r>
              <a:rPr lang="en-US" sz="3100" dirty="0" err="1"/>
              <a:t>pegawai</a:t>
            </a:r>
            <a:r>
              <a:rPr lang="en-US" sz="3100" dirty="0"/>
              <a:t>, data </a:t>
            </a:r>
            <a:r>
              <a:rPr lang="en-US" sz="3100" dirty="0" err="1" smtClean="0"/>
              <a:t>produksi</a:t>
            </a:r>
            <a:r>
              <a:rPr lang="en-US" sz="3100" dirty="0" smtClean="0"/>
              <a:t>,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/>
              <a:t>sebagainya</a:t>
            </a:r>
            <a:r>
              <a:rPr lang="en-US" sz="31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100" b="1" dirty="0" smtClean="0"/>
              <a:t>Data </a:t>
            </a:r>
            <a:r>
              <a:rPr lang="en-US" sz="3100" b="1" dirty="0" err="1"/>
              <a:t>Eksternal</a:t>
            </a:r>
            <a:r>
              <a:rPr lang="en-US" sz="3100" b="1" dirty="0"/>
              <a:t> </a:t>
            </a:r>
          </a:p>
          <a:p>
            <a:pPr lvl="1" algn="just"/>
            <a:r>
              <a:rPr lang="en-US" sz="2900" dirty="0"/>
              <a:t>Data </a:t>
            </a:r>
            <a:r>
              <a:rPr lang="en-US" sz="2900" dirty="0" err="1"/>
              <a:t>eksternal</a:t>
            </a:r>
            <a:r>
              <a:rPr lang="en-US" sz="2900" dirty="0"/>
              <a:t> </a:t>
            </a:r>
            <a:r>
              <a:rPr lang="en-US" sz="2900" dirty="0" err="1"/>
              <a:t>adalah</a:t>
            </a:r>
            <a:r>
              <a:rPr lang="en-US" sz="2900" dirty="0"/>
              <a:t> data yang </a:t>
            </a:r>
            <a:r>
              <a:rPr lang="en-US" sz="2900" dirty="0" err="1"/>
              <a:t>menggambarkan</a:t>
            </a:r>
            <a:r>
              <a:rPr lang="en-US" sz="2900" dirty="0"/>
              <a:t> </a:t>
            </a:r>
            <a:r>
              <a:rPr lang="en-US" sz="2900" dirty="0" err="1"/>
              <a:t>situasi</a:t>
            </a:r>
            <a:r>
              <a:rPr lang="en-US" sz="2900" dirty="0"/>
              <a:t> </a:t>
            </a:r>
            <a:r>
              <a:rPr lang="en-US" sz="2900" dirty="0" err="1"/>
              <a:t>serta</a:t>
            </a:r>
            <a:r>
              <a:rPr lang="en-US" sz="2900" dirty="0"/>
              <a:t> </a:t>
            </a:r>
            <a:r>
              <a:rPr lang="en-US" sz="2900" dirty="0" err="1"/>
              <a:t>kondisi</a:t>
            </a:r>
            <a:r>
              <a:rPr lang="en-US" sz="2900" dirty="0"/>
              <a:t> yang </a:t>
            </a:r>
            <a:r>
              <a:rPr lang="en-US" sz="2900" dirty="0" err="1" smtClean="0"/>
              <a:t>ada</a:t>
            </a:r>
            <a:r>
              <a:rPr lang="en-US" sz="2900" dirty="0" smtClean="0"/>
              <a:t> </a:t>
            </a:r>
            <a:r>
              <a:rPr lang="en-US" sz="3100" dirty="0" smtClean="0"/>
              <a:t>di </a:t>
            </a:r>
            <a:r>
              <a:rPr lang="en-US" sz="3100" dirty="0" err="1"/>
              <a:t>luar</a:t>
            </a:r>
            <a:r>
              <a:rPr lang="en-US" sz="3100" dirty="0"/>
              <a:t> </a:t>
            </a:r>
            <a:r>
              <a:rPr lang="en-US" sz="3100" dirty="0" err="1"/>
              <a:t>organisasi</a:t>
            </a:r>
            <a:r>
              <a:rPr lang="en-US" sz="3100" dirty="0"/>
              <a:t>. </a:t>
            </a:r>
            <a:r>
              <a:rPr lang="en-US" sz="3100" dirty="0" err="1"/>
              <a:t>Contohnya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data </a:t>
            </a:r>
            <a:r>
              <a:rPr lang="en-US" sz="3100" dirty="0" err="1"/>
              <a:t>jumlah</a:t>
            </a:r>
            <a:r>
              <a:rPr lang="en-US" sz="3100" dirty="0"/>
              <a:t> </a:t>
            </a:r>
            <a:r>
              <a:rPr lang="en-US" sz="3100" dirty="0" err="1"/>
              <a:t>penggunaan</a:t>
            </a:r>
            <a:r>
              <a:rPr lang="en-US" sz="3100" dirty="0"/>
              <a:t> </a:t>
            </a:r>
            <a:r>
              <a:rPr lang="en-US" sz="3100" dirty="0" err="1"/>
              <a:t>suatu</a:t>
            </a:r>
            <a:r>
              <a:rPr lang="en-US" sz="3100" dirty="0"/>
              <a:t> </a:t>
            </a:r>
            <a:r>
              <a:rPr lang="en-US" sz="3100" dirty="0" err="1" smtClean="0"/>
              <a:t>produk</a:t>
            </a:r>
            <a:r>
              <a:rPr lang="en-US" sz="3100" dirty="0" smtClean="0"/>
              <a:t>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/>
              <a:t>konsumen</a:t>
            </a:r>
            <a:r>
              <a:rPr lang="en-US" sz="3100" dirty="0"/>
              <a:t>,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preferensi</a:t>
            </a:r>
            <a:r>
              <a:rPr lang="en-US" sz="3100" dirty="0"/>
              <a:t> </a:t>
            </a:r>
            <a:r>
              <a:rPr lang="en-US" sz="3100" dirty="0" err="1"/>
              <a:t>pelanggan</a:t>
            </a:r>
            <a:r>
              <a:rPr lang="en-US" sz="3100" dirty="0"/>
              <a:t>, </a:t>
            </a:r>
            <a:r>
              <a:rPr lang="en-US" sz="3100" dirty="0" err="1"/>
              <a:t>persebaran</a:t>
            </a:r>
            <a:r>
              <a:rPr lang="en-US" sz="3100" dirty="0"/>
              <a:t> </a:t>
            </a:r>
            <a:r>
              <a:rPr lang="en-US" sz="3100" dirty="0" err="1"/>
              <a:t>penduduk</a:t>
            </a:r>
            <a:r>
              <a:rPr lang="en-US" sz="3100" dirty="0"/>
              <a:t>,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smtClean="0"/>
              <a:t>lain </a:t>
            </a:r>
            <a:r>
              <a:rPr lang="en-US" sz="3100" dirty="0" err="1" smtClean="0"/>
              <a:t>sebagainya</a:t>
            </a:r>
            <a:r>
              <a:rPr lang="en-US" sz="3100" dirty="0"/>
              <a:t>.</a:t>
            </a:r>
          </a:p>
          <a:p>
            <a:pPr marL="0" indent="0" algn="just">
              <a:buNone/>
            </a:pPr>
            <a:r>
              <a:rPr lang="en-US" sz="3100" b="1" dirty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9788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 smtClean="0"/>
              <a:t>Klasifikasi </a:t>
            </a:r>
            <a:r>
              <a:rPr lang="nn-NO" sz="3200" b="1" dirty="0"/>
              <a:t>Data Berdasarkan Jenis Datanya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b="1" dirty="0" smtClean="0"/>
              <a:t>Data </a:t>
            </a:r>
            <a:r>
              <a:rPr lang="en-US" sz="3100" b="1" dirty="0" err="1"/>
              <a:t>Kuantitatif</a:t>
            </a: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	</a:t>
            </a:r>
            <a:r>
              <a:rPr lang="en-US" sz="3100" dirty="0" smtClean="0"/>
              <a:t>Data </a:t>
            </a:r>
            <a:r>
              <a:rPr lang="en-US" sz="3100" dirty="0" err="1"/>
              <a:t>kuantitatif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data yang </a:t>
            </a:r>
            <a:r>
              <a:rPr lang="en-US" sz="3100" dirty="0" err="1"/>
              <a:t>dipaparkan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dalam</a:t>
            </a:r>
            <a:r>
              <a:rPr lang="en-US" sz="3100" dirty="0" smtClean="0"/>
              <a:t> 	</a:t>
            </a:r>
            <a:r>
              <a:rPr lang="en-US" sz="3100" dirty="0" err="1" smtClean="0"/>
              <a:t>bentuk</a:t>
            </a:r>
            <a:r>
              <a:rPr lang="en-US" sz="3100" dirty="0" smtClean="0"/>
              <a:t> </a:t>
            </a:r>
            <a:r>
              <a:rPr lang="en-US" sz="3100" dirty="0" err="1" smtClean="0"/>
              <a:t>angka-angka</a:t>
            </a:r>
            <a:r>
              <a:rPr lang="en-US" sz="3100" dirty="0" smtClean="0"/>
              <a:t>. </a:t>
            </a:r>
            <a:r>
              <a:rPr lang="en-US" sz="3100" dirty="0" err="1" smtClean="0"/>
              <a:t>Misalnya</a:t>
            </a:r>
            <a:r>
              <a:rPr lang="en-US" sz="3100" dirty="0" smtClean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jumlah</a:t>
            </a:r>
            <a:r>
              <a:rPr lang="en-US" sz="3100" dirty="0" smtClean="0"/>
              <a:t> 	</a:t>
            </a:r>
            <a:r>
              <a:rPr lang="en-US" sz="3100" dirty="0" err="1" smtClean="0"/>
              <a:t>pembeli</a:t>
            </a:r>
            <a:r>
              <a:rPr lang="en-US" sz="3100" dirty="0" smtClean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saat</a:t>
            </a:r>
            <a:r>
              <a:rPr lang="en-US" sz="3100" dirty="0"/>
              <a:t> </a:t>
            </a:r>
            <a:r>
              <a:rPr lang="en-US" sz="3100" dirty="0" err="1"/>
              <a:t>menjelang</a:t>
            </a:r>
            <a:r>
              <a:rPr lang="en-US" sz="3100" dirty="0"/>
              <a:t> </a:t>
            </a:r>
            <a:r>
              <a:rPr lang="en-US" sz="3100" dirty="0" err="1"/>
              <a:t>hari</a:t>
            </a:r>
            <a:r>
              <a:rPr lang="en-US" sz="3100" dirty="0"/>
              <a:t> </a:t>
            </a:r>
            <a:r>
              <a:rPr lang="en-US" sz="3100" dirty="0" err="1"/>
              <a:t>raya</a:t>
            </a:r>
            <a:r>
              <a:rPr lang="en-US" sz="3100" dirty="0"/>
              <a:t> </a:t>
            </a:r>
            <a:r>
              <a:rPr lang="en-US" sz="3100" dirty="0" err="1"/>
              <a:t>Idul</a:t>
            </a:r>
            <a:r>
              <a:rPr lang="en-US" sz="3100" dirty="0"/>
              <a:t> </a:t>
            </a:r>
            <a:r>
              <a:rPr lang="en-US" sz="3100" dirty="0" err="1"/>
              <a:t>Fitri</a:t>
            </a:r>
            <a:r>
              <a:rPr lang="en-US" sz="3100" dirty="0"/>
              <a:t>, </a:t>
            </a:r>
            <a:r>
              <a:rPr lang="en-US" sz="3100" dirty="0" smtClean="0"/>
              <a:t>	</a:t>
            </a:r>
            <a:r>
              <a:rPr lang="en-US" sz="3100" dirty="0" err="1" smtClean="0"/>
              <a:t>tinggi</a:t>
            </a:r>
            <a:r>
              <a:rPr lang="en-US" sz="3100" dirty="0" smtClean="0"/>
              <a:t> </a:t>
            </a:r>
            <a:r>
              <a:rPr lang="en-US" sz="3100" dirty="0" err="1" smtClean="0"/>
              <a:t>badan</a:t>
            </a:r>
            <a:r>
              <a:rPr lang="en-US" sz="3100" dirty="0" smtClean="0"/>
              <a:t> </a:t>
            </a:r>
            <a:r>
              <a:rPr lang="en-US" sz="3100" dirty="0" err="1"/>
              <a:t>mahasiswa</a:t>
            </a:r>
            <a:r>
              <a:rPr lang="en-US" sz="3100" dirty="0"/>
              <a:t> MTI, </a:t>
            </a:r>
            <a:r>
              <a:rPr lang="en-US" sz="3100" dirty="0" err="1"/>
              <a:t>dan</a:t>
            </a:r>
            <a:r>
              <a:rPr lang="en-US" sz="3100" dirty="0"/>
              <a:t> lain-lain.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3100" b="1" dirty="0" smtClean="0"/>
              <a:t>Data </a:t>
            </a:r>
            <a:r>
              <a:rPr lang="en-US" sz="3100" b="1" dirty="0" err="1"/>
              <a:t>Kualitatif</a:t>
            </a: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	</a:t>
            </a:r>
            <a:r>
              <a:rPr lang="en-US" sz="3100" dirty="0" smtClean="0"/>
              <a:t>Data </a:t>
            </a:r>
            <a:r>
              <a:rPr lang="en-US" sz="3100" dirty="0" err="1"/>
              <a:t>kualitatif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data yang </a:t>
            </a:r>
            <a:r>
              <a:rPr lang="en-US" sz="3100" dirty="0" err="1"/>
              <a:t>disajikan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bentuk</a:t>
            </a:r>
            <a:r>
              <a:rPr lang="en-US" sz="3100" dirty="0" smtClean="0"/>
              <a:t> </a:t>
            </a:r>
            <a:r>
              <a:rPr lang="en-US" sz="3100" dirty="0"/>
              <a:t>kata-kata </a:t>
            </a:r>
            <a:r>
              <a:rPr lang="en-US" sz="3100" dirty="0" smtClean="0"/>
              <a:t>yang </a:t>
            </a:r>
            <a:r>
              <a:rPr lang="en-US" sz="3100" dirty="0" err="1" smtClean="0"/>
              <a:t>mengandung</a:t>
            </a:r>
            <a:r>
              <a:rPr lang="en-US" sz="3100" dirty="0" smtClean="0"/>
              <a:t> </a:t>
            </a:r>
            <a:r>
              <a:rPr lang="en-US" sz="3100" dirty="0" err="1"/>
              <a:t>makna</a:t>
            </a:r>
            <a:r>
              <a:rPr lang="en-US" sz="3100" dirty="0"/>
              <a:t>. </a:t>
            </a:r>
            <a:r>
              <a:rPr lang="en-US" sz="3100" dirty="0" smtClean="0"/>
              <a:t>	</a:t>
            </a:r>
            <a:r>
              <a:rPr lang="en-US" sz="3100" dirty="0" err="1" smtClean="0"/>
              <a:t>Contohnya</a:t>
            </a:r>
            <a:r>
              <a:rPr lang="en-US" sz="3100" dirty="0" smtClean="0"/>
              <a:t> </a:t>
            </a:r>
            <a:r>
              <a:rPr lang="en-US" sz="3100" dirty="0" err="1"/>
              <a:t>seperti</a:t>
            </a:r>
            <a:r>
              <a:rPr lang="en-US" sz="3100" dirty="0"/>
              <a:t> </a:t>
            </a:r>
            <a:r>
              <a:rPr lang="en-US" sz="3100" dirty="0" err="1"/>
              <a:t>persepsi</a:t>
            </a:r>
            <a:r>
              <a:rPr lang="en-US" sz="3100" dirty="0"/>
              <a:t> </a:t>
            </a:r>
            <a:r>
              <a:rPr lang="en-US" sz="3100" dirty="0" err="1"/>
              <a:t>konsumen</a:t>
            </a:r>
            <a:r>
              <a:rPr lang="en-US" sz="3100" dirty="0"/>
              <a:t> </a:t>
            </a:r>
            <a:r>
              <a:rPr lang="en-US" sz="3100" dirty="0" err="1"/>
              <a:t>terhadap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botol</a:t>
            </a:r>
            <a:r>
              <a:rPr lang="en-US" sz="3100" dirty="0" smtClean="0"/>
              <a:t> 	air </a:t>
            </a:r>
            <a:r>
              <a:rPr lang="en-US" sz="3100" dirty="0" err="1" smtClean="0"/>
              <a:t>minum</a:t>
            </a:r>
            <a:r>
              <a:rPr lang="en-US" sz="3100" dirty="0" smtClean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kemasan</a:t>
            </a:r>
            <a:r>
              <a:rPr lang="en-US" sz="3100" dirty="0"/>
              <a:t>, </a:t>
            </a:r>
            <a:r>
              <a:rPr lang="en-US" sz="3100" dirty="0" err="1"/>
              <a:t>anggapan</a:t>
            </a:r>
            <a:r>
              <a:rPr lang="en-US" sz="3100" dirty="0"/>
              <a:t> para </a:t>
            </a:r>
            <a:r>
              <a:rPr lang="en-US" sz="3100" dirty="0" err="1"/>
              <a:t>ahli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terhadap</a:t>
            </a:r>
            <a:r>
              <a:rPr lang="en-US" sz="3100" dirty="0" smtClean="0"/>
              <a:t> </a:t>
            </a:r>
            <a:r>
              <a:rPr lang="en-US" sz="3100" dirty="0" err="1"/>
              <a:t>bencana</a:t>
            </a:r>
            <a:r>
              <a:rPr lang="en-US" sz="3100" dirty="0"/>
              <a:t> </a:t>
            </a:r>
            <a:r>
              <a:rPr lang="en-US" sz="3100" dirty="0" err="1"/>
              <a:t>alam</a:t>
            </a:r>
            <a:r>
              <a:rPr lang="en-US" sz="3100" dirty="0"/>
              <a:t> yang </a:t>
            </a:r>
            <a:r>
              <a:rPr lang="en-US" sz="3100" dirty="0" err="1" smtClean="0"/>
              <a:t>terjadi</a:t>
            </a:r>
            <a:r>
              <a:rPr lang="en-US" sz="3100" dirty="0" smtClean="0"/>
              <a:t> di </a:t>
            </a:r>
            <a:r>
              <a:rPr lang="en-US" sz="3100" dirty="0"/>
              <a:t>Indonesia </a:t>
            </a:r>
            <a:r>
              <a:rPr lang="en-US" sz="3100" dirty="0" smtClean="0"/>
              <a:t>	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/>
              <a:t>lain-lain.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88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 smtClean="0"/>
              <a:t>Pembagian </a:t>
            </a:r>
            <a:r>
              <a:rPr lang="nn-NO" sz="3200" b="1" dirty="0"/>
              <a:t>Jenis Data Berdasarkan Sifat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b="1" dirty="0" smtClean="0"/>
              <a:t>Data </a:t>
            </a:r>
            <a:r>
              <a:rPr lang="en-US" sz="3100" b="1" dirty="0" err="1"/>
              <a:t>Diskrit</a:t>
            </a: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	</a:t>
            </a:r>
            <a:r>
              <a:rPr lang="en-US" sz="3100" dirty="0" smtClean="0"/>
              <a:t>Data </a:t>
            </a:r>
            <a:r>
              <a:rPr lang="en-US" sz="3100" dirty="0" err="1"/>
              <a:t>diskrit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data yang </a:t>
            </a:r>
            <a:r>
              <a:rPr lang="en-US" sz="3100" dirty="0" err="1"/>
              <a:t>nilainya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bilangan</a:t>
            </a:r>
            <a:r>
              <a:rPr lang="en-US" sz="3100" dirty="0" smtClean="0"/>
              <a:t> </a:t>
            </a:r>
            <a:r>
              <a:rPr lang="en-US" sz="3100" dirty="0" err="1"/>
              <a:t>asli</a:t>
            </a:r>
            <a:r>
              <a:rPr lang="en-US" sz="3100" dirty="0"/>
              <a:t>. </a:t>
            </a:r>
            <a:r>
              <a:rPr lang="en-US" sz="3100" dirty="0" err="1"/>
              <a:t>Contoh</a:t>
            </a:r>
            <a:r>
              <a:rPr lang="en-US" sz="3100" dirty="0"/>
              <a:t> </a:t>
            </a:r>
            <a:r>
              <a:rPr lang="en-US" sz="3100" dirty="0" err="1"/>
              <a:t>nilai</a:t>
            </a:r>
            <a:r>
              <a:rPr lang="en-US" sz="3100" dirty="0"/>
              <a:t> </a:t>
            </a:r>
            <a:r>
              <a:rPr lang="en-US" sz="3100" dirty="0" err="1" smtClean="0"/>
              <a:t>mata</a:t>
            </a:r>
            <a:r>
              <a:rPr lang="en-US" sz="3100" dirty="0" smtClean="0"/>
              <a:t> </a:t>
            </a:r>
            <a:r>
              <a:rPr lang="en-US" sz="3100" dirty="0" err="1" smtClean="0"/>
              <a:t>uang</a:t>
            </a:r>
            <a:r>
              <a:rPr lang="en-US" sz="3100" dirty="0" smtClean="0"/>
              <a:t> </a:t>
            </a:r>
            <a:r>
              <a:rPr lang="en-US" sz="3100" dirty="0"/>
              <a:t>rupiah </a:t>
            </a:r>
            <a:r>
              <a:rPr lang="en-US" sz="3100" dirty="0" smtClean="0"/>
              <a:t>	</a:t>
            </a:r>
            <a:r>
              <a:rPr lang="en-US" sz="3100" dirty="0" err="1" smtClean="0"/>
              <a:t>dari</a:t>
            </a:r>
            <a:r>
              <a:rPr lang="en-US" sz="3100" dirty="0" smtClean="0"/>
              <a:t> </a:t>
            </a:r>
            <a:r>
              <a:rPr lang="en-US" sz="3100" dirty="0" err="1"/>
              <a:t>waktu</a:t>
            </a:r>
            <a:r>
              <a:rPr lang="en-US" sz="3100" dirty="0"/>
              <a:t> </a:t>
            </a:r>
            <a:r>
              <a:rPr lang="en-US" sz="3100" dirty="0" err="1"/>
              <a:t>ke</a:t>
            </a:r>
            <a:r>
              <a:rPr lang="en-US" sz="3100" dirty="0"/>
              <a:t> </a:t>
            </a:r>
            <a:r>
              <a:rPr lang="en-US" sz="3100" dirty="0" err="1"/>
              <a:t>waktu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lainsebagainya</a:t>
            </a:r>
            <a:r>
              <a:rPr lang="en-US" sz="3100" dirty="0"/>
              <a:t>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3100" b="1" dirty="0" smtClean="0"/>
              <a:t>Data </a:t>
            </a:r>
            <a:r>
              <a:rPr lang="en-US" sz="3100" b="1" dirty="0" err="1"/>
              <a:t>Kontinyu</a:t>
            </a: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	</a:t>
            </a:r>
            <a:r>
              <a:rPr lang="en-US" sz="3100" dirty="0" smtClean="0"/>
              <a:t>Data </a:t>
            </a:r>
            <a:r>
              <a:rPr lang="en-US" sz="3100" dirty="0" err="1"/>
              <a:t>kontinyu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data yang </a:t>
            </a:r>
            <a:r>
              <a:rPr lang="en-US" sz="3100" dirty="0" err="1"/>
              <a:t>nilainya</a:t>
            </a:r>
            <a:r>
              <a:rPr lang="en-US" sz="3100" dirty="0"/>
              <a:t> </a:t>
            </a:r>
            <a:r>
              <a:rPr lang="en-US" sz="3100" dirty="0" err="1"/>
              <a:t>ada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/>
              <a:t>suatu</a:t>
            </a:r>
            <a:r>
              <a:rPr lang="en-US" sz="3100" dirty="0"/>
              <a:t> interval </a:t>
            </a:r>
            <a:r>
              <a:rPr lang="en-US" sz="3100" dirty="0" err="1"/>
              <a:t>tertentu</a:t>
            </a:r>
            <a:r>
              <a:rPr lang="en-US" sz="3100" dirty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berada</a:t>
            </a:r>
            <a:r>
              <a:rPr lang="en-US" sz="3100" dirty="0" smtClean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nilai</a:t>
            </a:r>
            <a:r>
              <a:rPr lang="en-US" sz="3100" dirty="0" smtClean="0"/>
              <a:t> </a:t>
            </a:r>
            <a:r>
              <a:rPr lang="en-US" sz="3100" dirty="0"/>
              <a:t>yang </a:t>
            </a:r>
            <a:r>
              <a:rPr lang="en-US" sz="3100" dirty="0" err="1"/>
              <a:t>satu</a:t>
            </a:r>
            <a:r>
              <a:rPr lang="en-US" sz="3100" dirty="0"/>
              <a:t> </a:t>
            </a:r>
            <a:r>
              <a:rPr lang="en-US" sz="3100" dirty="0" err="1"/>
              <a:t>ke</a:t>
            </a:r>
            <a:r>
              <a:rPr lang="en-US" sz="3100" dirty="0"/>
              <a:t> </a:t>
            </a:r>
            <a:r>
              <a:rPr lang="en-US" sz="3100" dirty="0" err="1"/>
              <a:t>nilai</a:t>
            </a:r>
            <a:r>
              <a:rPr lang="en-US" sz="3100" dirty="0"/>
              <a:t> yang </a:t>
            </a:r>
            <a:r>
              <a:rPr lang="en-US" sz="3100" dirty="0" err="1"/>
              <a:t>lainnya</a:t>
            </a:r>
            <a:r>
              <a:rPr lang="en-US" sz="3100" dirty="0"/>
              <a:t>. </a:t>
            </a:r>
            <a:r>
              <a:rPr lang="en-US" sz="3100" dirty="0" err="1"/>
              <a:t>Contohnya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penggunaan</a:t>
            </a:r>
            <a:r>
              <a:rPr lang="en-US" sz="3100" dirty="0" smtClean="0"/>
              <a:t> kata </a:t>
            </a:r>
            <a:r>
              <a:rPr lang="en-US" sz="3100" dirty="0" err="1" smtClean="0"/>
              <a:t>sekitar</a:t>
            </a:r>
            <a:r>
              <a:rPr lang="en-US" sz="3100" dirty="0"/>
              <a:t>, </a:t>
            </a:r>
            <a:r>
              <a:rPr lang="en-US" sz="3100" dirty="0" err="1"/>
              <a:t>kurang</a:t>
            </a:r>
            <a:r>
              <a:rPr lang="en-US" sz="3100" dirty="0"/>
              <a:t> </a:t>
            </a:r>
            <a:r>
              <a:rPr lang="en-US" sz="3100" dirty="0" err="1"/>
              <a:t>lebih</a:t>
            </a:r>
            <a:r>
              <a:rPr lang="en-US" sz="3100" dirty="0"/>
              <a:t>, </a:t>
            </a:r>
            <a:r>
              <a:rPr lang="en-US" sz="3100" dirty="0" err="1"/>
              <a:t>kira-kira</a:t>
            </a:r>
            <a:r>
              <a:rPr lang="en-US" sz="3100" dirty="0"/>
              <a:t>, </a:t>
            </a:r>
            <a:r>
              <a:rPr lang="en-US" sz="3100" dirty="0" smtClean="0"/>
              <a:t>	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/>
              <a:t>sebagainya</a:t>
            </a:r>
            <a:r>
              <a:rPr lang="en-US" sz="3100" dirty="0"/>
              <a:t>. </a:t>
            </a:r>
            <a:r>
              <a:rPr lang="en-US" sz="3100" dirty="0" err="1"/>
              <a:t>Dinas</a:t>
            </a:r>
            <a:r>
              <a:rPr lang="en-US" sz="3100" dirty="0"/>
              <a:t> </a:t>
            </a:r>
            <a:r>
              <a:rPr lang="en-US" sz="3100" dirty="0" err="1"/>
              <a:t>pertanian</a:t>
            </a:r>
            <a:r>
              <a:rPr lang="en-US" sz="3100" dirty="0"/>
              <a:t> </a:t>
            </a:r>
            <a:r>
              <a:rPr lang="en-US" sz="3100" dirty="0" err="1" smtClean="0"/>
              <a:t>daerah</a:t>
            </a:r>
            <a:r>
              <a:rPr lang="en-US" sz="3100" dirty="0" smtClean="0"/>
              <a:t> 	</a:t>
            </a:r>
            <a:r>
              <a:rPr lang="en-US" sz="3100" dirty="0" err="1" smtClean="0"/>
              <a:t>mengimpor</a:t>
            </a:r>
            <a:r>
              <a:rPr lang="en-US" sz="3100" dirty="0" smtClean="0"/>
              <a:t> </a:t>
            </a:r>
            <a:r>
              <a:rPr lang="en-US" sz="3100" dirty="0" err="1"/>
              <a:t>bahan</a:t>
            </a:r>
            <a:r>
              <a:rPr lang="en-US" sz="3100" dirty="0"/>
              <a:t> </a:t>
            </a:r>
            <a:r>
              <a:rPr lang="en-US" sz="3100" dirty="0" err="1"/>
              <a:t>baku</a:t>
            </a:r>
            <a:r>
              <a:rPr lang="en-US" sz="3100" dirty="0"/>
              <a:t> </a:t>
            </a:r>
            <a:r>
              <a:rPr lang="en-US" sz="3100" dirty="0" err="1"/>
              <a:t>pabrik</a:t>
            </a:r>
            <a:r>
              <a:rPr lang="en-US" sz="3100" dirty="0"/>
              <a:t> </a:t>
            </a:r>
            <a:r>
              <a:rPr lang="en-US" sz="3100" dirty="0" err="1"/>
              <a:t>pupuk</a:t>
            </a:r>
            <a:r>
              <a:rPr lang="en-US" sz="3100" dirty="0"/>
              <a:t> </a:t>
            </a:r>
            <a:r>
              <a:rPr lang="en-US" sz="3100" dirty="0" err="1"/>
              <a:t>kurang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lebih</a:t>
            </a:r>
            <a:r>
              <a:rPr lang="en-US" sz="3100" dirty="0" smtClean="0"/>
              <a:t> </a:t>
            </a:r>
            <a:r>
              <a:rPr lang="en-US" sz="3100" dirty="0"/>
              <a:t>850 ton.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292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/>
              <a:t>J</a:t>
            </a:r>
            <a:r>
              <a:rPr lang="nn-NO" sz="3200" b="1" dirty="0" smtClean="0"/>
              <a:t>enis </a:t>
            </a:r>
            <a:r>
              <a:rPr lang="nn-NO" sz="3200" b="1" dirty="0"/>
              <a:t>Data Menurut Waktu Pengumpulannya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b="1" dirty="0" smtClean="0"/>
              <a:t>Data </a:t>
            </a:r>
            <a:r>
              <a:rPr lang="en-US" sz="3100" b="1" dirty="0"/>
              <a:t>Cross Section</a:t>
            </a:r>
          </a:p>
          <a:p>
            <a:pPr marL="0" indent="0" algn="just">
              <a:buNone/>
            </a:pPr>
            <a:r>
              <a:rPr lang="en-US" sz="3100" b="1" dirty="0" smtClean="0"/>
              <a:t>	</a:t>
            </a:r>
            <a:r>
              <a:rPr lang="en-US" sz="3100" dirty="0" smtClean="0"/>
              <a:t>Data </a:t>
            </a:r>
            <a:r>
              <a:rPr lang="en-US" sz="3100" dirty="0"/>
              <a:t>cross-section </a:t>
            </a:r>
            <a:r>
              <a:rPr lang="en-US" sz="3100" dirty="0" err="1"/>
              <a:t>adalah</a:t>
            </a:r>
            <a:r>
              <a:rPr lang="en-US" sz="3100" dirty="0"/>
              <a:t> data yang </a:t>
            </a:r>
            <a:r>
              <a:rPr lang="en-US" sz="3100" dirty="0" err="1"/>
              <a:t>menunjukkan</a:t>
            </a:r>
            <a:r>
              <a:rPr lang="en-US" sz="3100" dirty="0"/>
              <a:t> </a:t>
            </a:r>
            <a:r>
              <a:rPr lang="en-US" sz="3100" dirty="0" err="1"/>
              <a:t>titik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waktu</a:t>
            </a:r>
            <a:r>
              <a:rPr lang="en-US" sz="3100" dirty="0" smtClean="0"/>
              <a:t> </a:t>
            </a:r>
            <a:r>
              <a:rPr lang="en-US" sz="3100" dirty="0" err="1"/>
              <a:t>tertentu</a:t>
            </a:r>
            <a:r>
              <a:rPr lang="en-US" sz="3100" dirty="0"/>
              <a:t>. </a:t>
            </a:r>
            <a:r>
              <a:rPr lang="en-US" sz="3100" dirty="0" err="1" smtClean="0"/>
              <a:t>Contohnya</a:t>
            </a:r>
            <a:r>
              <a:rPr lang="en-US" sz="3100" dirty="0" smtClean="0"/>
              <a:t> </a:t>
            </a:r>
            <a:r>
              <a:rPr lang="en-US" sz="3100" dirty="0" err="1" smtClean="0"/>
              <a:t>laporan</a:t>
            </a:r>
            <a:r>
              <a:rPr lang="en-US" sz="3100" dirty="0" smtClean="0"/>
              <a:t> </a:t>
            </a:r>
            <a:r>
              <a:rPr lang="en-US" sz="3100" dirty="0" err="1"/>
              <a:t>keuangan</a:t>
            </a:r>
            <a:r>
              <a:rPr lang="en-US" sz="3100" dirty="0"/>
              <a:t> per 31 </a:t>
            </a:r>
            <a:r>
              <a:rPr lang="en-US" sz="3100" dirty="0" smtClean="0"/>
              <a:t>	</a:t>
            </a:r>
            <a:r>
              <a:rPr lang="en-US" sz="3100" dirty="0" err="1" smtClean="0"/>
              <a:t>Desember</a:t>
            </a:r>
            <a:r>
              <a:rPr lang="en-US" sz="3100" dirty="0" smtClean="0"/>
              <a:t> </a:t>
            </a:r>
            <a:r>
              <a:rPr lang="en-US" sz="3100" dirty="0"/>
              <a:t>2006, data </a:t>
            </a:r>
            <a:r>
              <a:rPr lang="en-US" sz="3100" dirty="0" err="1"/>
              <a:t>pelanggan</a:t>
            </a:r>
            <a:r>
              <a:rPr lang="en-US" sz="3100" dirty="0"/>
              <a:t> PT. PLN </a:t>
            </a:r>
            <a:r>
              <a:rPr lang="en-US" sz="3100" dirty="0" err="1"/>
              <a:t>bulan</a:t>
            </a:r>
            <a:r>
              <a:rPr lang="en-US" sz="3100" dirty="0"/>
              <a:t> </a:t>
            </a:r>
            <a:r>
              <a:rPr lang="en-US" sz="3100" dirty="0" smtClean="0"/>
              <a:t>April 	2006</a:t>
            </a:r>
            <a:r>
              <a:rPr lang="en-US" sz="3100" dirty="0"/>
              <a:t>, </a:t>
            </a:r>
            <a:r>
              <a:rPr lang="en-US" sz="3100" dirty="0" err="1"/>
              <a:t>dan</a:t>
            </a:r>
            <a:r>
              <a:rPr lang="en-US" sz="3100" dirty="0"/>
              <a:t> lain </a:t>
            </a:r>
            <a:r>
              <a:rPr lang="en-US" sz="3100" dirty="0" err="1"/>
              <a:t>sebagainya</a:t>
            </a:r>
            <a:r>
              <a:rPr lang="en-US" sz="3100" dirty="0"/>
              <a:t>. 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3100" b="1" dirty="0" smtClean="0"/>
              <a:t>Data </a:t>
            </a:r>
            <a:r>
              <a:rPr lang="en-US" sz="3100" b="1" dirty="0"/>
              <a:t>Time Series (</a:t>
            </a:r>
            <a:r>
              <a:rPr lang="en-US" sz="3100" b="1" dirty="0" err="1"/>
              <a:t>Berkala</a:t>
            </a:r>
            <a:r>
              <a:rPr lang="en-US" sz="3100" b="1" dirty="0"/>
              <a:t>) </a:t>
            </a:r>
          </a:p>
          <a:p>
            <a:pPr marL="0" indent="0" algn="just">
              <a:buNone/>
            </a:pPr>
            <a:r>
              <a:rPr lang="en-US" sz="3100" dirty="0" smtClean="0"/>
              <a:t>	Data </a:t>
            </a:r>
            <a:r>
              <a:rPr lang="en-US" sz="3100" dirty="0" err="1"/>
              <a:t>berkala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data yang </a:t>
            </a:r>
            <a:r>
              <a:rPr lang="en-US" sz="3100" dirty="0" err="1"/>
              <a:t>datanya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menggambarkan</a:t>
            </a:r>
            <a:r>
              <a:rPr lang="en-US" sz="3100" dirty="0" smtClean="0"/>
              <a:t> </a:t>
            </a:r>
            <a:r>
              <a:rPr lang="en-US" sz="3100" dirty="0" err="1"/>
              <a:t>sesuatu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waktu</a:t>
            </a:r>
            <a:r>
              <a:rPr lang="en-US" sz="3100" dirty="0"/>
              <a:t> </a:t>
            </a:r>
            <a:r>
              <a:rPr lang="en-US" sz="3100" dirty="0" err="1" smtClean="0"/>
              <a:t>ke</a:t>
            </a:r>
            <a:r>
              <a:rPr lang="en-US" sz="3100" dirty="0" smtClean="0"/>
              <a:t> </a:t>
            </a:r>
            <a:r>
              <a:rPr lang="en-US" sz="3100" dirty="0" err="1" smtClean="0"/>
              <a:t>waktu</a:t>
            </a:r>
            <a:r>
              <a:rPr lang="en-US" sz="3100" dirty="0" smtClean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smtClean="0"/>
              <a:t>	</a:t>
            </a:r>
            <a:r>
              <a:rPr lang="en-US" sz="3100" dirty="0" err="1" smtClean="0"/>
              <a:t>periode</a:t>
            </a:r>
            <a:r>
              <a:rPr lang="en-US" sz="3100" dirty="0" smtClean="0"/>
              <a:t> </a:t>
            </a:r>
            <a:r>
              <a:rPr lang="en-US" sz="3100" dirty="0" err="1"/>
              <a:t>secara</a:t>
            </a:r>
            <a:r>
              <a:rPr lang="en-US" sz="3100" dirty="0"/>
              <a:t> </a:t>
            </a:r>
            <a:r>
              <a:rPr lang="en-US" sz="3100" dirty="0" err="1"/>
              <a:t>historis</a:t>
            </a:r>
            <a:r>
              <a:rPr lang="en-US" sz="3100" dirty="0"/>
              <a:t>. </a:t>
            </a:r>
            <a:r>
              <a:rPr lang="en-US" sz="3100" dirty="0" err="1"/>
              <a:t>Contoh</a:t>
            </a:r>
            <a:r>
              <a:rPr lang="en-US" sz="3100" dirty="0"/>
              <a:t> data time series </a:t>
            </a:r>
            <a:r>
              <a:rPr lang="en-US" sz="3100" dirty="0" smtClean="0"/>
              <a:t>	</a:t>
            </a:r>
            <a:r>
              <a:rPr lang="en-US" sz="3100" dirty="0" err="1" smtClean="0"/>
              <a:t>adalah</a:t>
            </a:r>
            <a:r>
              <a:rPr lang="en-US" sz="3100" dirty="0" smtClean="0"/>
              <a:t> </a:t>
            </a:r>
            <a:r>
              <a:rPr lang="en-US" sz="3100" dirty="0"/>
              <a:t>data </a:t>
            </a:r>
            <a:r>
              <a:rPr lang="en-US" sz="3100" dirty="0" err="1"/>
              <a:t>perkembangan</a:t>
            </a:r>
            <a:r>
              <a:rPr lang="en-US" sz="3100" dirty="0"/>
              <a:t> </a:t>
            </a:r>
            <a:r>
              <a:rPr lang="en-US" sz="3100" dirty="0" err="1"/>
              <a:t>nilai</a:t>
            </a:r>
            <a:r>
              <a:rPr lang="en-US" sz="3100" dirty="0"/>
              <a:t> </a:t>
            </a:r>
            <a:r>
              <a:rPr lang="en-US" sz="3100" dirty="0" err="1"/>
              <a:t>tukar</a:t>
            </a:r>
            <a:r>
              <a:rPr lang="en-US" sz="3100" dirty="0"/>
              <a:t> rupiah </a:t>
            </a:r>
            <a:r>
              <a:rPr lang="en-US" sz="3100" dirty="0" err="1"/>
              <a:t>terhadap</a:t>
            </a:r>
            <a:r>
              <a:rPr lang="en-US" sz="3100" dirty="0"/>
              <a:t> </a:t>
            </a:r>
            <a:r>
              <a:rPr lang="en-US" sz="3100" dirty="0" smtClean="0"/>
              <a:t>	dollar </a:t>
            </a:r>
            <a:r>
              <a:rPr lang="en-US" sz="3100" dirty="0" err="1"/>
              <a:t>amerika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tahun</a:t>
            </a:r>
            <a:r>
              <a:rPr lang="en-US" sz="3100" dirty="0"/>
              <a:t> 2005 </a:t>
            </a:r>
            <a:r>
              <a:rPr lang="en-US" sz="3100" dirty="0" err="1" smtClean="0"/>
              <a:t>sampai</a:t>
            </a:r>
            <a:r>
              <a:rPr lang="en-US" sz="3100" dirty="0" smtClean="0"/>
              <a:t> 2006</a:t>
            </a:r>
            <a:r>
              <a:rPr lang="en-US" sz="31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39264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 smtClean="0"/>
              <a:t>Metode Observasi</a:t>
            </a:r>
            <a:endParaRPr lang="nn-NO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838200"/>
            <a:ext cx="8784976" cy="579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100" b="1" dirty="0" err="1"/>
              <a:t>Metode</a:t>
            </a:r>
            <a:r>
              <a:rPr lang="en-US" sz="3100" b="1" dirty="0"/>
              <a:t> </a:t>
            </a:r>
            <a:r>
              <a:rPr lang="en-US" sz="3100" b="1" dirty="0" err="1"/>
              <a:t>observasi</a:t>
            </a:r>
            <a:r>
              <a:rPr lang="en-US" sz="3100" b="1" dirty="0"/>
              <a:t> </a:t>
            </a:r>
            <a:r>
              <a:rPr lang="en-US" sz="3100" dirty="0" err="1"/>
              <a:t>merupakan</a:t>
            </a:r>
            <a:r>
              <a:rPr lang="en-US" sz="3100" dirty="0"/>
              <a:t> </a:t>
            </a:r>
            <a:r>
              <a:rPr lang="en-US" sz="3100" dirty="0" err="1"/>
              <a:t>salah</a:t>
            </a:r>
            <a:r>
              <a:rPr lang="en-US" sz="3100" dirty="0"/>
              <a:t> </a:t>
            </a:r>
            <a:r>
              <a:rPr lang="en-US" sz="3100" dirty="0" err="1"/>
              <a:t>satu</a:t>
            </a:r>
            <a:r>
              <a:rPr lang="en-US" sz="3100" dirty="0"/>
              <a:t> </a:t>
            </a:r>
            <a:r>
              <a:rPr lang="en-US" sz="3100" dirty="0" err="1"/>
              <a:t>cara</a:t>
            </a:r>
            <a:r>
              <a:rPr lang="en-US" sz="3100" dirty="0"/>
              <a:t> yang </a:t>
            </a:r>
            <a:r>
              <a:rPr lang="en-US" sz="3100" dirty="0" err="1"/>
              <a:t>bisa</a:t>
            </a:r>
            <a:r>
              <a:rPr lang="en-US" sz="3100" dirty="0"/>
              <a:t> </a:t>
            </a:r>
            <a:r>
              <a:rPr lang="en-US" sz="3100" dirty="0" err="1"/>
              <a:t>digunakan</a:t>
            </a:r>
            <a:r>
              <a:rPr lang="en-US" sz="3100" dirty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mengumpulkan</a:t>
            </a:r>
            <a:r>
              <a:rPr lang="en-US" sz="3100" dirty="0" smtClean="0"/>
              <a:t> </a:t>
            </a:r>
            <a:r>
              <a:rPr lang="en-US" sz="3100" dirty="0"/>
              <a:t>data. </a:t>
            </a:r>
            <a:r>
              <a:rPr lang="en-US" sz="3100" dirty="0" err="1"/>
              <a:t>Metode</a:t>
            </a:r>
            <a:r>
              <a:rPr lang="en-US" sz="3100" dirty="0"/>
              <a:t> </a:t>
            </a:r>
            <a:r>
              <a:rPr lang="en-US" sz="3100" dirty="0" err="1"/>
              <a:t>observasi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biasanya</a:t>
            </a:r>
            <a:r>
              <a:rPr lang="en-US" sz="3100" dirty="0"/>
              <a:t> </a:t>
            </a:r>
            <a:r>
              <a:rPr lang="en-US" sz="3100" dirty="0" err="1"/>
              <a:t>digunakan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 smtClean="0"/>
              <a:t>mengetahui</a:t>
            </a:r>
            <a:r>
              <a:rPr lang="en-US" sz="3100" dirty="0" smtClean="0"/>
              <a:t> </a:t>
            </a:r>
            <a:r>
              <a:rPr lang="en-US" sz="3100" dirty="0" err="1" smtClean="0"/>
              <a:t>perilaku</a:t>
            </a:r>
            <a:r>
              <a:rPr lang="en-US" sz="3100" dirty="0" smtClean="0"/>
              <a:t> </a:t>
            </a:r>
            <a:r>
              <a:rPr lang="en-US" sz="3100" dirty="0" err="1"/>
              <a:t>masyarakat</a:t>
            </a:r>
            <a:r>
              <a:rPr lang="en-US" sz="3100" dirty="0"/>
              <a:t> </a:t>
            </a:r>
            <a:r>
              <a:rPr lang="en-US" sz="3100" dirty="0" err="1"/>
              <a:t>secara</a:t>
            </a:r>
            <a:r>
              <a:rPr lang="en-US" sz="3100" dirty="0"/>
              <a:t> detail.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207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 smtClean="0"/>
              <a:t>Tabulasi Data</a:t>
            </a:r>
            <a:endParaRPr lang="nn-NO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838200"/>
            <a:ext cx="8784976" cy="5791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100" dirty="0"/>
              <a:t>Data yang </a:t>
            </a:r>
            <a:r>
              <a:rPr lang="en-US" sz="3100" dirty="0" err="1"/>
              <a:t>dikumpulkan</a:t>
            </a:r>
            <a:r>
              <a:rPr lang="en-US" sz="3100" dirty="0"/>
              <a:t> </a:t>
            </a:r>
            <a:r>
              <a:rPr lang="en-US" sz="3100" dirty="0" err="1"/>
              <a:t>selanjutnya</a:t>
            </a:r>
            <a:r>
              <a:rPr lang="en-US" sz="3100" dirty="0"/>
              <a:t> </a:t>
            </a:r>
            <a:r>
              <a:rPr lang="en-US" sz="3100" dirty="0" err="1"/>
              <a:t>diklasifikasikan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diorganisasikan</a:t>
            </a:r>
            <a:r>
              <a:rPr lang="en-US" sz="3100" dirty="0"/>
              <a:t> </a:t>
            </a:r>
            <a:r>
              <a:rPr lang="en-US" sz="3100" dirty="0" err="1"/>
              <a:t>secara</a:t>
            </a:r>
            <a:r>
              <a:rPr lang="en-US" sz="3100" dirty="0"/>
              <a:t> </a:t>
            </a:r>
            <a:r>
              <a:rPr lang="en-US" sz="3100" dirty="0" smtClean="0"/>
              <a:t> </a:t>
            </a:r>
            <a:r>
              <a:rPr lang="en-US" sz="3100" dirty="0" err="1" smtClean="0"/>
              <a:t>sistematis</a:t>
            </a:r>
            <a:r>
              <a:rPr lang="en-US" sz="3100" dirty="0" smtClean="0"/>
              <a:t> </a:t>
            </a:r>
            <a:r>
              <a:rPr lang="en-US" sz="3100" dirty="0" err="1"/>
              <a:t>serta</a:t>
            </a:r>
            <a:r>
              <a:rPr lang="en-US" sz="3100" dirty="0"/>
              <a:t> </a:t>
            </a:r>
            <a:r>
              <a:rPr lang="en-US" sz="3100" dirty="0" err="1"/>
              <a:t>diolah</a:t>
            </a:r>
            <a:r>
              <a:rPr lang="en-US" sz="3100" dirty="0"/>
              <a:t> </a:t>
            </a:r>
            <a:r>
              <a:rPr lang="en-US" sz="3100" dirty="0" err="1"/>
              <a:t>secara</a:t>
            </a:r>
            <a:r>
              <a:rPr lang="en-US" sz="3100" dirty="0"/>
              <a:t> </a:t>
            </a:r>
            <a:r>
              <a:rPr lang="en-US" sz="3100" dirty="0" err="1"/>
              <a:t>logis</a:t>
            </a:r>
            <a:r>
              <a:rPr lang="en-US" sz="3100" dirty="0"/>
              <a:t> </a:t>
            </a:r>
            <a:r>
              <a:rPr lang="en-US" sz="3100" dirty="0" err="1"/>
              <a:t>menurut</a:t>
            </a:r>
            <a:r>
              <a:rPr lang="en-US" sz="3100" dirty="0"/>
              <a:t> </a:t>
            </a:r>
            <a:r>
              <a:rPr lang="en-US" sz="3100" dirty="0" err="1"/>
              <a:t>rancangan</a:t>
            </a:r>
            <a:r>
              <a:rPr lang="en-US" sz="3100" dirty="0"/>
              <a:t> </a:t>
            </a:r>
            <a:r>
              <a:rPr lang="en-US" sz="3100" dirty="0" err="1"/>
              <a:t>penelitian</a:t>
            </a:r>
            <a:r>
              <a:rPr lang="en-US" sz="3100" dirty="0"/>
              <a:t> yang </a:t>
            </a:r>
            <a:r>
              <a:rPr lang="en-US" sz="3100" dirty="0" err="1"/>
              <a:t>telah</a:t>
            </a:r>
            <a:r>
              <a:rPr lang="en-US" sz="3100" dirty="0"/>
              <a:t> </a:t>
            </a:r>
            <a:r>
              <a:rPr lang="en-US" sz="3100" dirty="0" err="1"/>
              <a:t>ditetapkan</a:t>
            </a:r>
            <a:r>
              <a:rPr lang="en-US" sz="3100" dirty="0" smtClean="0"/>
              <a:t>.</a:t>
            </a:r>
          </a:p>
          <a:p>
            <a:pPr algn="just"/>
            <a:r>
              <a:rPr lang="en-US" sz="3100" dirty="0" err="1"/>
              <a:t>Setelah</a:t>
            </a:r>
            <a:r>
              <a:rPr lang="en-US" sz="3100" dirty="0"/>
              <a:t> </a:t>
            </a:r>
            <a:r>
              <a:rPr lang="en-US" sz="3100" dirty="0" err="1"/>
              <a:t>kita</a:t>
            </a:r>
            <a:r>
              <a:rPr lang="en-US" sz="3100" dirty="0"/>
              <a:t> </a:t>
            </a:r>
            <a:r>
              <a:rPr lang="en-US" sz="3100" dirty="0" err="1"/>
              <a:t>mendapatkan</a:t>
            </a:r>
            <a:r>
              <a:rPr lang="en-US" sz="3100" dirty="0"/>
              <a:t> data yang </a:t>
            </a:r>
            <a:r>
              <a:rPr lang="en-US" sz="3100" dirty="0" err="1"/>
              <a:t>telah</a:t>
            </a:r>
            <a:r>
              <a:rPr lang="en-US" sz="3100" dirty="0"/>
              <a:t> </a:t>
            </a:r>
            <a:r>
              <a:rPr lang="en-US" sz="3100" dirty="0" err="1"/>
              <a:t>dikumpulkan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 smtClean="0"/>
              <a:t>metode</a:t>
            </a:r>
            <a:r>
              <a:rPr lang="en-US" sz="3100" dirty="0" smtClean="0"/>
              <a:t> yang </a:t>
            </a:r>
            <a:r>
              <a:rPr lang="en-US" sz="3100" dirty="0" err="1"/>
              <a:t>kita</a:t>
            </a:r>
            <a:r>
              <a:rPr lang="en-US" sz="3100" dirty="0"/>
              <a:t> </a:t>
            </a:r>
            <a:r>
              <a:rPr lang="en-US" sz="3100" dirty="0" err="1"/>
              <a:t>pilih</a:t>
            </a:r>
            <a:r>
              <a:rPr lang="en-US" sz="3100" dirty="0"/>
              <a:t>, </a:t>
            </a:r>
            <a:r>
              <a:rPr lang="en-US" sz="3100" dirty="0" err="1"/>
              <a:t>langkah</a:t>
            </a:r>
            <a:r>
              <a:rPr lang="en-US" sz="3100" dirty="0"/>
              <a:t> </a:t>
            </a:r>
            <a:r>
              <a:rPr lang="en-US" sz="3100" dirty="0" err="1"/>
              <a:t>selanjutnya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bagaimana</a:t>
            </a:r>
            <a:r>
              <a:rPr lang="en-US" sz="3100" dirty="0"/>
              <a:t> </a:t>
            </a:r>
            <a:r>
              <a:rPr lang="en-US" sz="3100" dirty="0" err="1"/>
              <a:t>cara</a:t>
            </a:r>
            <a:r>
              <a:rPr lang="en-US" sz="3100" dirty="0"/>
              <a:t> </a:t>
            </a:r>
            <a:r>
              <a:rPr lang="en-US" sz="3100" dirty="0" err="1"/>
              <a:t>kita</a:t>
            </a:r>
            <a:r>
              <a:rPr lang="en-US" sz="3100" dirty="0"/>
              <a:t> </a:t>
            </a:r>
            <a:r>
              <a:rPr lang="en-US" sz="3100" dirty="0" err="1"/>
              <a:t>mengolah</a:t>
            </a:r>
            <a:r>
              <a:rPr lang="en-US" sz="3100" dirty="0"/>
              <a:t> data </a:t>
            </a:r>
            <a:r>
              <a:rPr lang="en-US" sz="3100" dirty="0" smtClean="0"/>
              <a:t>yang </a:t>
            </a:r>
            <a:r>
              <a:rPr lang="en-US" sz="3100" dirty="0" err="1" smtClean="0"/>
              <a:t>ada</a:t>
            </a:r>
            <a:r>
              <a:rPr lang="en-US" sz="3100" dirty="0" smtClean="0"/>
              <a:t> </a:t>
            </a:r>
            <a:r>
              <a:rPr lang="en-US" sz="3100" dirty="0"/>
              <a:t>agar </a:t>
            </a:r>
            <a:r>
              <a:rPr lang="en-US" sz="3100" dirty="0" err="1"/>
              <a:t>menampilkan</a:t>
            </a:r>
            <a:r>
              <a:rPr lang="en-US" sz="3100" dirty="0"/>
              <a:t> </a:t>
            </a:r>
            <a:r>
              <a:rPr lang="en-US" sz="3100" dirty="0" err="1"/>
              <a:t>hasil</a:t>
            </a:r>
            <a:r>
              <a:rPr lang="en-US" sz="3100" dirty="0"/>
              <a:t> yang </a:t>
            </a:r>
            <a:r>
              <a:rPr lang="en-US" sz="3100" dirty="0" err="1"/>
              <a:t>ingin</a:t>
            </a:r>
            <a:r>
              <a:rPr lang="en-US" sz="3100" dirty="0"/>
              <a:t> </a:t>
            </a:r>
            <a:r>
              <a:rPr lang="en-US" sz="3100" dirty="0" err="1"/>
              <a:t>kita</a:t>
            </a:r>
            <a:r>
              <a:rPr lang="en-US" sz="3100" dirty="0"/>
              <a:t> </a:t>
            </a:r>
            <a:r>
              <a:rPr lang="en-US" sz="3100" dirty="0" err="1"/>
              <a:t>ungkapkan</a:t>
            </a:r>
            <a:r>
              <a:rPr lang="en-US" sz="3100" dirty="0"/>
              <a:t>. </a:t>
            </a:r>
            <a:endParaRPr lang="en-US" sz="3100" dirty="0" smtClean="0"/>
          </a:p>
          <a:p>
            <a:pPr algn="just"/>
            <a:r>
              <a:rPr lang="en-US" sz="3100" dirty="0" smtClean="0"/>
              <a:t>Data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bisa</a:t>
            </a:r>
            <a:r>
              <a:rPr lang="en-US" sz="3100" dirty="0"/>
              <a:t> </a:t>
            </a:r>
            <a:r>
              <a:rPr lang="en-US" sz="3100" dirty="0" err="1" smtClean="0"/>
              <a:t>ditampilkan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/>
              <a:t>bentuk</a:t>
            </a:r>
            <a:r>
              <a:rPr lang="en-US" sz="3100" dirty="0"/>
              <a:t> </a:t>
            </a:r>
            <a:r>
              <a:rPr lang="en-US" sz="3100" dirty="0" err="1"/>
              <a:t>tabel</a:t>
            </a:r>
            <a:r>
              <a:rPr lang="en-US" sz="3100" dirty="0"/>
              <a:t> </a:t>
            </a:r>
            <a:r>
              <a:rPr lang="en-US" sz="3100" dirty="0" err="1"/>
              <a:t>maupun</a:t>
            </a:r>
            <a:r>
              <a:rPr lang="en-US" sz="3100" dirty="0"/>
              <a:t> </a:t>
            </a:r>
            <a:r>
              <a:rPr lang="en-US" sz="3100" dirty="0" err="1"/>
              <a:t>grafik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memudahkan</a:t>
            </a:r>
            <a:r>
              <a:rPr lang="en-US" sz="3100" dirty="0"/>
              <a:t> </a:t>
            </a:r>
            <a:r>
              <a:rPr lang="en-US" sz="3100" dirty="0" err="1"/>
              <a:t>kita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memahaminya</a:t>
            </a:r>
            <a:r>
              <a:rPr lang="en-US" sz="3100" dirty="0"/>
              <a:t>.</a:t>
            </a:r>
          </a:p>
          <a:p>
            <a:pPr algn="just"/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515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3968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</a:t>
            </a:r>
            <a:r>
              <a:rPr lang="en-US" b="1" dirty="0" err="1" smtClean="0"/>
              <a:t>Kuantitatif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990600"/>
            <a:ext cx="8784976" cy="5638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kuantitatif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pengamatan</a:t>
            </a:r>
            <a:r>
              <a:rPr lang="en-US" sz="2800" dirty="0"/>
              <a:t> yang </a:t>
            </a:r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/>
              <a:t>ciri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,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perhitungan</a:t>
            </a:r>
            <a:r>
              <a:rPr lang="en-US" sz="2800" dirty="0"/>
              <a:t>, </a:t>
            </a:r>
            <a:r>
              <a:rPr lang="en-US" sz="2800" dirty="0" err="1"/>
              <a:t>angka</a:t>
            </a:r>
            <a:r>
              <a:rPr lang="en-US" sz="2800" dirty="0"/>
              <a:t> 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kuantitas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/>
              <a:t>kuantitatif</a:t>
            </a:r>
            <a:r>
              <a:rPr lang="en-US" sz="2800" dirty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perhitungan</a:t>
            </a:r>
            <a:r>
              <a:rPr lang="en-US" sz="2800" dirty="0"/>
              <a:t> </a:t>
            </a:r>
            <a:r>
              <a:rPr lang="en-US" sz="2800" dirty="0" err="1"/>
              <a:t>persentase</a:t>
            </a:r>
            <a:r>
              <a:rPr lang="en-US" sz="2800" dirty="0"/>
              <a:t>, rata-rata, chi </a:t>
            </a:r>
            <a:r>
              <a:rPr lang="en-US" sz="2800" dirty="0" err="1"/>
              <a:t>kuadrat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kuantitatif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berlandaskan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positivisme</a:t>
            </a:r>
            <a:r>
              <a:rPr lang="en-US" sz="2800" dirty="0"/>
              <a:t>,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meneliti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,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sampel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smtClean="0"/>
              <a:t>random, </a:t>
            </a:r>
            <a:r>
              <a:rPr lang="en-US" sz="2800" dirty="0" err="1" smtClean="0"/>
              <a:t>pengumpulan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instrumen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, </a:t>
            </a:r>
            <a:r>
              <a:rPr lang="en-US" sz="2800" dirty="0" err="1"/>
              <a:t>analisis</a:t>
            </a:r>
            <a:r>
              <a:rPr lang="en-US" sz="2800" dirty="0"/>
              <a:t> data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kuantitatif</a:t>
            </a:r>
            <a:r>
              <a:rPr lang="en-US" sz="2800" dirty="0" smtClean="0"/>
              <a:t>/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menguji</a:t>
            </a:r>
            <a:r>
              <a:rPr lang="en-US" sz="2800" dirty="0"/>
              <a:t> </a:t>
            </a:r>
            <a:r>
              <a:rPr lang="en-US" sz="2800" dirty="0" err="1"/>
              <a:t>hipotesis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/>
              <a:t>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kuantitatif</a:t>
            </a:r>
            <a:r>
              <a:rPr lang="en-US" sz="2800" dirty="0"/>
              <a:t> yang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data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/>
              <a:t>statistika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b="1" dirty="0" err="1"/>
          </a:p>
        </p:txBody>
      </p:sp>
    </p:spTree>
    <p:extLst>
      <p:ext uri="{BB962C8B-B14F-4D97-AF65-F5344CB8AC3E}">
        <p14:creationId xmlns:p14="http://schemas.microsoft.com/office/powerpoint/2010/main" val="31847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 smtClean="0"/>
              <a:t>Analisa Data</a:t>
            </a:r>
            <a:endParaRPr lang="nn-NO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8305800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 smtClean="0"/>
              <a:t>Penyajian Data</a:t>
            </a:r>
            <a:endParaRPr lang="nn-NO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838200"/>
            <a:ext cx="8784976" cy="57912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3100" b="1" dirty="0" err="1"/>
              <a:t>Penyajian</a:t>
            </a:r>
            <a:r>
              <a:rPr lang="en-US" sz="3100" b="1" dirty="0"/>
              <a:t> data </a:t>
            </a:r>
            <a:r>
              <a:rPr lang="en-US" sz="3100" b="1" dirty="0" err="1"/>
              <a:t>selain</a:t>
            </a:r>
            <a:r>
              <a:rPr lang="en-US" sz="3100" b="1" dirty="0"/>
              <a:t> </a:t>
            </a:r>
            <a:r>
              <a:rPr lang="en-US" sz="3100" b="1" dirty="0" err="1"/>
              <a:t>dapat</a:t>
            </a:r>
            <a:r>
              <a:rPr lang="en-US" sz="3100" b="1" dirty="0"/>
              <a:t> </a:t>
            </a:r>
            <a:r>
              <a:rPr lang="en-US" sz="3100" b="1" dirty="0" err="1"/>
              <a:t>disajikan</a:t>
            </a:r>
            <a:r>
              <a:rPr lang="en-US" sz="3100" b="1" dirty="0"/>
              <a:t> </a:t>
            </a:r>
            <a:r>
              <a:rPr lang="en-US" sz="3100" b="1" dirty="0" err="1"/>
              <a:t>dalam</a:t>
            </a:r>
            <a:r>
              <a:rPr lang="en-US" sz="3100" b="1" dirty="0"/>
              <a:t> </a:t>
            </a:r>
            <a:r>
              <a:rPr lang="en-US" sz="3100" b="1" dirty="0" err="1"/>
              <a:t>bentuk</a:t>
            </a:r>
            <a:r>
              <a:rPr lang="en-US" sz="3100" b="1" dirty="0"/>
              <a:t> </a:t>
            </a:r>
            <a:r>
              <a:rPr lang="en-US" sz="3100" b="1" dirty="0" err="1"/>
              <a:t>tabel</a:t>
            </a:r>
            <a:r>
              <a:rPr lang="en-US" sz="3100" b="1" dirty="0"/>
              <a:t>, </a:t>
            </a:r>
            <a:r>
              <a:rPr lang="en-US" sz="3100" b="1" dirty="0" err="1"/>
              <a:t>juga</a:t>
            </a:r>
            <a:r>
              <a:rPr lang="en-US" sz="3100" b="1" dirty="0"/>
              <a:t> </a:t>
            </a:r>
            <a:r>
              <a:rPr lang="en-US" sz="3100" b="1" dirty="0" err="1"/>
              <a:t>dapat</a:t>
            </a:r>
            <a:r>
              <a:rPr lang="en-US" sz="3100" b="1" dirty="0"/>
              <a:t> </a:t>
            </a:r>
            <a:r>
              <a:rPr lang="en-US" sz="3100" b="1" dirty="0" err="1"/>
              <a:t>disajikan</a:t>
            </a:r>
            <a:r>
              <a:rPr lang="en-US" sz="3100" b="1" dirty="0"/>
              <a:t> </a:t>
            </a:r>
            <a:r>
              <a:rPr lang="en-US" sz="3100" b="1" dirty="0" err="1" smtClean="0"/>
              <a:t>dalam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bentuk</a:t>
            </a:r>
            <a:r>
              <a:rPr lang="en-US" sz="3100" b="1" dirty="0" smtClean="0"/>
              <a:t> </a:t>
            </a:r>
            <a:r>
              <a:rPr lang="en-US" sz="3100" b="1" dirty="0" err="1"/>
              <a:t>gambar</a:t>
            </a:r>
            <a:r>
              <a:rPr lang="en-US" sz="3100" b="1" dirty="0"/>
              <a:t> </a:t>
            </a:r>
            <a:r>
              <a:rPr lang="en-US" sz="3100" b="1" dirty="0" err="1"/>
              <a:t>atau</a:t>
            </a:r>
            <a:r>
              <a:rPr lang="en-US" sz="3100" b="1" dirty="0"/>
              <a:t> </a:t>
            </a:r>
            <a:r>
              <a:rPr lang="en-US" sz="3100" b="1" dirty="0" err="1"/>
              <a:t>grafik</a:t>
            </a:r>
            <a:r>
              <a:rPr lang="en-US" sz="3100" b="1" dirty="0"/>
              <a:t>. </a:t>
            </a:r>
            <a:endParaRPr lang="en-US" sz="31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b="1" dirty="0" err="1" smtClean="0"/>
              <a:t>Penyajian</a:t>
            </a:r>
            <a:r>
              <a:rPr lang="en-US" sz="3100" b="1" dirty="0" smtClean="0"/>
              <a:t> </a:t>
            </a:r>
            <a:r>
              <a:rPr lang="en-US" sz="3100" b="1" dirty="0"/>
              <a:t>data </a:t>
            </a:r>
            <a:r>
              <a:rPr lang="en-US" sz="3100" b="1" dirty="0" err="1"/>
              <a:t>dalam</a:t>
            </a:r>
            <a:r>
              <a:rPr lang="en-US" sz="3100" b="1" dirty="0"/>
              <a:t> </a:t>
            </a:r>
            <a:r>
              <a:rPr lang="en-US" sz="3100" b="1" dirty="0" err="1"/>
              <a:t>bentuk</a:t>
            </a:r>
            <a:r>
              <a:rPr lang="en-US" sz="3100" b="1" dirty="0"/>
              <a:t> </a:t>
            </a:r>
            <a:r>
              <a:rPr lang="en-US" sz="3100" b="1" dirty="0" err="1"/>
              <a:t>tabel</a:t>
            </a:r>
            <a:r>
              <a:rPr lang="en-US" sz="3100" b="1" dirty="0"/>
              <a:t> </a:t>
            </a:r>
            <a:r>
              <a:rPr lang="en-US" sz="3100" b="1" dirty="0" err="1"/>
              <a:t>bisa</a:t>
            </a:r>
            <a:r>
              <a:rPr lang="en-US" sz="3100" b="1" dirty="0"/>
              <a:t> </a:t>
            </a:r>
            <a:r>
              <a:rPr lang="en-US" sz="3100" b="1" dirty="0" err="1"/>
              <a:t>disajikan</a:t>
            </a:r>
            <a:r>
              <a:rPr lang="en-US" sz="3100" b="1" dirty="0"/>
              <a:t> </a:t>
            </a:r>
            <a:r>
              <a:rPr lang="en-US" sz="3100" b="1" dirty="0" err="1" smtClean="0"/>
              <a:t>dalam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beberapa</a:t>
            </a:r>
            <a:r>
              <a:rPr lang="en-US" sz="3100" b="1" dirty="0" smtClean="0"/>
              <a:t> </a:t>
            </a:r>
            <a:r>
              <a:rPr lang="en-US" sz="3100" b="1" dirty="0" err="1"/>
              <a:t>arah</a:t>
            </a:r>
            <a:r>
              <a:rPr lang="en-US" sz="3100" b="1" dirty="0"/>
              <a:t> </a:t>
            </a:r>
            <a:r>
              <a:rPr lang="en-US" sz="3100" b="1" dirty="0" err="1"/>
              <a:t>antara</a:t>
            </a:r>
            <a:r>
              <a:rPr lang="en-US" sz="3100" b="1" dirty="0"/>
              <a:t> lain</a:t>
            </a:r>
            <a:r>
              <a:rPr lang="en-US" sz="3100" b="1" dirty="0" smtClean="0"/>
              <a:t>,</a:t>
            </a:r>
          </a:p>
          <a:p>
            <a:pPr algn="just"/>
            <a:r>
              <a:rPr lang="en-US" sz="3100" dirty="0" err="1" smtClean="0"/>
              <a:t>tabel</a:t>
            </a:r>
            <a:r>
              <a:rPr lang="en-US" sz="3100" dirty="0" smtClean="0"/>
              <a:t> </a:t>
            </a:r>
            <a:r>
              <a:rPr lang="en-US" sz="3100" dirty="0" err="1"/>
              <a:t>satu</a:t>
            </a:r>
            <a:r>
              <a:rPr lang="en-US" sz="3100" dirty="0"/>
              <a:t> </a:t>
            </a:r>
            <a:r>
              <a:rPr lang="en-US" sz="3100" dirty="0" err="1"/>
              <a:t>arah</a:t>
            </a:r>
            <a:r>
              <a:rPr lang="en-US" sz="3100" dirty="0"/>
              <a:t> (one way table) </a:t>
            </a:r>
            <a:r>
              <a:rPr lang="en-US" sz="3100" dirty="0" err="1"/>
              <a:t>yaitu</a:t>
            </a:r>
            <a:r>
              <a:rPr lang="en-US" sz="3100" dirty="0"/>
              <a:t> </a:t>
            </a:r>
            <a:r>
              <a:rPr lang="en-US" sz="3100" dirty="0" err="1"/>
              <a:t>tabel</a:t>
            </a:r>
            <a:r>
              <a:rPr lang="en-US" sz="3100" dirty="0"/>
              <a:t> yang </a:t>
            </a:r>
            <a:r>
              <a:rPr lang="en-US" sz="3100" dirty="0" err="1" smtClean="0"/>
              <a:t>hanya</a:t>
            </a:r>
            <a:r>
              <a:rPr lang="en-US" sz="3100" dirty="0" smtClean="0"/>
              <a:t> </a:t>
            </a:r>
            <a:r>
              <a:rPr lang="en-US" sz="3100" dirty="0" err="1" smtClean="0"/>
              <a:t>memuat</a:t>
            </a:r>
            <a:r>
              <a:rPr lang="en-US" sz="3100" dirty="0" smtClean="0"/>
              <a:t> </a:t>
            </a:r>
            <a:r>
              <a:rPr lang="en-US" sz="3100" dirty="0" err="1"/>
              <a:t>satu</a:t>
            </a:r>
            <a:r>
              <a:rPr lang="en-US" sz="3100" dirty="0"/>
              <a:t> </a:t>
            </a:r>
            <a:r>
              <a:rPr lang="en-US" sz="3100" dirty="0" err="1"/>
              <a:t>keterangan</a:t>
            </a:r>
            <a:r>
              <a:rPr lang="en-US" sz="3100" dirty="0"/>
              <a:t> </a:t>
            </a:r>
            <a:r>
              <a:rPr lang="en-US" sz="3100" dirty="0" err="1"/>
              <a:t>saja</a:t>
            </a:r>
            <a:r>
              <a:rPr lang="en-US" sz="3100" dirty="0"/>
              <a:t>, </a:t>
            </a:r>
            <a:endParaRPr lang="en-US" sz="3100" dirty="0" smtClean="0"/>
          </a:p>
          <a:p>
            <a:pPr algn="just"/>
            <a:r>
              <a:rPr lang="en-US" sz="3100" dirty="0" err="1" smtClean="0"/>
              <a:t>tabel</a:t>
            </a:r>
            <a:r>
              <a:rPr lang="en-US" sz="3100" dirty="0" smtClean="0"/>
              <a:t> </a:t>
            </a:r>
            <a:r>
              <a:rPr lang="en-US" sz="3100" dirty="0" err="1"/>
              <a:t>dua</a:t>
            </a:r>
            <a:r>
              <a:rPr lang="en-US" sz="3100" dirty="0"/>
              <a:t> </a:t>
            </a:r>
            <a:r>
              <a:rPr lang="en-US" sz="3100" dirty="0" err="1"/>
              <a:t>arah</a:t>
            </a:r>
            <a:r>
              <a:rPr lang="en-US" sz="3100" dirty="0"/>
              <a:t> (two way table) </a:t>
            </a:r>
            <a:r>
              <a:rPr lang="en-US" sz="3100" dirty="0" err="1"/>
              <a:t>ialah</a:t>
            </a:r>
            <a:r>
              <a:rPr lang="en-US" sz="3100" dirty="0"/>
              <a:t> </a:t>
            </a:r>
            <a:r>
              <a:rPr lang="en-US" sz="3100" dirty="0" err="1"/>
              <a:t>tabel</a:t>
            </a:r>
            <a:r>
              <a:rPr lang="en-US" sz="3100" dirty="0"/>
              <a:t> </a:t>
            </a:r>
            <a:r>
              <a:rPr lang="en-US" sz="3100" dirty="0" smtClean="0"/>
              <a:t>yang </a:t>
            </a:r>
            <a:r>
              <a:rPr lang="en-US" sz="3100" dirty="0" err="1" smtClean="0"/>
              <a:t>menunjukkan</a:t>
            </a:r>
            <a:r>
              <a:rPr lang="en-US" sz="3100" dirty="0" smtClean="0"/>
              <a:t> </a:t>
            </a:r>
            <a:r>
              <a:rPr lang="en-US" sz="3100" dirty="0" err="1"/>
              <a:t>hubungan</a:t>
            </a:r>
            <a:r>
              <a:rPr lang="en-US" sz="3100" dirty="0"/>
              <a:t> </a:t>
            </a:r>
            <a:r>
              <a:rPr lang="en-US" sz="3100" dirty="0" err="1"/>
              <a:t>diantara</a:t>
            </a:r>
            <a:r>
              <a:rPr lang="en-US" sz="3100" dirty="0"/>
              <a:t> </a:t>
            </a:r>
            <a:r>
              <a:rPr lang="en-US" sz="3100" dirty="0" err="1"/>
              <a:t>dua</a:t>
            </a:r>
            <a:r>
              <a:rPr lang="en-US" sz="3100" dirty="0"/>
              <a:t> </a:t>
            </a:r>
            <a:r>
              <a:rPr lang="en-US" sz="3100" dirty="0" err="1"/>
              <a:t>hal</a:t>
            </a:r>
            <a:r>
              <a:rPr lang="en-US" sz="3100" dirty="0"/>
              <a:t> yang </a:t>
            </a:r>
            <a:r>
              <a:rPr lang="en-US" sz="3100" dirty="0" err="1"/>
              <a:t>berbeda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endParaRPr lang="en-US" sz="3100" dirty="0" smtClean="0"/>
          </a:p>
          <a:p>
            <a:pPr algn="just"/>
            <a:r>
              <a:rPr lang="en-US" sz="3100" dirty="0" err="1" smtClean="0"/>
              <a:t>tabel</a:t>
            </a:r>
            <a:r>
              <a:rPr lang="en-US" sz="3100" dirty="0" smtClean="0"/>
              <a:t> </a:t>
            </a:r>
            <a:r>
              <a:rPr lang="en-US" sz="3100" dirty="0" err="1"/>
              <a:t>tiga</a:t>
            </a:r>
            <a:r>
              <a:rPr lang="en-US" sz="3100" dirty="0"/>
              <a:t> </a:t>
            </a:r>
            <a:r>
              <a:rPr lang="en-US" sz="3100" dirty="0" err="1"/>
              <a:t>arah</a:t>
            </a:r>
            <a:r>
              <a:rPr lang="en-US" sz="3100" dirty="0"/>
              <a:t> (three </a:t>
            </a:r>
            <a:r>
              <a:rPr lang="en-US" sz="3100" dirty="0" smtClean="0"/>
              <a:t>way table</a:t>
            </a:r>
            <a:r>
              <a:rPr lang="en-US" sz="3100" dirty="0"/>
              <a:t>) </a:t>
            </a:r>
            <a:r>
              <a:rPr lang="en-US" sz="3100" dirty="0" err="1"/>
              <a:t>ialah</a:t>
            </a:r>
            <a:r>
              <a:rPr lang="en-US" sz="3100" dirty="0"/>
              <a:t> </a:t>
            </a:r>
            <a:r>
              <a:rPr lang="en-US" sz="3100" dirty="0" err="1"/>
              <a:t>tabel</a:t>
            </a:r>
            <a:r>
              <a:rPr lang="en-US" sz="3100" dirty="0"/>
              <a:t> yang </a:t>
            </a:r>
            <a:r>
              <a:rPr lang="en-US" sz="3100" dirty="0" err="1"/>
              <a:t>yang</a:t>
            </a:r>
            <a:r>
              <a:rPr lang="en-US" sz="3100" dirty="0"/>
              <a:t> </a:t>
            </a:r>
            <a:r>
              <a:rPr lang="en-US" sz="3100" dirty="0" err="1"/>
              <a:t>menunjukkan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tiga</a:t>
            </a:r>
            <a:r>
              <a:rPr lang="en-US" sz="3100" dirty="0"/>
              <a:t> </a:t>
            </a:r>
            <a:r>
              <a:rPr lang="en-US" sz="3100" dirty="0" err="1"/>
              <a:t>hal</a:t>
            </a:r>
            <a:r>
              <a:rPr lang="en-US" sz="3100" dirty="0"/>
              <a:t> yang </a:t>
            </a:r>
            <a:r>
              <a:rPr lang="en-US" sz="3100" dirty="0" err="1"/>
              <a:t>berbeda</a:t>
            </a:r>
            <a:r>
              <a:rPr lang="en-US" sz="3100" dirty="0"/>
              <a:t>.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3100" b="1" dirty="0" err="1"/>
              <a:t>Penyajian</a:t>
            </a:r>
            <a:r>
              <a:rPr lang="en-US" sz="3100" b="1" dirty="0"/>
              <a:t> data </a:t>
            </a:r>
            <a:r>
              <a:rPr lang="en-US" sz="3100" b="1" dirty="0" err="1"/>
              <a:t>dalam</a:t>
            </a:r>
            <a:r>
              <a:rPr lang="en-US" sz="3100" b="1" dirty="0"/>
              <a:t> </a:t>
            </a:r>
            <a:r>
              <a:rPr lang="en-US" sz="3100" b="1" dirty="0" err="1"/>
              <a:t>bentuk</a:t>
            </a:r>
            <a:r>
              <a:rPr lang="en-US" sz="3100" b="1" dirty="0"/>
              <a:t> </a:t>
            </a:r>
            <a:r>
              <a:rPr lang="en-US" sz="3100" b="1" dirty="0" err="1"/>
              <a:t>gambar</a:t>
            </a:r>
            <a:r>
              <a:rPr lang="en-US" sz="3100" b="1" dirty="0"/>
              <a:t> </a:t>
            </a:r>
            <a:r>
              <a:rPr lang="en-US" sz="3100" b="1" dirty="0" err="1"/>
              <a:t>dapat</a:t>
            </a:r>
            <a:r>
              <a:rPr lang="en-US" sz="3100" b="1" dirty="0"/>
              <a:t> </a:t>
            </a:r>
            <a:r>
              <a:rPr lang="en-US" sz="3100" b="1" dirty="0" err="1"/>
              <a:t>memudahkan</a:t>
            </a:r>
            <a:r>
              <a:rPr lang="en-US" sz="3100" b="1" dirty="0"/>
              <a:t> </a:t>
            </a:r>
            <a:r>
              <a:rPr lang="en-US" sz="3100" b="1" dirty="0" err="1"/>
              <a:t>dalam</a:t>
            </a:r>
            <a:r>
              <a:rPr lang="en-US" sz="3100" b="1" dirty="0"/>
              <a:t> </a:t>
            </a:r>
            <a:r>
              <a:rPr lang="en-US" sz="3100" b="1" dirty="0" err="1" smtClean="0"/>
              <a:t>pengambilan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kesimpulan</a:t>
            </a:r>
            <a:r>
              <a:rPr lang="en-US" sz="3100" b="1" dirty="0" smtClean="0"/>
              <a:t> </a:t>
            </a:r>
            <a:r>
              <a:rPr lang="en-US" sz="3100" b="1" dirty="0" err="1"/>
              <a:t>dengan</a:t>
            </a:r>
            <a:r>
              <a:rPr lang="en-US" sz="3100" b="1" dirty="0"/>
              <a:t> </a:t>
            </a:r>
            <a:r>
              <a:rPr lang="en-US" sz="3100" b="1" dirty="0" err="1"/>
              <a:t>cepat</a:t>
            </a:r>
            <a:r>
              <a:rPr lang="en-US" sz="3100" b="1" dirty="0"/>
              <a:t>. </a:t>
            </a:r>
            <a:endParaRPr lang="en-US" sz="3100" b="1" dirty="0" smtClean="0"/>
          </a:p>
          <a:p>
            <a:pPr algn="just"/>
            <a:r>
              <a:rPr lang="en-US" sz="3100" dirty="0" smtClean="0"/>
              <a:t>Ada </a:t>
            </a:r>
            <a:r>
              <a:rPr lang="en-US" sz="3100" dirty="0" err="1"/>
              <a:t>beberapa</a:t>
            </a:r>
            <a:r>
              <a:rPr lang="en-US" sz="3100" dirty="0"/>
              <a:t> </a:t>
            </a:r>
            <a:r>
              <a:rPr lang="en-US" sz="3100" dirty="0" err="1"/>
              <a:t>macam</a:t>
            </a:r>
            <a:r>
              <a:rPr lang="en-US" sz="3100" dirty="0"/>
              <a:t> </a:t>
            </a:r>
            <a:r>
              <a:rPr lang="en-US" sz="3100" dirty="0" err="1"/>
              <a:t>grafik</a:t>
            </a:r>
            <a:r>
              <a:rPr lang="en-US" sz="3100" dirty="0"/>
              <a:t> </a:t>
            </a:r>
            <a:r>
              <a:rPr lang="en-US" sz="3100" dirty="0" err="1"/>
              <a:t>antara</a:t>
            </a:r>
            <a:r>
              <a:rPr lang="en-US" sz="3100" dirty="0"/>
              <a:t> lain </a:t>
            </a:r>
            <a:r>
              <a:rPr lang="en-US" sz="3100" dirty="0" err="1"/>
              <a:t>grafik</a:t>
            </a:r>
            <a:r>
              <a:rPr lang="en-US" sz="3100" dirty="0"/>
              <a:t> </a:t>
            </a:r>
            <a:r>
              <a:rPr lang="en-US" sz="3100" dirty="0" err="1"/>
              <a:t>garis</a:t>
            </a:r>
            <a:r>
              <a:rPr lang="en-US" sz="3100" dirty="0"/>
              <a:t> (line Chart), </a:t>
            </a:r>
            <a:r>
              <a:rPr lang="en-US" sz="3100" dirty="0" err="1"/>
              <a:t>grafik</a:t>
            </a:r>
            <a:r>
              <a:rPr lang="en-US" sz="3100" dirty="0"/>
              <a:t> </a:t>
            </a:r>
            <a:r>
              <a:rPr lang="en-US" sz="3100" dirty="0" err="1"/>
              <a:t>batang</a:t>
            </a:r>
            <a:r>
              <a:rPr lang="en-US" sz="3100" dirty="0"/>
              <a:t> (bar chart), </a:t>
            </a:r>
            <a:r>
              <a:rPr lang="en-US" sz="3100" dirty="0" err="1"/>
              <a:t>grafik</a:t>
            </a:r>
            <a:r>
              <a:rPr lang="en-US" sz="3100" dirty="0"/>
              <a:t> </a:t>
            </a:r>
            <a:r>
              <a:rPr lang="en-US" sz="3100" dirty="0" err="1"/>
              <a:t>lingkaran</a:t>
            </a:r>
            <a:r>
              <a:rPr lang="en-US" sz="3100" dirty="0"/>
              <a:t> (pie chart), </a:t>
            </a:r>
            <a:r>
              <a:rPr lang="en-US" sz="3100" dirty="0" err="1"/>
              <a:t>grafik</a:t>
            </a:r>
            <a:r>
              <a:rPr lang="en-US" sz="3100" dirty="0"/>
              <a:t> </a:t>
            </a:r>
            <a:r>
              <a:rPr lang="en-US" sz="3100" dirty="0" err="1" smtClean="0"/>
              <a:t>gambar</a:t>
            </a:r>
            <a:r>
              <a:rPr lang="en-US" sz="3100" dirty="0" smtClean="0"/>
              <a:t> (pictogram</a:t>
            </a:r>
            <a:r>
              <a:rPr lang="en-US" sz="3100" dirty="0"/>
              <a:t>) </a:t>
            </a:r>
            <a:r>
              <a:rPr lang="en-US" sz="3100" dirty="0" err="1"/>
              <a:t>dan</a:t>
            </a:r>
            <a:r>
              <a:rPr lang="en-US" sz="3100" dirty="0"/>
              <a:t> lain </a:t>
            </a:r>
            <a:r>
              <a:rPr lang="en-US" sz="3100" dirty="0" err="1"/>
              <a:t>sebagainya</a:t>
            </a:r>
            <a:r>
              <a:rPr lang="en-US" sz="3100" dirty="0"/>
              <a:t>.</a:t>
            </a:r>
          </a:p>
          <a:p>
            <a:pPr algn="just"/>
            <a:endParaRPr lang="en-US" sz="3100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2593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nn-NO" sz="3000" b="1" dirty="0" smtClean="0"/>
              <a:t>Analisa Data Kuantitatif (Tahapan Analisa Data)</a:t>
            </a:r>
            <a:endParaRPr lang="nn-NO" sz="3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1"/>
            <a:ext cx="7848600" cy="43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950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/>
              <a:t>Metode Statistik Yang digunakan Dalam Penelitian Kuantitatif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1295400"/>
            <a:ext cx="8784976" cy="53340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dirty="0" err="1" smtClean="0"/>
              <a:t>Distribusi</a:t>
            </a:r>
            <a:r>
              <a:rPr lang="en-US" sz="3100" dirty="0" smtClean="0"/>
              <a:t> </a:t>
            </a:r>
            <a:r>
              <a:rPr lang="en-US" sz="3100" dirty="0" err="1" smtClean="0"/>
              <a:t>Frekuensi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/>
              <a:t>Cross-Tabulations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Korelasi</a:t>
            </a:r>
            <a:r>
              <a:rPr lang="en-US" sz="3100" dirty="0"/>
              <a:t>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Regresi</a:t>
            </a:r>
            <a:r>
              <a:rPr lang="en-US" sz="3100" dirty="0"/>
              <a:t>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Uji</a:t>
            </a:r>
            <a:r>
              <a:rPr lang="en-US" sz="3100" dirty="0"/>
              <a:t> t (t-test)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Uji</a:t>
            </a:r>
            <a:r>
              <a:rPr lang="en-US" sz="3100" dirty="0"/>
              <a:t> F (F-test)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Uji</a:t>
            </a:r>
            <a:r>
              <a:rPr lang="en-US" sz="3100" dirty="0"/>
              <a:t> z ( z test)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Analisis</a:t>
            </a:r>
            <a:r>
              <a:rPr lang="en-US" sz="3100" dirty="0"/>
              <a:t> </a:t>
            </a:r>
            <a:r>
              <a:rPr lang="en-US" sz="3100" dirty="0" err="1"/>
              <a:t>Validitas</a:t>
            </a:r>
            <a:r>
              <a:rPr lang="en-US" sz="3100" dirty="0"/>
              <a:t>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Analisis</a:t>
            </a:r>
            <a:r>
              <a:rPr lang="en-US" sz="3100" dirty="0"/>
              <a:t> </a:t>
            </a:r>
            <a:r>
              <a:rPr lang="en-US" sz="3100" dirty="0" err="1"/>
              <a:t>Reliabilitas</a:t>
            </a:r>
            <a:r>
              <a:rPr lang="en-US" sz="3100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5672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950168"/>
          </a:xfrm>
        </p:spPr>
        <p:txBody>
          <a:bodyPr>
            <a:noAutofit/>
          </a:bodyPr>
          <a:lstStyle/>
          <a:p>
            <a:pPr algn="ctr"/>
            <a:r>
              <a:rPr lang="nn-NO" sz="3200" b="1" dirty="0" smtClean="0"/>
              <a:t>Latihan </a:t>
            </a:r>
            <a:endParaRPr lang="nn-NO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838200"/>
            <a:ext cx="8784976" cy="5791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100" b="1" dirty="0" err="1" smtClean="0"/>
              <a:t>Jelaskan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Apa</a:t>
            </a:r>
            <a:r>
              <a:rPr lang="en-US" sz="3100" b="1" dirty="0" smtClean="0"/>
              <a:t> yang </a:t>
            </a:r>
            <a:r>
              <a:rPr lang="en-US" sz="3100" b="1" dirty="0" err="1" smtClean="0"/>
              <a:t>dimaksud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dengan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metode-metode</a:t>
            </a:r>
            <a:r>
              <a:rPr lang="en-US" sz="3100" b="1" dirty="0" smtClean="0"/>
              <a:t> statistic </a:t>
            </a:r>
            <a:r>
              <a:rPr lang="en-US" sz="3100" b="1" dirty="0" err="1" smtClean="0"/>
              <a:t>berikut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ini</a:t>
            </a:r>
            <a:r>
              <a:rPr lang="en-US" sz="3100" b="1" dirty="0"/>
              <a:t>:</a:t>
            </a:r>
            <a:endParaRPr lang="en-US" sz="31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 smtClean="0"/>
              <a:t>Distribusi</a:t>
            </a:r>
            <a:r>
              <a:rPr lang="en-US" sz="3100" dirty="0" smtClean="0"/>
              <a:t> </a:t>
            </a:r>
            <a:r>
              <a:rPr lang="en-US" sz="3100" dirty="0" err="1" smtClean="0"/>
              <a:t>Frekuensi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/>
              <a:t>Cross-Tabulations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Korelasi</a:t>
            </a:r>
            <a:r>
              <a:rPr lang="en-US" sz="3100" dirty="0"/>
              <a:t>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Regresi</a:t>
            </a:r>
            <a:r>
              <a:rPr lang="en-US" sz="3100" dirty="0"/>
              <a:t>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Uji</a:t>
            </a:r>
            <a:r>
              <a:rPr lang="en-US" sz="3100" dirty="0"/>
              <a:t> t (t-test)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Uji</a:t>
            </a:r>
            <a:r>
              <a:rPr lang="en-US" sz="3100" dirty="0"/>
              <a:t> F (F-test)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Uji</a:t>
            </a:r>
            <a:r>
              <a:rPr lang="en-US" sz="3100" dirty="0"/>
              <a:t> z ( z test)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Analisis</a:t>
            </a:r>
            <a:r>
              <a:rPr lang="en-US" sz="3100" dirty="0"/>
              <a:t> </a:t>
            </a:r>
            <a:r>
              <a:rPr lang="en-US" sz="3100" dirty="0" err="1"/>
              <a:t>Validitas</a:t>
            </a:r>
            <a:r>
              <a:rPr lang="en-US" sz="3100" dirty="0"/>
              <a:t> 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Analisis</a:t>
            </a:r>
            <a:r>
              <a:rPr lang="en-US" sz="3100" dirty="0"/>
              <a:t> </a:t>
            </a:r>
            <a:r>
              <a:rPr lang="en-US" sz="3100" dirty="0" err="1"/>
              <a:t>Reliabilitas</a:t>
            </a:r>
            <a:r>
              <a:rPr lang="en-US" sz="3100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514350" indent="-514350" algn="just">
              <a:buFont typeface="+mj-lt"/>
              <a:buAutoNum type="arabicPeriod"/>
            </a:pPr>
            <a:endParaRPr lang="en-US" sz="3100" b="1" dirty="0"/>
          </a:p>
          <a:p>
            <a:pPr marL="0" indent="0" algn="just">
              <a:buNone/>
            </a:pPr>
            <a:r>
              <a:rPr lang="en-US" sz="3100" b="1" dirty="0" smtClean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796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5368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err="1" smtClean="0"/>
              <a:t>Komponen</a:t>
            </a:r>
            <a:r>
              <a:rPr lang="en-US" sz="3000" b="1" dirty="0" smtClean="0"/>
              <a:t> </a:t>
            </a:r>
            <a:r>
              <a:rPr lang="en-US" sz="3000" b="1" dirty="0" err="1"/>
              <a:t>dan</a:t>
            </a:r>
            <a:r>
              <a:rPr lang="en-US" sz="3000" b="1" dirty="0"/>
              <a:t> Proses </a:t>
            </a:r>
            <a:r>
              <a:rPr lang="en-US" sz="3000" b="1" dirty="0" err="1"/>
              <a:t>Penelitian</a:t>
            </a:r>
            <a:r>
              <a:rPr lang="en-US" sz="3000" b="1" dirty="0"/>
              <a:t> </a:t>
            </a:r>
            <a:r>
              <a:rPr lang="en-US" sz="3000" b="1" dirty="0" err="1"/>
              <a:t>Kuantitatif</a:t>
            </a:r>
            <a:endParaRPr lang="id-ID" sz="3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0600"/>
            <a:ext cx="8229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645368"/>
          </a:xfrm>
        </p:spPr>
        <p:txBody>
          <a:bodyPr>
            <a:noAutofit/>
          </a:bodyPr>
          <a:lstStyle/>
          <a:p>
            <a:pPr algn="ctr"/>
            <a:r>
              <a:rPr lang="fi-FI" sz="3000" b="1" dirty="0" smtClean="0"/>
              <a:t>Perumusan </a:t>
            </a:r>
            <a:r>
              <a:rPr lang="fi-FI" sz="3000" b="1" dirty="0"/>
              <a:t>Masalah Dalam Penelitian Kuantitatif </a:t>
            </a:r>
            <a:endParaRPr lang="id-ID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762000"/>
            <a:ext cx="8784976" cy="5867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Rumusan</a:t>
            </a:r>
            <a:r>
              <a:rPr lang="en-US" sz="2800" dirty="0" smtClean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dicarikan</a:t>
            </a:r>
            <a:r>
              <a:rPr lang="en-US" sz="2800" dirty="0"/>
              <a:t> </a:t>
            </a:r>
            <a:r>
              <a:rPr lang="en-US" sz="2800" dirty="0" err="1"/>
              <a:t>jawabannya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pengumpulan</a:t>
            </a:r>
            <a:r>
              <a:rPr lang="en-US" sz="2800" dirty="0"/>
              <a:t> </a:t>
            </a:r>
            <a:r>
              <a:rPr lang="en-US" sz="2800" dirty="0" smtClean="0"/>
              <a:t>data.</a:t>
            </a:r>
          </a:p>
          <a:p>
            <a:pPr algn="just"/>
            <a:r>
              <a:rPr lang="en-US" sz="2800" dirty="0" err="1"/>
              <a:t>Perumusan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menyertakan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lingkup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membatasi</a:t>
            </a:r>
            <a:r>
              <a:rPr lang="en-US" sz="2800" dirty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dicari</a:t>
            </a:r>
            <a:r>
              <a:rPr lang="en-US" sz="2800" dirty="0"/>
              <a:t> </a:t>
            </a:r>
            <a:r>
              <a:rPr lang="en-US" sz="2800" dirty="0" err="1" smtClean="0"/>
              <a:t>pemecahannya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/>
              <a:t>Masalah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dicari</a:t>
            </a:r>
            <a:r>
              <a:rPr lang="en-US" sz="2800" dirty="0"/>
              <a:t> </a:t>
            </a:r>
            <a:r>
              <a:rPr lang="en-US" sz="2800" dirty="0" err="1"/>
              <a:t>pemecahannya</a:t>
            </a:r>
            <a:r>
              <a:rPr lang="en-US" sz="2800" dirty="0"/>
              <a:t> </a:t>
            </a:r>
            <a:r>
              <a:rPr lang="en-US" sz="2800" dirty="0" err="1" smtClean="0"/>
              <a:t>dirumuskan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tanya</a:t>
            </a:r>
            <a:r>
              <a:rPr lang="en-US" sz="2800" dirty="0"/>
              <a:t> (research question) yang </a:t>
            </a:r>
            <a:r>
              <a:rPr lang="en-US" sz="2800" dirty="0" err="1"/>
              <a:t>tegas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Perumusan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berguna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petunjuk</a:t>
            </a:r>
            <a:r>
              <a:rPr lang="en-US" sz="2800" dirty="0"/>
              <a:t> agar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empiris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9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645368"/>
          </a:xfrm>
        </p:spPr>
        <p:txBody>
          <a:bodyPr>
            <a:noAutofit/>
          </a:bodyPr>
          <a:lstStyle/>
          <a:p>
            <a:pPr algn="ctr"/>
            <a:r>
              <a:rPr lang="fi-FI" sz="2600" b="1" dirty="0" smtClean="0"/>
              <a:t>Bentuk Perumusan </a:t>
            </a:r>
            <a:r>
              <a:rPr lang="fi-FI" sz="2600" b="1" dirty="0"/>
              <a:t>Masalah Dalam Penelitian Kuantitatif </a:t>
            </a:r>
            <a:endParaRPr lang="id-ID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762000"/>
            <a:ext cx="8784976" cy="58674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3100" b="1" dirty="0" err="1"/>
              <a:t>Menurut</a:t>
            </a:r>
            <a:r>
              <a:rPr lang="en-US" sz="3100" b="1" dirty="0"/>
              <a:t> </a:t>
            </a:r>
            <a:r>
              <a:rPr lang="en-US" sz="3100" b="1" dirty="0" err="1"/>
              <a:t>Sugiyono</a:t>
            </a:r>
            <a:r>
              <a:rPr lang="en-US" sz="3100" b="1" dirty="0"/>
              <a:t> (2007), </a:t>
            </a:r>
            <a:r>
              <a:rPr lang="en-US" sz="3100" b="1" dirty="0" err="1"/>
              <a:t>bentuk</a:t>
            </a:r>
            <a:r>
              <a:rPr lang="en-US" sz="3100" b="1" dirty="0"/>
              <a:t> </a:t>
            </a:r>
            <a:r>
              <a:rPr lang="en-US" sz="3100" b="1" dirty="0" err="1"/>
              <a:t>masalah</a:t>
            </a:r>
            <a:r>
              <a:rPr lang="en-US" sz="3100" b="1" dirty="0"/>
              <a:t> </a:t>
            </a:r>
            <a:r>
              <a:rPr lang="en-US" sz="3100" b="1" dirty="0" err="1"/>
              <a:t>dapat</a:t>
            </a:r>
            <a:r>
              <a:rPr lang="en-US" sz="3100" b="1" dirty="0"/>
              <a:t> </a:t>
            </a:r>
            <a:r>
              <a:rPr lang="en-US" sz="3100" b="1" dirty="0" err="1"/>
              <a:t>dikelompokkan</a:t>
            </a:r>
            <a:r>
              <a:rPr lang="en-US" sz="3100" b="1" dirty="0"/>
              <a:t> </a:t>
            </a:r>
            <a:r>
              <a:rPr lang="en-US" sz="3100" b="1" dirty="0" err="1"/>
              <a:t>atas</a:t>
            </a:r>
            <a:r>
              <a:rPr lang="en-US" sz="3100" b="1" dirty="0"/>
              <a:t> </a:t>
            </a:r>
            <a:r>
              <a:rPr lang="en-US" sz="3100" b="1" dirty="0" err="1"/>
              <a:t>tiga</a:t>
            </a:r>
            <a:r>
              <a:rPr lang="en-US" sz="3100" b="1" dirty="0"/>
              <a:t> </a:t>
            </a:r>
            <a:r>
              <a:rPr lang="en-US" sz="3100" b="1" dirty="0" err="1" smtClean="0"/>
              <a:t>kelompok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yaitu</a:t>
            </a:r>
            <a:r>
              <a:rPr lang="en-US" sz="3100" b="1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/>
              <a:t>Rumusan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deskriptif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rumusan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yang </a:t>
            </a:r>
            <a:r>
              <a:rPr lang="en-US" sz="2800" dirty="0" err="1" smtClean="0"/>
              <a:t>berkenaan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keberadaan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mandiri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(</a:t>
            </a:r>
            <a:r>
              <a:rPr lang="en-US" sz="2800" dirty="0" err="1"/>
              <a:t>variabel</a:t>
            </a:r>
            <a:r>
              <a:rPr lang="en-US" sz="2800" dirty="0"/>
              <a:t> yang </a:t>
            </a:r>
            <a:r>
              <a:rPr lang="en-US" sz="2800" dirty="0" err="1"/>
              <a:t>berdiri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).</a:t>
            </a:r>
          </a:p>
          <a:p>
            <a:pPr marL="0" indent="0" algn="just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/>
              <a:t>rumusan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 smtClean="0"/>
              <a:t>deskriptif</a:t>
            </a:r>
            <a:r>
              <a:rPr lang="en-US" sz="2800" dirty="0" smtClean="0"/>
              <a:t>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/>
              <a:t>Seberapa</a:t>
            </a:r>
            <a:r>
              <a:rPr lang="en-US" sz="2800" dirty="0" smtClean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efisiensi</a:t>
            </a:r>
            <a:r>
              <a:rPr lang="en-US" sz="2800" dirty="0"/>
              <a:t> yang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Dit</a:t>
            </a:r>
            <a:r>
              <a:rPr lang="en-US" sz="2800" dirty="0"/>
              <a:t>. PTA? </a:t>
            </a:r>
            <a:endParaRPr lang="en-US" sz="2800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/>
              <a:t>mengkualifikasi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err="1"/>
              <a:t>penunjang</a:t>
            </a:r>
            <a:r>
              <a:rPr lang="en-US" sz="2800" dirty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proses </a:t>
            </a:r>
            <a:r>
              <a:rPr lang="en-US" sz="2800" dirty="0" err="1"/>
              <a:t>binis</a:t>
            </a:r>
            <a:r>
              <a:rPr lang="en-US" sz="2800" dirty="0"/>
              <a:t> yang </a:t>
            </a:r>
            <a:r>
              <a:rPr lang="en-US" sz="2800" dirty="0" err="1"/>
              <a:t>besifat</a:t>
            </a:r>
            <a:r>
              <a:rPr lang="en-US" sz="2800" dirty="0"/>
              <a:t> tangible  </a:t>
            </a:r>
            <a:r>
              <a:rPr lang="en-US" sz="2800" dirty="0" err="1"/>
              <a:t>maupun</a:t>
            </a:r>
            <a:r>
              <a:rPr lang="en-US" sz="2800" dirty="0"/>
              <a:t>  intangible ? </a:t>
            </a:r>
            <a:endParaRPr lang="en-US" sz="2800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mengkualifikasi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smtClean="0"/>
              <a:t>alternative </a:t>
            </a:r>
            <a:r>
              <a:rPr lang="en-US" sz="2800" dirty="0" err="1" smtClean="0"/>
              <a:t>skema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pendukung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perencanaan</a:t>
            </a:r>
            <a:r>
              <a:rPr lang="en-US" sz="2800" dirty="0"/>
              <a:t> BCP ?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/>
              <a:t>Seberapa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optimalisasi</a:t>
            </a:r>
            <a:r>
              <a:rPr lang="en-US" sz="2800" dirty="0"/>
              <a:t>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smtClean="0"/>
              <a:t>CRM INDOSAT </a:t>
            </a:r>
            <a:r>
              <a:rPr lang="en-US" sz="2800" dirty="0" err="1"/>
              <a:t>pasca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proses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? </a:t>
            </a:r>
          </a:p>
          <a:p>
            <a:pPr marL="514350" indent="-514350" algn="just">
              <a:buFont typeface="+mj-lt"/>
              <a:buAutoNum type="alphaL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2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797768"/>
          </a:xfrm>
        </p:spPr>
        <p:txBody>
          <a:bodyPr>
            <a:noAutofit/>
          </a:bodyPr>
          <a:lstStyle/>
          <a:p>
            <a:pPr algn="ctr"/>
            <a:r>
              <a:rPr lang="fi-FI" sz="2600" b="1" dirty="0" smtClean="0"/>
              <a:t>Bentuk Perumusan </a:t>
            </a:r>
            <a:r>
              <a:rPr lang="fi-FI" sz="2600" b="1" dirty="0"/>
              <a:t>Masalah Dalam Penelitian </a:t>
            </a:r>
            <a:r>
              <a:rPr lang="fi-FI" sz="2600" b="1" dirty="0" smtClean="0"/>
              <a:t>Kuantitatif (1) </a:t>
            </a:r>
            <a:endParaRPr lang="id-ID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1066800"/>
            <a:ext cx="8784976" cy="55626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sz="3100" dirty="0" err="1"/>
              <a:t>Rumusan</a:t>
            </a:r>
            <a:r>
              <a:rPr lang="en-US" sz="3100" dirty="0"/>
              <a:t> </a:t>
            </a:r>
            <a:r>
              <a:rPr lang="en-US" sz="3100" dirty="0" err="1"/>
              <a:t>masdalah</a:t>
            </a:r>
            <a:r>
              <a:rPr lang="en-US" sz="3100" dirty="0"/>
              <a:t> </a:t>
            </a:r>
            <a:r>
              <a:rPr lang="en-US" sz="3100" dirty="0" err="1"/>
              <a:t>komperatif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rumusan</a:t>
            </a:r>
            <a:r>
              <a:rPr lang="en-US" sz="3100" dirty="0"/>
              <a:t> </a:t>
            </a:r>
            <a:r>
              <a:rPr lang="en-US" sz="3100" dirty="0" err="1"/>
              <a:t>masalah</a:t>
            </a:r>
            <a:r>
              <a:rPr lang="en-US" sz="3100" dirty="0"/>
              <a:t> </a:t>
            </a:r>
            <a:r>
              <a:rPr lang="en-US" sz="3100" dirty="0" err="1"/>
              <a:t>penelitian</a:t>
            </a:r>
            <a:r>
              <a:rPr lang="en-US" sz="3100" dirty="0"/>
              <a:t> </a:t>
            </a:r>
            <a:r>
              <a:rPr lang="en-US" sz="3100" dirty="0" smtClean="0"/>
              <a:t>yang </a:t>
            </a:r>
            <a:r>
              <a:rPr lang="en-US" sz="3100" dirty="0" err="1" smtClean="0"/>
              <a:t>membenadingkan</a:t>
            </a:r>
            <a:r>
              <a:rPr lang="en-US" sz="3100" dirty="0" smtClean="0"/>
              <a:t> </a:t>
            </a:r>
            <a:r>
              <a:rPr lang="en-US" sz="3100" dirty="0" err="1"/>
              <a:t>keberadaan</a:t>
            </a:r>
            <a:r>
              <a:rPr lang="en-US" sz="3100" dirty="0"/>
              <a:t> </a:t>
            </a:r>
            <a:r>
              <a:rPr lang="en-US" sz="3100" dirty="0" err="1"/>
              <a:t>satu</a:t>
            </a:r>
            <a:r>
              <a:rPr lang="en-US" sz="3100" dirty="0"/>
              <a:t> </a:t>
            </a:r>
            <a:r>
              <a:rPr lang="en-US" sz="3100" dirty="0" err="1"/>
              <a:t>variabel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dua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 smtClean="0"/>
              <a:t>lebih</a:t>
            </a:r>
            <a:r>
              <a:rPr lang="en-US" sz="3100" dirty="0" smtClean="0"/>
              <a:t> </a:t>
            </a:r>
            <a:r>
              <a:rPr lang="en-US" sz="3100" dirty="0" err="1" smtClean="0"/>
              <a:t>sampel</a:t>
            </a:r>
            <a:r>
              <a:rPr lang="en-US" sz="3100" dirty="0" smtClean="0"/>
              <a:t> </a:t>
            </a:r>
            <a:r>
              <a:rPr lang="en-US" sz="3100" dirty="0"/>
              <a:t>yang </a:t>
            </a:r>
            <a:r>
              <a:rPr lang="en-US" sz="3100" dirty="0" err="1"/>
              <a:t>berbeda</a:t>
            </a:r>
            <a:r>
              <a:rPr lang="en-US" sz="3100" dirty="0"/>
              <a:t>,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waktu</a:t>
            </a:r>
            <a:r>
              <a:rPr lang="en-US" sz="3100" dirty="0"/>
              <a:t> yang </a:t>
            </a:r>
            <a:r>
              <a:rPr lang="en-US" sz="3100" dirty="0" err="1"/>
              <a:t>berbeda</a:t>
            </a:r>
            <a:r>
              <a:rPr lang="en-US" sz="3100" dirty="0"/>
              <a:t>.</a:t>
            </a:r>
          </a:p>
          <a:p>
            <a:pPr marL="0" indent="0" algn="just">
              <a:buNone/>
            </a:pPr>
            <a:r>
              <a:rPr lang="en-US" sz="3100" u="sng" dirty="0" err="1"/>
              <a:t>Contoh</a:t>
            </a:r>
            <a:r>
              <a:rPr lang="en-US" sz="3100" u="sng" dirty="0"/>
              <a:t> </a:t>
            </a:r>
            <a:r>
              <a:rPr lang="en-US" sz="3100" u="sng" dirty="0" err="1"/>
              <a:t>rumusan</a:t>
            </a:r>
            <a:r>
              <a:rPr lang="en-US" sz="3100" u="sng" dirty="0"/>
              <a:t> </a:t>
            </a:r>
            <a:r>
              <a:rPr lang="en-US" sz="3100" u="sng" dirty="0" err="1"/>
              <a:t>masalah</a:t>
            </a:r>
            <a:r>
              <a:rPr lang="en-US" sz="3100" u="sng" dirty="0"/>
              <a:t> </a:t>
            </a:r>
            <a:r>
              <a:rPr lang="en-US" sz="3100" u="sng" dirty="0" err="1"/>
              <a:t>Komperatif</a:t>
            </a:r>
            <a:r>
              <a:rPr lang="en-US" sz="3100" u="sng" dirty="0"/>
              <a:t>:</a:t>
            </a:r>
          </a:p>
          <a:p>
            <a:pPr marL="0" indent="0" algn="just">
              <a:buNone/>
            </a:pPr>
            <a:r>
              <a:rPr lang="en-US" sz="3100" dirty="0" err="1"/>
              <a:t>Apakah</a:t>
            </a:r>
            <a:r>
              <a:rPr lang="en-US" sz="3100" dirty="0"/>
              <a:t> </a:t>
            </a:r>
            <a:r>
              <a:rPr lang="en-US" sz="3100" dirty="0" err="1"/>
              <a:t>pengguna</a:t>
            </a:r>
            <a:r>
              <a:rPr lang="en-US" sz="3100" dirty="0"/>
              <a:t> </a:t>
            </a:r>
            <a:r>
              <a:rPr lang="en-US" sz="3100" dirty="0" err="1"/>
              <a:t>sistem</a:t>
            </a:r>
            <a:r>
              <a:rPr lang="en-US" sz="3100" dirty="0"/>
              <a:t> </a:t>
            </a:r>
            <a:r>
              <a:rPr lang="en-US" sz="3100" dirty="0" err="1"/>
              <a:t>kompeten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merasa</a:t>
            </a:r>
            <a:r>
              <a:rPr lang="en-US" sz="3100" dirty="0"/>
              <a:t> </a:t>
            </a:r>
            <a:r>
              <a:rPr lang="en-US" sz="3100" dirty="0" err="1"/>
              <a:t>cemas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melakukan</a:t>
            </a:r>
            <a:endParaRPr lang="en-US" sz="3100" dirty="0"/>
          </a:p>
          <a:p>
            <a:pPr marL="0" indent="0" algn="just">
              <a:buNone/>
            </a:pPr>
            <a:r>
              <a:rPr lang="en-US" sz="3100" dirty="0" err="1"/>
              <a:t>interaksi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komputer</a:t>
            </a:r>
            <a:r>
              <a:rPr lang="en-US" sz="3100" dirty="0"/>
              <a:t>?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US" sz="3100" dirty="0" err="1" smtClean="0"/>
              <a:t>Rumusan</a:t>
            </a:r>
            <a:r>
              <a:rPr lang="en-US" sz="3100" dirty="0" smtClean="0"/>
              <a:t> </a:t>
            </a:r>
            <a:r>
              <a:rPr lang="en-US" sz="3100" dirty="0" err="1"/>
              <a:t>masalah</a:t>
            </a:r>
            <a:r>
              <a:rPr lang="en-US" sz="3100" dirty="0"/>
              <a:t> </a:t>
            </a:r>
            <a:r>
              <a:rPr lang="en-US" sz="3100" dirty="0" err="1"/>
              <a:t>asosiatif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rumusan</a:t>
            </a:r>
            <a:r>
              <a:rPr lang="en-US" sz="3100" dirty="0"/>
              <a:t> </a:t>
            </a:r>
            <a:r>
              <a:rPr lang="en-US" sz="3100" dirty="0" err="1"/>
              <a:t>masalah</a:t>
            </a:r>
            <a:r>
              <a:rPr lang="en-US" sz="3100" dirty="0"/>
              <a:t> </a:t>
            </a:r>
            <a:r>
              <a:rPr lang="en-US" sz="3100" dirty="0" err="1"/>
              <a:t>penelitian</a:t>
            </a:r>
            <a:r>
              <a:rPr lang="en-US" sz="3100" dirty="0"/>
              <a:t> yang </a:t>
            </a:r>
            <a:r>
              <a:rPr lang="en-US" sz="3100" dirty="0" err="1" smtClean="0"/>
              <a:t>bersifat</a:t>
            </a:r>
            <a:r>
              <a:rPr lang="en-US" sz="3100" dirty="0" smtClean="0"/>
              <a:t> </a:t>
            </a:r>
            <a:r>
              <a:rPr lang="en-US" sz="3100" dirty="0" err="1" smtClean="0"/>
              <a:t>menanyakan</a:t>
            </a:r>
            <a:r>
              <a:rPr lang="en-US" sz="3100" dirty="0" smtClean="0"/>
              <a:t> </a:t>
            </a:r>
            <a:r>
              <a:rPr lang="en-US" sz="3100" dirty="0" err="1"/>
              <a:t>hubungan</a:t>
            </a:r>
            <a:r>
              <a:rPr lang="en-US" sz="3100" dirty="0"/>
              <a:t> </a:t>
            </a:r>
            <a:r>
              <a:rPr lang="en-US" sz="3100" dirty="0" err="1"/>
              <a:t>anatara</a:t>
            </a:r>
            <a:r>
              <a:rPr lang="en-US" sz="3100" dirty="0"/>
              <a:t> </a:t>
            </a:r>
            <a:r>
              <a:rPr lang="en-US" sz="3100" dirty="0" err="1"/>
              <a:t>dua</a:t>
            </a:r>
            <a:r>
              <a:rPr lang="en-US" sz="3100" dirty="0"/>
              <a:t> </a:t>
            </a:r>
            <a:r>
              <a:rPr lang="en-US" sz="3100" dirty="0" err="1"/>
              <a:t>variabel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lebih</a:t>
            </a:r>
            <a:r>
              <a:rPr lang="en-US" sz="3100" dirty="0"/>
              <a:t>. </a:t>
            </a:r>
            <a:endParaRPr lang="en-US" sz="3100" dirty="0" smtClean="0"/>
          </a:p>
          <a:p>
            <a:pPr marL="0" indent="0" algn="just">
              <a:buNone/>
            </a:pPr>
            <a:r>
              <a:rPr lang="en-US" sz="3100" dirty="0"/>
              <a:t>	</a:t>
            </a:r>
            <a:r>
              <a:rPr lang="en-US" sz="3100" dirty="0" err="1" smtClean="0"/>
              <a:t>Terdapat</a:t>
            </a:r>
            <a:r>
              <a:rPr lang="en-US" sz="3100" dirty="0" smtClean="0"/>
              <a:t> </a:t>
            </a:r>
            <a:r>
              <a:rPr lang="en-US" sz="3100" dirty="0" err="1"/>
              <a:t>tiga</a:t>
            </a:r>
            <a:r>
              <a:rPr lang="en-US" sz="3100" dirty="0"/>
              <a:t> </a:t>
            </a:r>
            <a:r>
              <a:rPr lang="en-US" sz="3100" dirty="0" err="1"/>
              <a:t>hubungan</a:t>
            </a:r>
            <a:r>
              <a:rPr lang="en-US" sz="3100" dirty="0"/>
              <a:t> </a:t>
            </a:r>
            <a:r>
              <a:rPr lang="en-US" sz="3100" dirty="0" smtClean="0"/>
              <a:t> </a:t>
            </a:r>
            <a:r>
              <a:rPr lang="en-US" sz="3100" dirty="0" err="1" smtClean="0"/>
              <a:t>yaitu</a:t>
            </a:r>
            <a:r>
              <a:rPr lang="en-US" sz="3100" dirty="0" smtClean="0"/>
              <a:t> </a:t>
            </a:r>
            <a:r>
              <a:rPr lang="en-US" sz="3100" dirty="0" err="1"/>
              <a:t>hubungan</a:t>
            </a:r>
            <a:r>
              <a:rPr lang="en-US" sz="3100" dirty="0"/>
              <a:t> </a:t>
            </a:r>
            <a:r>
              <a:rPr lang="en-US" sz="3100" dirty="0" err="1"/>
              <a:t>simetris</a:t>
            </a:r>
            <a:r>
              <a:rPr lang="en-US" sz="3100" dirty="0"/>
              <a:t>, </a:t>
            </a:r>
            <a:endParaRPr lang="en-US" sz="3100" dirty="0" smtClean="0"/>
          </a:p>
          <a:p>
            <a:pPr marL="0" indent="0" algn="just">
              <a:buNone/>
            </a:pPr>
            <a:r>
              <a:rPr lang="en-US" sz="3100" dirty="0"/>
              <a:t> </a:t>
            </a:r>
            <a:r>
              <a:rPr lang="en-US" sz="3100" dirty="0" smtClean="0"/>
              <a:t>    </a:t>
            </a:r>
            <a:r>
              <a:rPr lang="en-US" sz="3100" dirty="0" err="1" smtClean="0"/>
              <a:t>hubungan</a:t>
            </a:r>
            <a:r>
              <a:rPr lang="en-US" sz="3100" dirty="0" smtClean="0"/>
              <a:t> </a:t>
            </a:r>
            <a:r>
              <a:rPr lang="en-US" sz="3100" dirty="0" err="1"/>
              <a:t>kausal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hubungan</a:t>
            </a:r>
            <a:r>
              <a:rPr lang="en-US" sz="3100" dirty="0"/>
              <a:t> </a:t>
            </a:r>
            <a:r>
              <a:rPr lang="en-US" sz="3100" dirty="0" err="1"/>
              <a:t>interaktif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timbal</a:t>
            </a:r>
            <a:r>
              <a:rPr lang="en-US" sz="3100" dirty="0"/>
              <a:t> </a:t>
            </a:r>
            <a:r>
              <a:rPr lang="en-US" sz="3100" dirty="0" smtClean="0"/>
              <a:t> </a:t>
            </a:r>
            <a:r>
              <a:rPr lang="en-US" sz="3100" dirty="0" err="1" smtClean="0"/>
              <a:t>balik</a:t>
            </a:r>
            <a:r>
              <a:rPr lang="en-US" sz="3100" dirty="0"/>
              <a:t>.  </a:t>
            </a:r>
          </a:p>
          <a:p>
            <a:pPr marL="0" indent="0" algn="just">
              <a:buNone/>
            </a:pPr>
            <a:r>
              <a:rPr lang="en-US" sz="3100" u="sng" dirty="0" err="1"/>
              <a:t>Contoh</a:t>
            </a:r>
            <a:r>
              <a:rPr lang="en-US" sz="3100" u="sng" dirty="0"/>
              <a:t> </a:t>
            </a:r>
            <a:r>
              <a:rPr lang="en-US" sz="3100" u="sng" dirty="0" err="1"/>
              <a:t>rumusan</a:t>
            </a:r>
            <a:r>
              <a:rPr lang="en-US" sz="3100" u="sng" dirty="0"/>
              <a:t> </a:t>
            </a:r>
            <a:r>
              <a:rPr lang="en-US" sz="3100" u="sng" dirty="0" err="1"/>
              <a:t>masalah</a:t>
            </a:r>
            <a:r>
              <a:rPr lang="en-US" sz="3100" u="sng" dirty="0"/>
              <a:t> </a:t>
            </a:r>
            <a:r>
              <a:rPr lang="en-US" sz="3100" u="sng" dirty="0" err="1"/>
              <a:t>asosiatif</a:t>
            </a:r>
            <a:r>
              <a:rPr lang="en-US" sz="3100" u="sng" dirty="0"/>
              <a:t>:</a:t>
            </a:r>
          </a:p>
          <a:p>
            <a:pPr marL="0" indent="0" algn="just">
              <a:buNone/>
            </a:pPr>
            <a:r>
              <a:rPr lang="en-US" sz="3100" dirty="0" err="1"/>
              <a:t>Apakah</a:t>
            </a:r>
            <a:r>
              <a:rPr lang="en-US" sz="3100" dirty="0"/>
              <a:t> </a:t>
            </a:r>
            <a:r>
              <a:rPr lang="en-US" sz="3100" dirty="0" err="1"/>
              <a:t>keharusan</a:t>
            </a:r>
            <a:r>
              <a:rPr lang="en-US" sz="3100" dirty="0"/>
              <a:t> </a:t>
            </a:r>
            <a:r>
              <a:rPr lang="en-US" sz="3100" dirty="0" err="1"/>
              <a:t>menggunakan</a:t>
            </a:r>
            <a:r>
              <a:rPr lang="en-US" sz="3100" dirty="0"/>
              <a:t> </a:t>
            </a:r>
            <a:r>
              <a:rPr lang="en-US" sz="3100" dirty="0" err="1"/>
              <a:t>sistem</a:t>
            </a:r>
            <a:r>
              <a:rPr lang="en-US" sz="3100" dirty="0"/>
              <a:t> </a:t>
            </a:r>
            <a:r>
              <a:rPr lang="en-US" sz="3100" dirty="0" err="1"/>
              <a:t>mengarah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ketidakpuasan</a:t>
            </a:r>
            <a:r>
              <a:rPr lang="en-US" sz="3100" dirty="0"/>
              <a:t>?</a:t>
            </a:r>
          </a:p>
          <a:p>
            <a:pPr marL="514350" indent="-514350" algn="just">
              <a:buFont typeface="+mj-lt"/>
              <a:buAutoNum type="alphaLcPeriod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659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fi-FI" sz="3200" b="1" dirty="0" smtClean="0"/>
              <a:t>Variabel Penelitian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100" b="1" dirty="0" err="1" smtClean="0"/>
              <a:t>Variabel</a:t>
            </a:r>
            <a:r>
              <a:rPr lang="en-US" sz="3100" b="1" dirty="0" smtClean="0"/>
              <a:t> </a:t>
            </a:r>
            <a:r>
              <a:rPr lang="en-US" sz="3100" b="1" dirty="0" err="1"/>
              <a:t>adalah</a:t>
            </a:r>
            <a:r>
              <a:rPr lang="en-US" sz="3100" b="1" dirty="0"/>
              <a:t> </a:t>
            </a:r>
            <a:r>
              <a:rPr lang="en-US" sz="3100" b="1" dirty="0" err="1"/>
              <a:t>sesuatu</a:t>
            </a:r>
            <a:r>
              <a:rPr lang="en-US" sz="3100" b="1" dirty="0"/>
              <a:t> yang </a:t>
            </a:r>
            <a:r>
              <a:rPr lang="en-US" sz="3100" b="1" dirty="0" err="1"/>
              <a:t>akan</a:t>
            </a:r>
            <a:r>
              <a:rPr lang="en-US" sz="3100" b="1" dirty="0"/>
              <a:t> </a:t>
            </a:r>
            <a:r>
              <a:rPr lang="en-US" sz="3100" b="1" dirty="0" err="1"/>
              <a:t>menjadi</a:t>
            </a:r>
            <a:r>
              <a:rPr lang="en-US" sz="3100" b="1" dirty="0"/>
              <a:t> </a:t>
            </a:r>
            <a:r>
              <a:rPr lang="en-US" sz="3100" b="1" dirty="0" err="1"/>
              <a:t>objek</a:t>
            </a:r>
            <a:r>
              <a:rPr lang="en-US" sz="3100" b="1" dirty="0"/>
              <a:t> </a:t>
            </a:r>
            <a:r>
              <a:rPr lang="en-US" sz="3100" b="1" dirty="0" err="1"/>
              <a:t>atau</a:t>
            </a:r>
            <a:r>
              <a:rPr lang="en-US" sz="3100" b="1" dirty="0"/>
              <a:t> </a:t>
            </a:r>
            <a:r>
              <a:rPr lang="en-US" sz="3100" b="1" dirty="0" err="1"/>
              <a:t>sering</a:t>
            </a:r>
            <a:r>
              <a:rPr lang="en-US" sz="3100" b="1" dirty="0"/>
              <a:t> </a:t>
            </a:r>
            <a:r>
              <a:rPr lang="en-US" sz="3100" b="1" dirty="0" err="1"/>
              <a:t>juga</a:t>
            </a:r>
            <a:r>
              <a:rPr lang="en-US" sz="3100" b="1" dirty="0"/>
              <a:t> </a:t>
            </a:r>
            <a:r>
              <a:rPr lang="en-US" sz="3100" b="1" dirty="0" err="1"/>
              <a:t>sebagai</a:t>
            </a:r>
            <a:r>
              <a:rPr lang="en-US" sz="3100" b="1" dirty="0"/>
              <a:t> </a:t>
            </a:r>
            <a:r>
              <a:rPr lang="en-US" sz="3100" b="1" dirty="0" err="1"/>
              <a:t>faktor</a:t>
            </a:r>
            <a:r>
              <a:rPr lang="en-US" sz="3100" b="1" dirty="0"/>
              <a:t> </a:t>
            </a:r>
            <a:r>
              <a:rPr lang="en-US" sz="3100" b="1" dirty="0" smtClean="0"/>
              <a:t>yang </a:t>
            </a:r>
            <a:r>
              <a:rPr lang="en-US" sz="3100" b="1" dirty="0" err="1" smtClean="0"/>
              <a:t>berperan</a:t>
            </a:r>
            <a:r>
              <a:rPr lang="en-US" sz="3100" b="1" dirty="0" smtClean="0"/>
              <a:t> </a:t>
            </a:r>
            <a:r>
              <a:rPr lang="en-US" sz="3100" b="1" dirty="0" err="1"/>
              <a:t>dalam</a:t>
            </a:r>
            <a:r>
              <a:rPr lang="en-US" sz="3100" b="1" dirty="0"/>
              <a:t> </a:t>
            </a:r>
            <a:r>
              <a:rPr lang="en-US" sz="3100" b="1" dirty="0" err="1"/>
              <a:t>peristiwa</a:t>
            </a:r>
            <a:r>
              <a:rPr lang="en-US" sz="3100" b="1" dirty="0"/>
              <a:t> </a:t>
            </a:r>
            <a:r>
              <a:rPr lang="en-US" sz="3100" b="1" dirty="0" err="1"/>
              <a:t>atau</a:t>
            </a:r>
            <a:r>
              <a:rPr lang="en-US" sz="3100" b="1" dirty="0"/>
              <a:t> </a:t>
            </a:r>
            <a:r>
              <a:rPr lang="en-US" sz="3100" b="1" dirty="0" err="1"/>
              <a:t>gejala</a:t>
            </a:r>
            <a:r>
              <a:rPr lang="en-US" sz="3100" b="1" dirty="0"/>
              <a:t> yang </a:t>
            </a:r>
            <a:r>
              <a:rPr lang="en-US" sz="3100" b="1" dirty="0" err="1"/>
              <a:t>akan</a:t>
            </a:r>
            <a:r>
              <a:rPr lang="en-US" sz="3100" b="1" dirty="0"/>
              <a:t> </a:t>
            </a:r>
            <a:r>
              <a:rPr lang="en-US" sz="3100" b="1" dirty="0" err="1" smtClean="0"/>
              <a:t>diteliti.Variable</a:t>
            </a:r>
            <a:r>
              <a:rPr lang="en-US" sz="3100" b="1" dirty="0" smtClean="0"/>
              <a:t> </a:t>
            </a:r>
            <a:r>
              <a:rPr lang="en-US" sz="3100" b="1" dirty="0" err="1"/>
              <a:t>dapat</a:t>
            </a:r>
            <a:r>
              <a:rPr lang="en-US" sz="3100" b="1" dirty="0"/>
              <a:t> </a:t>
            </a:r>
            <a:r>
              <a:rPr lang="en-US" sz="3100" b="1" dirty="0" err="1" smtClean="0"/>
              <a:t>dibagi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atas</a:t>
            </a:r>
            <a:r>
              <a:rPr lang="en-US" sz="3100" b="1" dirty="0" smtClean="0"/>
              <a:t> </a:t>
            </a:r>
            <a:r>
              <a:rPr lang="en-US" sz="3100" b="1" dirty="0" err="1"/>
              <a:t>dua</a:t>
            </a:r>
            <a:r>
              <a:rPr lang="en-US" sz="3100" b="1" dirty="0"/>
              <a:t> </a:t>
            </a:r>
            <a:r>
              <a:rPr lang="en-US" sz="3100" b="1" dirty="0" err="1"/>
              <a:t>bagian</a:t>
            </a:r>
            <a:r>
              <a:rPr lang="en-US" sz="3100" b="1" dirty="0"/>
              <a:t> </a:t>
            </a:r>
            <a:r>
              <a:rPr lang="en-US" sz="3100" b="1" dirty="0" err="1"/>
              <a:t>yaitu</a:t>
            </a:r>
            <a:r>
              <a:rPr lang="en-US" sz="3100" b="1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/>
              <a:t>bebas</a:t>
            </a:r>
            <a:r>
              <a:rPr lang="en-US" sz="2800" dirty="0"/>
              <a:t> (Independent Variable)</a:t>
            </a:r>
          </a:p>
          <a:p>
            <a:pPr algn="just"/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prediksi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yang </a:t>
            </a:r>
            <a:r>
              <a:rPr lang="en-US" sz="2800" dirty="0" smtClean="0"/>
              <a:t> </a:t>
            </a:r>
            <a:r>
              <a:rPr lang="en-US" sz="2800" dirty="0" err="1" smtClean="0"/>
              <a:t>sebenarnaya</a:t>
            </a:r>
            <a:r>
              <a:rPr lang="en-US" sz="2800" dirty="0"/>
              <a:t>. </a:t>
            </a:r>
          </a:p>
          <a:p>
            <a:pPr marL="0" indent="0" algn="just">
              <a:buNone/>
            </a:pPr>
            <a:r>
              <a:rPr lang="en-US" sz="2800" dirty="0" smtClean="0"/>
              <a:t>     Also </a:t>
            </a:r>
            <a:r>
              <a:rPr lang="en-US" sz="2800" dirty="0"/>
              <a:t>called predictor variables, or right-hand side variables (RHS) </a:t>
            </a:r>
          </a:p>
          <a:p>
            <a:pPr algn="just"/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manipulasi</a:t>
            </a:r>
            <a:r>
              <a:rPr lang="en-US" sz="2800" dirty="0"/>
              <a:t> Those that the researcher manipulates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potensial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investigasi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. </a:t>
            </a:r>
          </a:p>
          <a:p>
            <a:pPr marL="0" indent="0"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Attributes </a:t>
            </a:r>
            <a:r>
              <a:rPr lang="en-US" sz="2800" dirty="0"/>
              <a:t>or potential causes under investigation in a given study </a:t>
            </a:r>
            <a:endParaRPr lang="en-US" sz="2800" dirty="0" smtClean="0"/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2800" dirty="0" smtClean="0"/>
              <a:t>Variable </a:t>
            </a:r>
            <a:r>
              <a:rPr lang="en-US" sz="2800" dirty="0" err="1"/>
              <a:t>terikat</a:t>
            </a:r>
            <a:r>
              <a:rPr lang="en-US" sz="2800" dirty="0"/>
              <a:t> (Dependent Variable) 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/>
              <a:t>jua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variable </a:t>
            </a:r>
            <a:r>
              <a:rPr lang="en-US" sz="2800" dirty="0" err="1"/>
              <a:t>luara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variable yang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sebenarnya</a:t>
            </a:r>
            <a:r>
              <a:rPr lang="en-US" sz="2800" dirty="0"/>
              <a:t>.. </a:t>
            </a:r>
          </a:p>
          <a:p>
            <a:pPr marL="0" indent="0" algn="just">
              <a:buNone/>
            </a:pPr>
            <a:r>
              <a:rPr lang="en-US" sz="2800" dirty="0" smtClean="0"/>
              <a:t>	Also </a:t>
            </a:r>
            <a:r>
              <a:rPr lang="en-US" sz="2800" dirty="0"/>
              <a:t>called outcome variable, or left-hand side variables (LHS) </a:t>
            </a:r>
          </a:p>
        </p:txBody>
      </p:sp>
    </p:spTree>
    <p:extLst>
      <p:ext uri="{BB962C8B-B14F-4D97-AF65-F5344CB8AC3E}">
        <p14:creationId xmlns:p14="http://schemas.microsoft.com/office/powerpoint/2010/main" val="12044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fi-FI" sz="3200" b="1" dirty="0" smtClean="0"/>
              <a:t>Sifat Variabel Penelitian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dirty="0" err="1"/>
              <a:t>Variabel</a:t>
            </a:r>
            <a:r>
              <a:rPr lang="en-US" sz="3100" dirty="0"/>
              <a:t> </a:t>
            </a:r>
            <a:r>
              <a:rPr lang="en-US" sz="3100" dirty="0" err="1"/>
              <a:t>Kualitatif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menunjukkan</a:t>
            </a:r>
            <a:r>
              <a:rPr lang="en-US" sz="3100" dirty="0"/>
              <a:t> </a:t>
            </a:r>
            <a:r>
              <a:rPr lang="en-US" sz="3100" dirty="0" err="1"/>
              <a:t>sifat</a:t>
            </a:r>
            <a:r>
              <a:rPr lang="en-US" sz="3100" dirty="0"/>
              <a:t> </a:t>
            </a:r>
            <a:r>
              <a:rPr lang="en-US" sz="3100" dirty="0" err="1"/>
              <a:t>kualitas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obyek</a:t>
            </a:r>
            <a:r>
              <a:rPr lang="en-US" sz="3100" dirty="0"/>
              <a:t> yang </a:t>
            </a:r>
            <a:r>
              <a:rPr lang="en-US" sz="3100" dirty="0" smtClean="0"/>
              <a:t> </a:t>
            </a:r>
            <a:r>
              <a:rPr lang="en-US" sz="3100" dirty="0" err="1" smtClean="0"/>
              <a:t>menghasilkan</a:t>
            </a:r>
            <a:r>
              <a:rPr lang="en-US" sz="3100" dirty="0" smtClean="0"/>
              <a:t> </a:t>
            </a:r>
            <a:r>
              <a:rPr lang="en-US" sz="3100" dirty="0"/>
              <a:t>data </a:t>
            </a:r>
            <a:r>
              <a:rPr lang="en-US" sz="3100" dirty="0" err="1"/>
              <a:t>kualitatif</a:t>
            </a:r>
            <a:r>
              <a:rPr lang="en-US" sz="3100" dirty="0"/>
              <a:t> </a:t>
            </a:r>
            <a:r>
              <a:rPr lang="en-US" sz="3100" dirty="0" err="1"/>
              <a:t>melalui</a:t>
            </a:r>
            <a:r>
              <a:rPr lang="en-US" sz="3100" dirty="0"/>
              <a:t> </a:t>
            </a:r>
            <a:r>
              <a:rPr lang="en-US" sz="3100" dirty="0" err="1"/>
              <a:t>pengamatan</a:t>
            </a:r>
            <a:r>
              <a:rPr lang="en-US" sz="3100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100" dirty="0" smtClean="0"/>
              <a:t>	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/>
              <a:t>menganalisis</a:t>
            </a:r>
            <a:r>
              <a:rPr lang="en-US" sz="3100" dirty="0"/>
              <a:t> </a:t>
            </a:r>
            <a:r>
              <a:rPr lang="en-US" sz="3100" dirty="0" smtClean="0"/>
              <a:t>data </a:t>
            </a:r>
            <a:r>
              <a:rPr lang="en-US" sz="3100" dirty="0" err="1" smtClean="0"/>
              <a:t>kualitatif</a:t>
            </a:r>
            <a:r>
              <a:rPr lang="en-US" sz="3100" dirty="0" smtClean="0"/>
              <a:t> </a:t>
            </a:r>
            <a:r>
              <a:rPr lang="en-US" sz="3100" dirty="0"/>
              <a:t>(yang </a:t>
            </a:r>
            <a:r>
              <a:rPr lang="en-US" sz="3100" dirty="0" err="1"/>
              <a:t>berasal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data </a:t>
            </a:r>
            <a:r>
              <a:rPr lang="en-US" sz="3100" dirty="0" err="1"/>
              <a:t>kualitatif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), </a:t>
            </a:r>
            <a:r>
              <a:rPr lang="en-US" sz="3100" dirty="0" err="1"/>
              <a:t>bila</a:t>
            </a:r>
            <a:r>
              <a:rPr lang="en-US" sz="3100" dirty="0"/>
              <a:t> mana </a:t>
            </a:r>
            <a:r>
              <a:rPr lang="en-US" sz="3100" dirty="0" err="1"/>
              <a:t>akan</a:t>
            </a:r>
            <a:r>
              <a:rPr lang="en-US" sz="3100" dirty="0"/>
              <a:t> </a:t>
            </a:r>
            <a:r>
              <a:rPr lang="en-US" sz="3100" dirty="0" err="1" smtClean="0"/>
              <a:t>menggunakan</a:t>
            </a:r>
            <a:r>
              <a:rPr lang="en-US" sz="3100" dirty="0" smtClean="0"/>
              <a:t> </a:t>
            </a:r>
            <a:r>
              <a:rPr lang="en-US" sz="3100" dirty="0" err="1" smtClean="0"/>
              <a:t>metode</a:t>
            </a:r>
            <a:r>
              <a:rPr lang="en-US" sz="3100" dirty="0" smtClean="0"/>
              <a:t> </a:t>
            </a:r>
            <a:r>
              <a:rPr lang="en-US" sz="3100" dirty="0" err="1"/>
              <a:t>statistika</a:t>
            </a:r>
            <a:r>
              <a:rPr lang="en-US" sz="3100" dirty="0"/>
              <a:t> </a:t>
            </a:r>
            <a:r>
              <a:rPr lang="en-US" sz="3100" dirty="0" err="1"/>
              <a:t>maka</a:t>
            </a:r>
            <a:r>
              <a:rPr lang="en-US" sz="3100" dirty="0"/>
              <a:t> data </a:t>
            </a:r>
            <a:r>
              <a:rPr lang="en-US" sz="3100" dirty="0" err="1"/>
              <a:t>kualitatif</a:t>
            </a:r>
            <a:r>
              <a:rPr lang="en-US" sz="3100" dirty="0"/>
              <a:t> </a:t>
            </a:r>
            <a:r>
              <a:rPr lang="en-US" sz="3100" dirty="0" err="1"/>
              <a:t>tersebut</a:t>
            </a:r>
            <a:r>
              <a:rPr lang="en-US" sz="3100" dirty="0"/>
              <a:t> </a:t>
            </a:r>
            <a:r>
              <a:rPr lang="en-US" sz="3100" dirty="0" err="1"/>
              <a:t>harus</a:t>
            </a:r>
            <a:r>
              <a:rPr lang="en-US" sz="3100" dirty="0"/>
              <a:t> </a:t>
            </a:r>
            <a:r>
              <a:rPr lang="en-US" sz="3100" dirty="0" err="1"/>
              <a:t>dikuantitatifkan</a:t>
            </a:r>
            <a:r>
              <a:rPr lang="en-US" sz="3100" dirty="0"/>
              <a:t> </a:t>
            </a:r>
            <a:r>
              <a:rPr lang="en-US" sz="3100" dirty="0" err="1"/>
              <a:t>melalui</a:t>
            </a:r>
            <a:r>
              <a:rPr lang="en-US" sz="3100" dirty="0"/>
              <a:t> </a:t>
            </a:r>
            <a:r>
              <a:rPr lang="en-US" sz="3100" dirty="0" err="1" smtClean="0"/>
              <a:t>cara</a:t>
            </a:r>
            <a:r>
              <a:rPr lang="en-US" sz="3100" dirty="0" smtClean="0"/>
              <a:t> </a:t>
            </a:r>
            <a:r>
              <a:rPr lang="en-US" sz="3100" dirty="0" err="1" smtClean="0"/>
              <a:t>pemberian</a:t>
            </a:r>
            <a:r>
              <a:rPr lang="en-US" sz="3100" dirty="0" smtClean="0"/>
              <a:t> </a:t>
            </a:r>
            <a:r>
              <a:rPr lang="en-US" sz="3100" dirty="0" err="1"/>
              <a:t>skor</a:t>
            </a:r>
            <a:r>
              <a:rPr lang="en-US" sz="3100" dirty="0"/>
              <a:t> (</a:t>
            </a:r>
            <a:r>
              <a:rPr lang="en-US" sz="3100" dirty="0" err="1"/>
              <a:t>skoring</a:t>
            </a:r>
            <a:r>
              <a:rPr lang="en-US" sz="3100" dirty="0"/>
              <a:t>). </a:t>
            </a:r>
            <a:endParaRPr lang="en-US" sz="31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100" dirty="0" smtClean="0"/>
              <a:t>Hal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diperlukan</a:t>
            </a:r>
            <a:r>
              <a:rPr lang="en-US" sz="3100" dirty="0"/>
              <a:t> </a:t>
            </a:r>
            <a:r>
              <a:rPr lang="en-US" sz="3100" dirty="0" err="1"/>
              <a:t>mengingat</a:t>
            </a:r>
            <a:r>
              <a:rPr lang="en-US" sz="3100" dirty="0"/>
              <a:t> </a:t>
            </a:r>
            <a:r>
              <a:rPr lang="en-US" sz="3100" dirty="0" err="1"/>
              <a:t>metode</a:t>
            </a:r>
            <a:r>
              <a:rPr lang="en-US" sz="3100" dirty="0"/>
              <a:t> </a:t>
            </a:r>
            <a:r>
              <a:rPr lang="en-US" sz="3100" dirty="0" err="1" smtClean="0"/>
              <a:t>statistika</a:t>
            </a:r>
            <a:r>
              <a:rPr lang="en-US" sz="3100" dirty="0" smtClean="0"/>
              <a:t> </a:t>
            </a:r>
            <a:r>
              <a:rPr lang="en-US" sz="3100" dirty="0" err="1" smtClean="0"/>
              <a:t>merupakan</a:t>
            </a:r>
            <a:r>
              <a:rPr lang="en-US" sz="3100" dirty="0" smtClean="0"/>
              <a:t> </a:t>
            </a:r>
            <a:r>
              <a:rPr lang="en-US" sz="3100" dirty="0" err="1"/>
              <a:t>metode</a:t>
            </a:r>
            <a:r>
              <a:rPr lang="en-US" sz="3100" dirty="0"/>
              <a:t> </a:t>
            </a:r>
            <a:r>
              <a:rPr lang="en-US" sz="3100" dirty="0" err="1"/>
              <a:t>komputasi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pendekatan</a:t>
            </a:r>
            <a:r>
              <a:rPr lang="en-US" sz="3100" dirty="0"/>
              <a:t> </a:t>
            </a:r>
            <a:r>
              <a:rPr lang="en-US" sz="3100" dirty="0" err="1"/>
              <a:t>kuantitatif</a:t>
            </a:r>
            <a:r>
              <a:rPr lang="en-US" sz="3100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100" dirty="0" smtClean="0"/>
              <a:t>Data </a:t>
            </a:r>
            <a:r>
              <a:rPr lang="en-US" sz="3100" dirty="0" err="1"/>
              <a:t>demikian</a:t>
            </a:r>
            <a:r>
              <a:rPr lang="en-US" sz="3100" dirty="0"/>
              <a:t> </a:t>
            </a:r>
            <a:r>
              <a:rPr lang="en-US" sz="3100" dirty="0" err="1" smtClean="0"/>
              <a:t>ini</a:t>
            </a:r>
            <a:r>
              <a:rPr lang="en-US" sz="3100" dirty="0" smtClean="0"/>
              <a:t> </a:t>
            </a:r>
            <a:r>
              <a:rPr lang="en-US" sz="3100" dirty="0" err="1" smtClean="0"/>
              <a:t>termasuk</a:t>
            </a:r>
            <a:r>
              <a:rPr lang="en-US" sz="3100" dirty="0" smtClean="0"/>
              <a:t> </a:t>
            </a:r>
            <a:r>
              <a:rPr lang="en-US" sz="3100" dirty="0"/>
              <a:t>data </a:t>
            </a:r>
            <a:r>
              <a:rPr lang="en-US" sz="3100" dirty="0" err="1"/>
              <a:t>diskrit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skala</a:t>
            </a:r>
            <a:r>
              <a:rPr lang="en-US" sz="3100" dirty="0"/>
              <a:t> </a:t>
            </a:r>
            <a:r>
              <a:rPr lang="en-US" sz="3100" dirty="0" err="1"/>
              <a:t>ukur</a:t>
            </a:r>
            <a:r>
              <a:rPr lang="en-US" sz="3100" dirty="0"/>
              <a:t> nominal </a:t>
            </a:r>
            <a:r>
              <a:rPr lang="en-US" sz="3100" dirty="0" err="1"/>
              <a:t>atau</a:t>
            </a:r>
            <a:r>
              <a:rPr lang="en-US" sz="3100" dirty="0"/>
              <a:t> ordinal.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77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6632"/>
            <a:ext cx="8915400" cy="569168"/>
          </a:xfrm>
        </p:spPr>
        <p:txBody>
          <a:bodyPr>
            <a:noAutofit/>
          </a:bodyPr>
          <a:lstStyle/>
          <a:p>
            <a:pPr algn="ctr"/>
            <a:r>
              <a:rPr lang="fi-FI" sz="3200" b="1" dirty="0" smtClean="0"/>
              <a:t>Sifat Variabel Penelitian (1)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74" y="685800"/>
            <a:ext cx="8784976" cy="59436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sz="3100" dirty="0" err="1" smtClean="0"/>
              <a:t>Variabel</a:t>
            </a:r>
            <a:r>
              <a:rPr lang="en-US" sz="3100" dirty="0" smtClean="0"/>
              <a:t> </a:t>
            </a:r>
            <a:r>
              <a:rPr lang="en-US" sz="3100" dirty="0" err="1"/>
              <a:t>kuantitatif</a:t>
            </a:r>
            <a:r>
              <a:rPr lang="en-US" sz="3100" dirty="0"/>
              <a:t>,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variabel</a:t>
            </a:r>
            <a:r>
              <a:rPr lang="en-US" sz="3100" dirty="0"/>
              <a:t> yang </a:t>
            </a:r>
            <a:r>
              <a:rPr lang="en-US" sz="3100" dirty="0" err="1"/>
              <a:t>menujukkan</a:t>
            </a:r>
            <a:r>
              <a:rPr lang="en-US" sz="3100" dirty="0"/>
              <a:t> </a:t>
            </a:r>
            <a:r>
              <a:rPr lang="en-US" sz="3100" dirty="0" err="1"/>
              <a:t>sifat</a:t>
            </a:r>
            <a:r>
              <a:rPr lang="en-US" sz="3100" dirty="0"/>
              <a:t> </a:t>
            </a:r>
            <a:r>
              <a:rPr lang="en-US" sz="3100" dirty="0" err="1"/>
              <a:t>kuantitas</a:t>
            </a:r>
            <a:r>
              <a:rPr lang="en-US" sz="3100" dirty="0"/>
              <a:t>, </a:t>
            </a:r>
            <a:r>
              <a:rPr lang="en-US" sz="3100" dirty="0" err="1" smtClean="0"/>
              <a:t>akan</a:t>
            </a:r>
            <a:r>
              <a:rPr lang="en-US" sz="3100" dirty="0" smtClean="0"/>
              <a:t> </a:t>
            </a:r>
            <a:r>
              <a:rPr lang="en-US" sz="3100" dirty="0" err="1" smtClean="0"/>
              <a:t>menghasilkan</a:t>
            </a:r>
            <a:r>
              <a:rPr lang="en-US" sz="3100" dirty="0" smtClean="0"/>
              <a:t> </a:t>
            </a:r>
            <a:r>
              <a:rPr lang="en-US" sz="3100" dirty="0"/>
              <a:t>data </a:t>
            </a:r>
            <a:r>
              <a:rPr lang="en-US" sz="3100" dirty="0" err="1"/>
              <a:t>kuantitatif</a:t>
            </a:r>
            <a:r>
              <a:rPr lang="en-US" sz="3100" dirty="0"/>
              <a:t> </a:t>
            </a:r>
            <a:r>
              <a:rPr lang="en-US" sz="3100" dirty="0" err="1"/>
              <a:t>melalui</a:t>
            </a:r>
            <a:r>
              <a:rPr lang="en-US" sz="3100" dirty="0"/>
              <a:t> </a:t>
            </a:r>
            <a:r>
              <a:rPr lang="en-US" sz="3100" dirty="0" err="1"/>
              <a:t>cara</a:t>
            </a:r>
            <a:r>
              <a:rPr lang="en-US" sz="3100" dirty="0"/>
              <a:t> </a:t>
            </a:r>
            <a:r>
              <a:rPr lang="en-US" sz="3100" dirty="0" err="1"/>
              <a:t>pencacahan</a:t>
            </a:r>
            <a:r>
              <a:rPr lang="en-US" sz="3100" dirty="0"/>
              <a:t>,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pengukuran</a:t>
            </a:r>
            <a:r>
              <a:rPr lang="en-US" sz="3100" dirty="0"/>
              <a:t>,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pemeriksaan</a:t>
            </a:r>
            <a:r>
              <a:rPr lang="en-US" sz="3100" dirty="0" smtClean="0"/>
              <a:t> </a:t>
            </a:r>
            <a:r>
              <a:rPr lang="en-US" sz="3100" dirty="0" err="1"/>
              <a:t>laboratorium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lain-lain, yang </a:t>
            </a:r>
            <a:r>
              <a:rPr lang="en-US" sz="3100" dirty="0" err="1"/>
              <a:t>bisa</a:t>
            </a:r>
            <a:r>
              <a:rPr lang="en-US" sz="3100" dirty="0"/>
              <a:t> </a:t>
            </a:r>
            <a:r>
              <a:rPr lang="en-US" sz="3100" dirty="0" err="1"/>
              <a:t>berupa</a:t>
            </a:r>
            <a:r>
              <a:rPr lang="en-US" sz="3100" dirty="0"/>
              <a:t> data </a:t>
            </a:r>
            <a:r>
              <a:rPr lang="en-US" sz="3100" dirty="0" err="1"/>
              <a:t>diskrit</a:t>
            </a:r>
            <a:r>
              <a:rPr lang="en-US" sz="3100" dirty="0"/>
              <a:t> </a:t>
            </a:r>
            <a:r>
              <a:rPr lang="en-US" sz="3100" dirty="0" err="1" smtClean="0"/>
              <a:t>atau</a:t>
            </a:r>
            <a:r>
              <a:rPr lang="en-US" sz="3100" dirty="0" smtClean="0"/>
              <a:t> </a:t>
            </a:r>
            <a:r>
              <a:rPr lang="en-US" sz="3100" dirty="0" err="1" smtClean="0"/>
              <a:t>kontinyu</a:t>
            </a:r>
            <a:r>
              <a:rPr lang="en-US" sz="3100" dirty="0" smtClean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skala</a:t>
            </a:r>
            <a:r>
              <a:rPr lang="en-US" sz="3100" dirty="0"/>
              <a:t> </a:t>
            </a:r>
            <a:r>
              <a:rPr lang="en-US" sz="3100" dirty="0" err="1"/>
              <a:t>ukur</a:t>
            </a:r>
            <a:r>
              <a:rPr lang="en-US" sz="3100" dirty="0"/>
              <a:t> interval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rasio</a:t>
            </a:r>
            <a:r>
              <a:rPr lang="en-US" sz="3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866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975</TotalTime>
  <Words>1411</Words>
  <Application>Microsoft Office PowerPoint</Application>
  <PresentationFormat>On-screen Show (4:3)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Trebuchet MS</vt:lpstr>
      <vt:lpstr>Wingdings</vt:lpstr>
      <vt:lpstr>Wingdings 3</vt:lpstr>
      <vt:lpstr>Facet</vt:lpstr>
      <vt:lpstr>Analisis Kuantitatif Dalam Penelitian</vt:lpstr>
      <vt:lpstr>Pengertian Penelitian Kuantitatif</vt:lpstr>
      <vt:lpstr>Komponen dan Proses Penelitian Kuantitatif</vt:lpstr>
      <vt:lpstr>Perumusan Masalah Dalam Penelitian Kuantitatif </vt:lpstr>
      <vt:lpstr>Bentuk Perumusan Masalah Dalam Penelitian Kuantitatif </vt:lpstr>
      <vt:lpstr>Bentuk Perumusan Masalah Dalam Penelitian Kuantitatif (1) </vt:lpstr>
      <vt:lpstr>Variabel Penelitian</vt:lpstr>
      <vt:lpstr>Sifat Variabel Penelitian</vt:lpstr>
      <vt:lpstr>Sifat Variabel Penelitian (1)</vt:lpstr>
      <vt:lpstr>Macam-Macam Data Variabel</vt:lpstr>
      <vt:lpstr>Pembagian Data Untuk Pengolahan Statistik </vt:lpstr>
      <vt:lpstr>Pengumpulan Data Penelitian</vt:lpstr>
      <vt:lpstr>Jenis Data Menurut Cara Memperolehnya</vt:lpstr>
      <vt:lpstr>Jenis Data Berdasarkan Sumber Data</vt:lpstr>
      <vt:lpstr>Klasifikasi Data Berdasarkan Jenis Datanya</vt:lpstr>
      <vt:lpstr>Pembagian Jenis Data Berdasarkan Sifat Data</vt:lpstr>
      <vt:lpstr>Jenis Data Menurut Waktu Pengumpulannya</vt:lpstr>
      <vt:lpstr>Metode Observasi</vt:lpstr>
      <vt:lpstr>Tabulasi Data</vt:lpstr>
      <vt:lpstr>Analisa Data</vt:lpstr>
      <vt:lpstr>Penyajian Data</vt:lpstr>
      <vt:lpstr>Analisa Data Kuantitatif (Tahapan Analisa Data)</vt:lpstr>
      <vt:lpstr>Metode Statistik Yang digunakan Dalam Penelitian Kuantitatif</vt:lpstr>
      <vt:lpstr>Latihan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DESAIN PENELITIAN</dc:title>
  <dc:creator>irawan</dc:creator>
  <cp:lastModifiedBy>admin</cp:lastModifiedBy>
  <cp:revision>93</cp:revision>
  <dcterms:created xsi:type="dcterms:W3CDTF">2015-01-12T03:48:50Z</dcterms:created>
  <dcterms:modified xsi:type="dcterms:W3CDTF">2019-06-26T03:32:51Z</dcterms:modified>
</cp:coreProperties>
</file>