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6" r:id="rId3"/>
    <p:sldId id="257" r:id="rId4"/>
    <p:sldId id="269" r:id="rId5"/>
    <p:sldId id="258" r:id="rId6"/>
    <p:sldId id="270" r:id="rId7"/>
    <p:sldId id="259" r:id="rId8"/>
    <p:sldId id="271" r:id="rId9"/>
    <p:sldId id="261" r:id="rId10"/>
    <p:sldId id="263" r:id="rId11"/>
    <p:sldId id="264" r:id="rId12"/>
    <p:sldId id="272" r:id="rId13"/>
    <p:sldId id="265" r:id="rId14"/>
    <p:sldId id="266" r:id="rId15"/>
    <p:sldId id="273" r:id="rId16"/>
    <p:sldId id="267" r:id="rId17"/>
    <p:sldId id="26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4" r:id="rId29"/>
    <p:sldId id="291" r:id="rId30"/>
    <p:sldId id="285" r:id="rId31"/>
    <p:sldId id="292" r:id="rId32"/>
    <p:sldId id="286" r:id="rId33"/>
    <p:sldId id="287" r:id="rId34"/>
    <p:sldId id="288" r:id="rId35"/>
    <p:sldId id="304" r:id="rId36"/>
    <p:sldId id="305" r:id="rId37"/>
    <p:sldId id="313" r:id="rId38"/>
    <p:sldId id="293" r:id="rId39"/>
    <p:sldId id="306" r:id="rId40"/>
    <p:sldId id="307" r:id="rId41"/>
    <p:sldId id="308" r:id="rId42"/>
    <p:sldId id="309" r:id="rId43"/>
    <p:sldId id="310" r:id="rId44"/>
    <p:sldId id="311" r:id="rId45"/>
    <p:sldId id="312" r:id="rId46"/>
  </p:sldIdLst>
  <p:sldSz cx="18002250" cy="8280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48" y="312"/>
      </p:cViewPr>
      <p:guideLst>
        <p:guide orient="horz" pos="2608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8002250" cy="828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80023" y="122673"/>
            <a:ext cx="17642206" cy="80473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0086" y="3552921"/>
            <a:ext cx="14072489" cy="297481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908659" y="3555374"/>
            <a:ext cx="2343498" cy="296990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184412" y="3787226"/>
            <a:ext cx="1792003" cy="2506201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7052" y="3689386"/>
            <a:ext cx="13678570" cy="271106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30320" y="5584586"/>
            <a:ext cx="1500187" cy="552027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712" y="5504910"/>
            <a:ext cx="13299233" cy="80216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1105" y="3790585"/>
            <a:ext cx="13310459" cy="2508655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528" y="5612275"/>
            <a:ext cx="12901613" cy="552027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513" y="3896346"/>
            <a:ext cx="13051632" cy="1472072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08977" y="276013"/>
            <a:ext cx="3660457" cy="739251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93106" y="424297"/>
            <a:ext cx="3292213" cy="709595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76893" y="477445"/>
            <a:ext cx="2924639" cy="69896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9" y="460028"/>
            <a:ext cx="12151518" cy="69923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8002250" cy="828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80023" y="122673"/>
            <a:ext cx="17642206" cy="80473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9829" y="3557507"/>
            <a:ext cx="16272033" cy="297481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17579" y="3680183"/>
            <a:ext cx="15816544" cy="271106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898" y="3864190"/>
            <a:ext cx="15151893" cy="1564077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29889" y="5483471"/>
            <a:ext cx="15391923" cy="80216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898" y="5563147"/>
            <a:ext cx="15151893" cy="6324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0398" y="3772185"/>
            <a:ext cx="15390898" cy="2508655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0" y="493073"/>
            <a:ext cx="16263198" cy="1255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40" y="2075623"/>
            <a:ext cx="7950993" cy="532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5" y="2075623"/>
            <a:ext cx="7950993" cy="532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0" y="493073"/>
            <a:ext cx="16263198" cy="12550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40" y="2079684"/>
            <a:ext cx="7954120" cy="772454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40" y="2944143"/>
            <a:ext cx="7954120" cy="44526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5" y="2079684"/>
            <a:ext cx="7957244" cy="772454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5" y="2944143"/>
            <a:ext cx="7957244" cy="44526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8002250" cy="828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80023" y="122673"/>
            <a:ext cx="17642206" cy="80473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8002250" cy="828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80023" y="122673"/>
            <a:ext cx="17642206" cy="80473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962" y="828044"/>
            <a:ext cx="9001126" cy="63483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2573" y="1818008"/>
            <a:ext cx="5348239" cy="425428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32234" y="1983137"/>
            <a:ext cx="4888907" cy="3905151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69" y="3588176"/>
            <a:ext cx="4525436" cy="21161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9" y="2094026"/>
            <a:ext cx="4525436" cy="1438771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8002250" cy="828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80023" y="122673"/>
            <a:ext cx="17642206" cy="80473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170" y="750329"/>
            <a:ext cx="15301912" cy="522996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0170" y="5980291"/>
            <a:ext cx="15301912" cy="16560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0193" y="6072293"/>
            <a:ext cx="14964005" cy="145242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00225" y="6808333"/>
            <a:ext cx="14428012" cy="54538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2253" y="6127496"/>
            <a:ext cx="15643956" cy="132486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2695" y="6829770"/>
            <a:ext cx="14263074" cy="4850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6164301"/>
            <a:ext cx="14428012" cy="631526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8002250" cy="828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80023" y="122673"/>
            <a:ext cx="17642206" cy="80473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16107"/>
            <a:ext cx="16202026" cy="528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9" y="7674707"/>
            <a:ext cx="4200525" cy="44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C7CBF5-D58E-40C2-91E2-1B673C3EB26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0770" y="7674707"/>
            <a:ext cx="5700713" cy="44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1618" y="7674707"/>
            <a:ext cx="4200525" cy="44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068" y="335859"/>
            <a:ext cx="16922116" cy="160087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075" y="450198"/>
            <a:ext cx="16499149" cy="135059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40" y="493073"/>
            <a:ext cx="16263198" cy="125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1350170" y="552029"/>
            <a:ext cx="15301912" cy="5229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82695" y="6875326"/>
            <a:ext cx="14263074" cy="485034"/>
          </a:xfrm>
        </p:spPr>
        <p:txBody>
          <a:bodyPr/>
          <a:lstStyle/>
          <a:p>
            <a:r>
              <a:rPr lang="id-ID" b="1" dirty="0" smtClean="0"/>
              <a:t>Rani susanto, s.kom., m.kom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 </a:t>
            </a:r>
            <a:r>
              <a:rPr lang="en-US" b="1" dirty="0" err="1" smtClean="0"/>
              <a:t>fungsional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t="34964" r="54574" b="26811"/>
          <a:stretch/>
        </p:blipFill>
        <p:spPr bwMode="auto">
          <a:xfrm>
            <a:off x="7350919" y="736040"/>
            <a:ext cx="3750469" cy="48532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/>
              <a:t>Ada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hal</a:t>
            </a:r>
            <a:r>
              <a:rPr lang="en-US" sz="2800" b="1" dirty="0"/>
              <a:t> yang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diperhatikan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proses </a:t>
            </a:r>
            <a:r>
              <a:rPr lang="en-US" sz="2800" b="1" dirty="0" smtClean="0"/>
              <a:t>:</a:t>
            </a:r>
          </a:p>
          <a:p>
            <a:pPr marL="5715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/>
              <a:t>Proses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input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smtClean="0"/>
              <a:t>output.</a:t>
            </a:r>
          </a:p>
          <a:p>
            <a:pPr marL="5715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/>
              <a:t>Proses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dihubungkan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komponen</a:t>
            </a:r>
            <a:r>
              <a:rPr lang="en-US" sz="2800" b="1" dirty="0"/>
              <a:t> terminator, </a:t>
            </a:r>
            <a:r>
              <a:rPr lang="en-US" sz="2800" b="1" dirty="0" smtClean="0"/>
              <a:t>data store </a:t>
            </a:r>
            <a:r>
              <a:rPr lang="en-US" sz="2800" b="1" dirty="0" err="1"/>
              <a:t>atau</a:t>
            </a:r>
            <a:r>
              <a:rPr lang="en-US" sz="2800" b="1" dirty="0"/>
              <a:t> proses </a:t>
            </a: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dirty="0" err="1"/>
              <a:t>alur</a:t>
            </a:r>
            <a:r>
              <a:rPr lang="en-US" sz="2800" b="1" dirty="0"/>
              <a:t> </a:t>
            </a:r>
            <a:r>
              <a:rPr lang="en-US" sz="2800" b="1" dirty="0" smtClean="0"/>
              <a:t>data.</a:t>
            </a:r>
          </a:p>
          <a:p>
            <a:pPr marL="5715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err="1" smtClean="0"/>
              <a:t>Sistem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bagian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divisi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departemen</a:t>
            </a:r>
            <a:r>
              <a:rPr lang="en-US" sz="2800" b="1" dirty="0" smtClean="0"/>
              <a:t> </a:t>
            </a:r>
            <a:r>
              <a:rPr lang="en-US" sz="2800" b="1" dirty="0"/>
              <a:t>yang </a:t>
            </a:r>
            <a:r>
              <a:rPr lang="en-US" sz="2800" b="1" dirty="0" err="1"/>
              <a:t>sedang</a:t>
            </a:r>
            <a:r>
              <a:rPr lang="en-US" sz="2800" b="1" dirty="0"/>
              <a:t> </a:t>
            </a:r>
            <a:r>
              <a:rPr lang="en-US" sz="2800" b="1" dirty="0" err="1"/>
              <a:t>dianalisis</a:t>
            </a:r>
            <a:r>
              <a:rPr lang="en-US" sz="2800" b="1" dirty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profesional</a:t>
            </a:r>
            <a:r>
              <a:rPr lang="en-US" sz="2800" b="1" dirty="0" smtClean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digambarkan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komponen</a:t>
            </a:r>
            <a:r>
              <a:rPr lang="en-US" sz="2800" b="1" dirty="0"/>
              <a:t> proses.</a:t>
            </a:r>
          </a:p>
        </p:txBody>
      </p:sp>
    </p:spTree>
    <p:extLst>
      <p:ext uri="{BB962C8B-B14F-4D97-AF65-F5344CB8AC3E}">
        <p14:creationId xmlns:p14="http://schemas.microsoft.com/office/powerpoint/2010/main" val="12381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16102"/>
            <a:ext cx="16202026" cy="579628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endParaRPr lang="en-US" sz="1800" b="1" dirty="0"/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b="1" dirty="0" err="1" smtClean="0"/>
              <a:t>Umumnya</a:t>
            </a:r>
            <a:r>
              <a:rPr lang="en-US" b="1" dirty="0" smtClean="0"/>
              <a:t> </a:t>
            </a:r>
            <a:r>
              <a:rPr lang="en-US" b="1" dirty="0" err="1"/>
              <a:t>kesalahan</a:t>
            </a:r>
            <a:r>
              <a:rPr lang="en-US" b="1" dirty="0"/>
              <a:t> proses di DFD </a:t>
            </a:r>
            <a:r>
              <a:rPr lang="en-US" b="1" dirty="0" err="1"/>
              <a:t>adalah</a:t>
            </a:r>
            <a:r>
              <a:rPr lang="en-US" b="1" dirty="0"/>
              <a:t> :</a:t>
            </a: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Proses </a:t>
            </a:r>
            <a:r>
              <a:rPr lang="en-US" b="1" dirty="0" err="1"/>
              <a:t>mempunyai</a:t>
            </a:r>
            <a:r>
              <a:rPr lang="en-US" b="1" dirty="0"/>
              <a:t> input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smtClean="0"/>
              <a:t>output. </a:t>
            </a:r>
            <a:r>
              <a:rPr lang="en-US" b="1" dirty="0" err="1" smtClean="0"/>
              <a:t>Kesalahan</a:t>
            </a:r>
            <a:r>
              <a:rPr lang="en-US" b="1" dirty="0" smtClean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disebut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i="1" dirty="0"/>
              <a:t>black hole </a:t>
            </a:r>
            <a:r>
              <a:rPr lang="en-US" b="1" dirty="0"/>
              <a:t>(</a:t>
            </a:r>
            <a:r>
              <a:rPr lang="en-US" b="1" dirty="0" err="1"/>
              <a:t>lubang</a:t>
            </a:r>
            <a:r>
              <a:rPr lang="en-US" b="1" dirty="0"/>
              <a:t> </a:t>
            </a:r>
            <a:r>
              <a:rPr lang="en-US" b="1" dirty="0" err="1"/>
              <a:t>hitam</a:t>
            </a:r>
            <a:r>
              <a:rPr lang="en-US" b="1" dirty="0"/>
              <a:t>), </a:t>
            </a:r>
            <a:r>
              <a:rPr lang="en-US" b="1" dirty="0" err="1" smtClean="0"/>
              <a:t>karena</a:t>
            </a:r>
            <a:r>
              <a:rPr lang="en-US" b="1" dirty="0" smtClean="0"/>
              <a:t> data 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proses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lenyap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berbekas</a:t>
            </a:r>
            <a:r>
              <a:rPr lang="en-US" b="1" dirty="0"/>
              <a:t> </a:t>
            </a:r>
            <a:r>
              <a:rPr lang="en-US" b="1" dirty="0" err="1" smtClean="0"/>
              <a:t>seperti</a:t>
            </a:r>
            <a:r>
              <a:rPr lang="en-US" b="1" dirty="0" smtClean="0"/>
              <a:t> </a:t>
            </a:r>
            <a:r>
              <a:rPr lang="en-US" b="1" dirty="0" err="1" smtClean="0"/>
              <a:t>dimasukkan</a:t>
            </a:r>
            <a:r>
              <a:rPr lang="en-US" b="1" dirty="0" smtClean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lubang</a:t>
            </a:r>
            <a:r>
              <a:rPr lang="en-US" b="1" dirty="0"/>
              <a:t> </a:t>
            </a:r>
            <a:r>
              <a:rPr lang="en-US" b="1" dirty="0" err="1"/>
              <a:t>hitam</a:t>
            </a:r>
            <a:r>
              <a:rPr lang="en-US" b="1" dirty="0"/>
              <a:t> (</a:t>
            </a:r>
            <a:r>
              <a:rPr lang="en-US" b="1" i="1" dirty="0" err="1"/>
              <a:t>lihat</a:t>
            </a:r>
            <a:r>
              <a:rPr lang="en-US" b="1" i="1" dirty="0"/>
              <a:t> proses 1</a:t>
            </a:r>
            <a:r>
              <a:rPr lang="en-US" b="1" dirty="0" smtClean="0"/>
              <a:t>).</a:t>
            </a: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Proses </a:t>
            </a:r>
            <a:r>
              <a:rPr lang="en-US" b="1" dirty="0" err="1"/>
              <a:t>menghasilkan</a:t>
            </a:r>
            <a:r>
              <a:rPr lang="en-US" b="1" dirty="0"/>
              <a:t> output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 smtClean="0"/>
              <a:t>input.Kesalahan</a:t>
            </a:r>
            <a:r>
              <a:rPr lang="en-US" b="1" dirty="0" smtClean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disebut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i="1" dirty="0"/>
              <a:t>miracle </a:t>
            </a:r>
            <a:r>
              <a:rPr lang="en-US" b="1" dirty="0"/>
              <a:t>(</a:t>
            </a:r>
            <a:r>
              <a:rPr lang="en-US" b="1" dirty="0" err="1"/>
              <a:t>ajaib</a:t>
            </a:r>
            <a:r>
              <a:rPr lang="en-US" b="1" dirty="0"/>
              <a:t>),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 smtClean="0"/>
              <a:t>ajaib</a:t>
            </a:r>
            <a:r>
              <a:rPr lang="en-US" b="1" dirty="0" smtClean="0"/>
              <a:t> </a:t>
            </a:r>
            <a:r>
              <a:rPr lang="fi-FI" b="1" dirty="0" smtClean="0"/>
              <a:t>dihasilkan </a:t>
            </a:r>
            <a:r>
              <a:rPr lang="fi-FI" b="1" dirty="0"/>
              <a:t>output tanpa pernah menerima input (</a:t>
            </a:r>
            <a:r>
              <a:rPr lang="fi-FI" b="1" i="1" dirty="0"/>
              <a:t>lihat proses 2</a:t>
            </a:r>
            <a:r>
              <a:rPr lang="fi-FI" b="1" dirty="0"/>
              <a:t>).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37862" r="30740" b="40942"/>
          <a:stretch/>
        </p:blipFill>
        <p:spPr bwMode="auto">
          <a:xfrm>
            <a:off x="8467725" y="406400"/>
            <a:ext cx="8901685" cy="159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6325" y="635000"/>
            <a:ext cx="90011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d-ID" sz="2000" b="1" dirty="0">
                <a:solidFill>
                  <a:schemeClr val="bg1"/>
                </a:solidFill>
              </a:rPr>
              <a:t>Berikut ini merupakan suatu contoh proses yang salah : </a:t>
            </a:r>
          </a:p>
          <a:p>
            <a:pPr>
              <a:lnSpc>
                <a:spcPct val="200000"/>
              </a:lnSpc>
            </a:pPr>
            <a:r>
              <a:rPr lang="id-ID" sz="2000" b="1" dirty="0">
                <a:solidFill>
                  <a:schemeClr val="bg1"/>
                </a:solidFill>
              </a:rPr>
              <a:t>Contoh proses</a:t>
            </a:r>
          </a:p>
        </p:txBody>
      </p:sp>
    </p:spTree>
    <p:extLst>
      <p:ext uri="{BB962C8B-B14F-4D97-AF65-F5344CB8AC3E}">
        <p14:creationId xmlns:p14="http://schemas.microsoft.com/office/powerpoint/2010/main" val="403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DATA STORE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DATA STORE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16106"/>
            <a:ext cx="16202026" cy="174808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err="1"/>
              <a:t>Komponen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model </a:t>
            </a:r>
            <a:r>
              <a:rPr lang="en-US" sz="2800" dirty="0" err="1"/>
              <a:t>sekumpulan</a:t>
            </a:r>
            <a:r>
              <a:rPr lang="en-US" sz="2800" dirty="0"/>
              <a:t> </a:t>
            </a:r>
            <a:r>
              <a:rPr lang="en-US" sz="2800" dirty="0" err="1" smtClean="0"/>
              <a:t>paket</a:t>
            </a:r>
            <a:r>
              <a:rPr lang="en-US" sz="2800" dirty="0" smtClean="0"/>
              <a:t> data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b="1" dirty="0" err="1"/>
              <a:t>diberi</a:t>
            </a:r>
            <a:r>
              <a:rPr lang="en-US" sz="2800" b="1" dirty="0"/>
              <a:t> </a:t>
            </a:r>
            <a:r>
              <a:rPr lang="en-US" sz="2800" b="1" dirty="0" err="1"/>
              <a:t>nama</a:t>
            </a:r>
            <a:r>
              <a:rPr lang="en-US" sz="2800" b="1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b="1" dirty="0"/>
              <a:t>kata </a:t>
            </a:r>
            <a:r>
              <a:rPr lang="en-US" sz="2800" b="1" dirty="0" err="1"/>
              <a:t>benda</a:t>
            </a:r>
            <a:r>
              <a:rPr lang="en-US" sz="2800" b="1" dirty="0"/>
              <a:t> </a:t>
            </a:r>
            <a:r>
              <a:rPr lang="en-US" sz="2800" b="1" dirty="0" err="1"/>
              <a:t>jamak</a:t>
            </a:r>
            <a:r>
              <a:rPr lang="en-US" sz="2800" dirty="0"/>
              <a:t>, </a:t>
            </a:r>
            <a:r>
              <a:rPr lang="en-US" sz="2800" dirty="0" err="1" smtClean="0"/>
              <a:t>misalnya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Mahasiswa</a:t>
            </a:r>
            <a:endParaRPr lang="id-ID" sz="2800" b="1" i="1" dirty="0" smtClean="0"/>
          </a:p>
          <a:p>
            <a:pPr algn="just">
              <a:lnSpc>
                <a:spcPct val="200000"/>
              </a:lnSpc>
            </a:pPr>
            <a:r>
              <a:rPr lang="en-US" sz="2800" dirty="0" err="1"/>
              <a:t>Suatu</a:t>
            </a:r>
            <a:r>
              <a:rPr lang="en-US" sz="2800" dirty="0"/>
              <a:t> data store </a:t>
            </a:r>
            <a:r>
              <a:rPr lang="en-US" sz="2800" dirty="0" err="1"/>
              <a:t>dihubungkan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alur</a:t>
            </a:r>
            <a:r>
              <a:rPr lang="en-US" sz="2800" dirty="0"/>
              <a:t> data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komponen</a:t>
            </a:r>
            <a:r>
              <a:rPr lang="en-US" sz="2800" b="1" dirty="0"/>
              <a:t> proses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DFD </a:t>
            </a:r>
            <a:r>
              <a:rPr lang="en-US" sz="2800" dirty="0" err="1"/>
              <a:t>lainnya</a:t>
            </a:r>
            <a:r>
              <a:rPr lang="en-US" sz="2800" dirty="0"/>
              <a:t>.</a:t>
            </a:r>
            <a:endParaRPr lang="en-US" sz="2800" b="1" i="1" dirty="0" smtClean="0"/>
          </a:p>
          <a:p>
            <a:pPr algn="just">
              <a:lnSpc>
                <a:spcPct val="2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2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endParaRPr lang="id-ID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dirty="0"/>
          </a:p>
          <a:p>
            <a:pPr marL="5715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en-US" b="1" dirty="0" err="1" smtClean="0"/>
              <a:t>Alur</a:t>
            </a:r>
            <a:r>
              <a:rPr lang="en-US" b="1" dirty="0" smtClean="0"/>
              <a:t> </a:t>
            </a:r>
            <a:r>
              <a:rPr lang="en-US" b="1" dirty="0"/>
              <a:t>data </a:t>
            </a:r>
            <a:r>
              <a:rPr lang="en-US" b="1" dirty="0" err="1"/>
              <a:t>dari</a:t>
            </a:r>
            <a:r>
              <a:rPr lang="en-US" b="1" dirty="0"/>
              <a:t> data store </a:t>
            </a:r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fi-FI" dirty="0" smtClean="0"/>
              <a:t>pengaksesan </a:t>
            </a:r>
            <a:r>
              <a:rPr lang="fi-FI" dirty="0"/>
              <a:t>satu paket tunggal data, lebih dari satu paket </a:t>
            </a:r>
            <a:r>
              <a:rPr lang="fi-FI" dirty="0" smtClean="0"/>
              <a:t>data, </a:t>
            </a:r>
            <a:r>
              <a:rPr lang="sv-SE" dirty="0" smtClean="0"/>
              <a:t>sebagian </a:t>
            </a:r>
            <a:r>
              <a:rPr lang="sv-SE" dirty="0"/>
              <a:t>dari satu paket tunggal data, atau sebagian dari </a:t>
            </a:r>
            <a:r>
              <a:rPr lang="sv-SE" dirty="0" smtClean="0"/>
              <a:t>lebih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endParaRPr lang="en-US" dirty="0" smtClean="0"/>
          </a:p>
          <a:p>
            <a:pPr marL="5715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en-US" b="1" dirty="0" err="1" smtClean="0"/>
              <a:t>Alur</a:t>
            </a:r>
            <a:r>
              <a:rPr lang="en-US" b="1" dirty="0" smtClean="0"/>
              <a:t> </a:t>
            </a:r>
            <a:r>
              <a:rPr lang="en-US" b="1" dirty="0"/>
              <a:t>data </a:t>
            </a:r>
            <a:r>
              <a:rPr lang="en-US" b="1" dirty="0" err="1"/>
              <a:t>ke</a:t>
            </a:r>
            <a:r>
              <a:rPr lang="en-US" b="1" dirty="0"/>
              <a:t> data store </a:t>
            </a:r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pengupdatean</a:t>
            </a:r>
            <a:r>
              <a:rPr lang="en-US" dirty="0"/>
              <a:t> </a:t>
            </a:r>
            <a:r>
              <a:rPr lang="en-US" dirty="0" smtClean="0"/>
              <a:t>data,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,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/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endParaRPr lang="en-US" dirty="0" smtClean="0"/>
          </a:p>
          <a:p>
            <a:pPr marL="571500" indent="-457200" algn="just">
              <a:lnSpc>
                <a:spcPct val="150000"/>
              </a:lnSpc>
              <a:buFont typeface="+mj-lt"/>
              <a:buAutoNum type="alphaLcPeriod"/>
            </a:pPr>
            <a:endParaRPr lang="en-US" dirty="0"/>
          </a:p>
          <a:p>
            <a:pPr marL="571500" indent="-457200" algn="just">
              <a:lnSpc>
                <a:spcPct val="150000"/>
              </a:lnSpc>
              <a:buFont typeface="+mj-lt"/>
              <a:buAutoNum type="alphaLcPeriod"/>
            </a:pPr>
            <a:endParaRPr lang="en-US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65399" r="34815" b="11412"/>
          <a:stretch/>
        </p:blipFill>
        <p:spPr bwMode="auto">
          <a:xfrm>
            <a:off x="4459898" y="939800"/>
            <a:ext cx="8479321" cy="20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DATA FLOW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DATA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id-ID" b="1" dirty="0" smtClean="0"/>
              <a:t>Digambarkan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, </a:t>
            </a:r>
            <a:r>
              <a:rPr lang="en-US" b="1" dirty="0" smtClean="0"/>
              <a:t>yang </a:t>
            </a:r>
            <a:r>
              <a:rPr lang="en-US" b="1" dirty="0" err="1" smtClean="0"/>
              <a:t>menunjukkan</a:t>
            </a:r>
            <a:r>
              <a:rPr lang="en-US" b="1" dirty="0" smtClean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menuju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keluar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proses. </a:t>
            </a:r>
            <a:endParaRPr lang="id-ID" b="1" dirty="0" smtClean="0"/>
          </a:p>
          <a:p>
            <a:pPr algn="just">
              <a:lnSpc>
                <a:spcPct val="200000"/>
              </a:lnSpc>
            </a:pPr>
            <a:r>
              <a:rPr lang="en-US" b="1" dirty="0" err="1" smtClean="0"/>
              <a:t>Alur</a:t>
            </a:r>
            <a:r>
              <a:rPr lang="en-US" b="1" dirty="0" smtClean="0"/>
              <a:t> data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menerangkan</a:t>
            </a:r>
            <a:r>
              <a:rPr lang="en-US" b="1" dirty="0"/>
              <a:t> </a:t>
            </a:r>
            <a:r>
              <a:rPr lang="en-US" b="1" dirty="0" err="1"/>
              <a:t>perpindahan</a:t>
            </a:r>
            <a:r>
              <a:rPr lang="en-US" b="1" dirty="0"/>
              <a:t> data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 smtClean="0"/>
              <a:t>paket</a:t>
            </a:r>
            <a:r>
              <a:rPr lang="en-US" b="1" dirty="0" smtClean="0"/>
              <a:t> data/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 smtClean="0"/>
              <a:t>lainnya</a:t>
            </a:r>
            <a:r>
              <a:rPr lang="en-US" b="1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it-IT" b="1" dirty="0"/>
              <a:t>Alur data perlu diberi nama sesuai dengan </a:t>
            </a:r>
            <a:r>
              <a:rPr lang="it-IT" b="1" dirty="0" smtClean="0"/>
              <a:t> data/informasi yang </a:t>
            </a:r>
            <a:r>
              <a:rPr lang="en-US" b="1" dirty="0" err="1" smtClean="0"/>
              <a:t>dimaksud</a:t>
            </a:r>
            <a:r>
              <a:rPr lang="en-US" b="1" dirty="0"/>
              <a:t>, 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alur</a:t>
            </a:r>
            <a:r>
              <a:rPr lang="en-US" b="1" dirty="0"/>
              <a:t> data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/>
              <a:t>menggunakan</a:t>
            </a:r>
            <a:r>
              <a:rPr lang="en-US" b="1" dirty="0"/>
              <a:t> kata </a:t>
            </a:r>
            <a:r>
              <a:rPr lang="en-US" b="1" dirty="0" err="1"/>
              <a:t>benda</a:t>
            </a:r>
            <a:r>
              <a:rPr lang="en-US" b="1" dirty="0"/>
              <a:t>, </a:t>
            </a:r>
            <a:r>
              <a:rPr lang="en-US" b="1" dirty="0" err="1"/>
              <a:t>contohnya</a:t>
            </a:r>
            <a:r>
              <a:rPr lang="en-US" b="1" dirty="0"/>
              <a:t> </a:t>
            </a:r>
            <a:r>
              <a:rPr lang="en-US" b="1" i="1" dirty="0" err="1"/>
              <a:t>Laporan</a:t>
            </a:r>
            <a:r>
              <a:rPr lang="en-US" b="1" i="1" dirty="0"/>
              <a:t> </a:t>
            </a:r>
            <a:r>
              <a:rPr lang="en-US" b="1" i="1" dirty="0" err="1"/>
              <a:t>Penjualan</a:t>
            </a:r>
            <a:endParaRPr lang="en-US" b="1" dirty="0"/>
          </a:p>
        </p:txBody>
      </p:sp>
      <p:sp>
        <p:nvSpPr>
          <p:cNvPr id="4" name="Notched Right Arrow 3">
            <a:hlinkClick r:id="rId2" action="ppaction://hlinksldjump"/>
          </p:cNvPr>
          <p:cNvSpPr/>
          <p:nvPr/>
        </p:nvSpPr>
        <p:spPr>
          <a:xfrm>
            <a:off x="14487525" y="6807200"/>
            <a:ext cx="978408" cy="484632"/>
          </a:xfrm>
          <a:prstGeom prst="notch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74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KONSEP DALAM ALUR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/>
              <a:t>Paket</a:t>
            </a:r>
            <a:r>
              <a:rPr lang="en-US" b="1" dirty="0"/>
              <a:t> Data (</a:t>
            </a:r>
            <a:r>
              <a:rPr lang="en-US" b="1" i="1" dirty="0"/>
              <a:t>Packets of Data</a:t>
            </a:r>
            <a:r>
              <a:rPr lang="en-US" b="1" dirty="0"/>
              <a:t>)</a:t>
            </a:r>
          </a:p>
          <a:p>
            <a:pPr marL="552450" indent="0" algn="just">
              <a:lnSpc>
                <a:spcPct val="150000"/>
              </a:lnSpc>
              <a:buNone/>
            </a:pPr>
            <a:r>
              <a:rPr lang="en-US" b="1" dirty="0" err="1" smtClean="0"/>
              <a:t>Apabila</a:t>
            </a:r>
            <a:r>
              <a:rPr lang="en-US" b="1" dirty="0" smtClean="0"/>
              <a:t> </a:t>
            </a:r>
            <a:r>
              <a:rPr lang="en-US" b="1" dirty="0" err="1"/>
              <a:t>dua</a:t>
            </a:r>
            <a:r>
              <a:rPr lang="en-US" b="1" dirty="0"/>
              <a:t> data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mengalir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i="1" dirty="0" err="1"/>
              <a:t>suatu</a:t>
            </a:r>
            <a:r>
              <a:rPr lang="en-US" b="1" i="1" dirty="0"/>
              <a:t> </a:t>
            </a:r>
            <a:r>
              <a:rPr lang="en-US" b="1" i="1" dirty="0" err="1"/>
              <a:t>sumber</a:t>
            </a:r>
            <a:r>
              <a:rPr lang="en-US" b="1" i="1" dirty="0"/>
              <a:t> </a:t>
            </a:r>
            <a:r>
              <a:rPr lang="en-US" b="1" i="1" dirty="0" smtClean="0"/>
              <a:t>yang </a:t>
            </a:r>
            <a:r>
              <a:rPr lang="en-US" b="1" i="1" dirty="0" err="1" smtClean="0"/>
              <a:t>sama</a:t>
            </a:r>
            <a:r>
              <a:rPr lang="en-US" b="1" i="1" dirty="0" smtClean="0"/>
              <a:t> </a:t>
            </a:r>
            <a:r>
              <a:rPr lang="en-US" b="1" dirty="0" err="1"/>
              <a:t>menuju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i="1" dirty="0" err="1"/>
              <a:t>tujuan</a:t>
            </a:r>
            <a:r>
              <a:rPr lang="en-US" b="1" i="1" dirty="0"/>
              <a:t> yang </a:t>
            </a:r>
            <a:r>
              <a:rPr lang="en-US" b="1" i="1" dirty="0" err="1"/>
              <a:t>sama</a:t>
            </a:r>
            <a:r>
              <a:rPr lang="en-US" b="1" i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dianggap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alur</a:t>
            </a:r>
            <a:r>
              <a:rPr lang="en-US" b="1" dirty="0"/>
              <a:t> data </a:t>
            </a:r>
            <a:r>
              <a:rPr lang="en-US" b="1" dirty="0" err="1"/>
              <a:t>tunggal</a:t>
            </a:r>
            <a:r>
              <a:rPr lang="en-US" b="1" dirty="0"/>
              <a:t>,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smtClean="0"/>
              <a:t>data </a:t>
            </a:r>
            <a:r>
              <a:rPr lang="fi-FI" b="1" dirty="0" smtClean="0"/>
              <a:t>itu </a:t>
            </a:r>
            <a:r>
              <a:rPr lang="fi-FI" b="1" dirty="0"/>
              <a:t>mengalir bersama-sama sebagai satu </a:t>
            </a:r>
            <a:r>
              <a:rPr lang="fi-FI" b="1" dirty="0" smtClean="0"/>
              <a:t>paket.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/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/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/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fi-FI" b="1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46014" r="34815" b="19747"/>
          <a:stretch/>
        </p:blipFill>
        <p:spPr bwMode="auto">
          <a:xfrm>
            <a:off x="4962525" y="4597400"/>
            <a:ext cx="8479321" cy="302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2800" b="1" dirty="0" smtClean="0"/>
              <a:t>2. </a:t>
            </a:r>
            <a:r>
              <a:rPr lang="nn-NO" sz="2800" b="1" dirty="0"/>
              <a:t>Konsep Alur Data Menyebar (</a:t>
            </a:r>
            <a:r>
              <a:rPr lang="nn-NO" sz="2800" b="1" i="1" dirty="0"/>
              <a:t>Diverging Data Flow</a:t>
            </a:r>
            <a:r>
              <a:rPr lang="nn-NO" sz="2800" b="1" dirty="0"/>
              <a:t>)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1" dirty="0" err="1" smtClean="0"/>
              <a:t>Alur</a:t>
            </a:r>
            <a:r>
              <a:rPr lang="en-US" sz="2000" b="1" dirty="0" smtClean="0"/>
              <a:t> </a:t>
            </a:r>
            <a:r>
              <a:rPr lang="en-US" sz="2000" b="1" dirty="0"/>
              <a:t>data </a:t>
            </a:r>
            <a:r>
              <a:rPr lang="en-US" sz="2000" b="1" dirty="0" err="1"/>
              <a:t>menyebar</a:t>
            </a:r>
            <a:r>
              <a:rPr lang="en-US" sz="2000" b="1" dirty="0"/>
              <a:t> </a:t>
            </a:r>
            <a:r>
              <a:rPr lang="en-US" sz="2000" b="1" dirty="0" err="1"/>
              <a:t>menunjukkan</a:t>
            </a:r>
            <a:r>
              <a:rPr lang="en-US" sz="2000" b="1" dirty="0"/>
              <a:t> </a:t>
            </a:r>
            <a:r>
              <a:rPr lang="en-US" sz="2000" b="1" dirty="0" err="1"/>
              <a:t>sejumlah</a:t>
            </a:r>
            <a:r>
              <a:rPr lang="en-US" sz="2000" b="1" dirty="0"/>
              <a:t> </a:t>
            </a:r>
            <a:r>
              <a:rPr lang="en-US" sz="2000" b="1" dirty="0" err="1"/>
              <a:t>tembusan</a:t>
            </a:r>
            <a:r>
              <a:rPr lang="en-US" sz="2000" b="1" dirty="0"/>
              <a:t> </a:t>
            </a:r>
            <a:r>
              <a:rPr lang="en-US" sz="2000" b="1" dirty="0" err="1"/>
              <a:t>paket</a:t>
            </a:r>
            <a:r>
              <a:rPr lang="en-US" sz="2000" b="1" dirty="0"/>
              <a:t> </a:t>
            </a:r>
            <a:r>
              <a:rPr lang="en-US" sz="2000" b="1" dirty="0" smtClean="0"/>
              <a:t>data yang </a:t>
            </a:r>
            <a:r>
              <a:rPr lang="en-US" sz="2000" b="1" dirty="0"/>
              <a:t>yang </a:t>
            </a:r>
            <a:r>
              <a:rPr lang="en-US" sz="2000" b="1" dirty="0" err="1"/>
              <a:t>berasal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i="1" dirty="0" err="1"/>
              <a:t>sumber</a:t>
            </a:r>
            <a:r>
              <a:rPr lang="en-US" sz="2000" b="1" i="1" dirty="0"/>
              <a:t> yang </a:t>
            </a:r>
            <a:r>
              <a:rPr lang="en-US" sz="2000" b="1" i="1" dirty="0" err="1"/>
              <a:t>sama</a:t>
            </a:r>
            <a:r>
              <a:rPr lang="en-US" sz="2000" b="1" i="1" dirty="0"/>
              <a:t> </a:t>
            </a:r>
            <a:r>
              <a:rPr lang="en-US" sz="2000" b="1" dirty="0" err="1"/>
              <a:t>menuju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i="1" dirty="0" err="1"/>
              <a:t>tujuan</a:t>
            </a:r>
            <a:r>
              <a:rPr lang="en-US" sz="2000" b="1" i="1" dirty="0"/>
              <a:t> </a:t>
            </a:r>
            <a:r>
              <a:rPr lang="en-US" sz="2000" b="1" i="1" dirty="0" smtClean="0"/>
              <a:t>yang </a:t>
            </a:r>
            <a:r>
              <a:rPr lang="en-US" sz="2000" b="1" i="1" dirty="0" err="1" smtClean="0"/>
              <a:t>berbeda</a:t>
            </a:r>
            <a:r>
              <a:rPr lang="en-US" sz="2000" b="1" dirty="0"/>
              <a:t>,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paket</a:t>
            </a:r>
            <a:r>
              <a:rPr lang="en-US" sz="2000" b="1" dirty="0"/>
              <a:t> data yang </a:t>
            </a:r>
            <a:r>
              <a:rPr lang="en-US" sz="2000" b="1" dirty="0" err="1"/>
              <a:t>kompleks</a:t>
            </a:r>
            <a:r>
              <a:rPr lang="en-US" sz="2000" b="1" dirty="0"/>
              <a:t> </a:t>
            </a:r>
            <a:r>
              <a:rPr lang="en-US" sz="2000" b="1" dirty="0" err="1"/>
              <a:t>dibagi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elemen</a:t>
            </a:r>
            <a:r>
              <a:rPr lang="en-US" sz="2000" b="1" dirty="0" smtClean="0"/>
              <a:t> </a:t>
            </a:r>
            <a:r>
              <a:rPr lang="en-US" sz="2000" b="1" dirty="0"/>
              <a:t>data yang </a:t>
            </a:r>
            <a:r>
              <a:rPr lang="en-US" sz="2000" b="1" dirty="0" err="1"/>
              <a:t>dikirim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 yang </a:t>
            </a:r>
            <a:r>
              <a:rPr lang="en-US" sz="2000" b="1" dirty="0" err="1"/>
              <a:t>berbeda</a:t>
            </a:r>
            <a:r>
              <a:rPr lang="en-US" sz="2000" b="1" dirty="0"/>
              <a:t>,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alur</a:t>
            </a:r>
            <a:r>
              <a:rPr lang="en-US" sz="2000" b="1" dirty="0"/>
              <a:t> </a:t>
            </a:r>
            <a:r>
              <a:rPr lang="en-US" sz="2000" b="1" dirty="0" smtClean="0"/>
              <a:t>data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/>
              <a:t>membawa</a:t>
            </a:r>
            <a:r>
              <a:rPr lang="en-US" sz="2000" b="1" dirty="0"/>
              <a:t> </a:t>
            </a:r>
            <a:r>
              <a:rPr lang="en-US" sz="2000" b="1" dirty="0" err="1"/>
              <a:t>paket</a:t>
            </a:r>
            <a:r>
              <a:rPr lang="en-US" sz="2000" b="1" dirty="0"/>
              <a:t> data yang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yang </a:t>
            </a:r>
            <a:r>
              <a:rPr lang="en-US" sz="2000" b="1" dirty="0" err="1"/>
              <a:t>berbeda</a:t>
            </a:r>
            <a:r>
              <a:rPr lang="en-US" sz="2000" b="1" dirty="0"/>
              <a:t> </a:t>
            </a:r>
            <a:r>
              <a:rPr lang="en-US" sz="2000" b="1" dirty="0" smtClean="0"/>
              <a:t>yang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/>
              <a:t>dikirim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 yang </a:t>
            </a:r>
            <a:r>
              <a:rPr lang="en-US" sz="2000" b="1" dirty="0" err="1"/>
              <a:t>berbeda</a:t>
            </a:r>
            <a:r>
              <a:rPr lang="en-US" sz="2000" b="1" dirty="0" smtClean="0"/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1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sz="2800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en-US" sz="2800" b="1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sz="2800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en-US" sz="2800" b="1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3949" r="32166" b="57609"/>
          <a:stretch/>
        </p:blipFill>
        <p:spPr bwMode="auto">
          <a:xfrm>
            <a:off x="4350550" y="4826000"/>
            <a:ext cx="9262028" cy="251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en-US" b="1" dirty="0" smtClean="0"/>
              <a:t>3. </a:t>
            </a:r>
            <a:r>
              <a:rPr lang="nn-NO" b="1" dirty="0"/>
              <a:t>Konsep Alur Data Mengumpul (</a:t>
            </a:r>
            <a:r>
              <a:rPr lang="nn-NO" b="1" i="1" dirty="0"/>
              <a:t>Converging Data </a:t>
            </a:r>
            <a:r>
              <a:rPr lang="nn-NO" b="1" i="1" dirty="0" smtClean="0"/>
              <a:t>Flow</a:t>
            </a:r>
            <a:r>
              <a:rPr lang="nn-NO" b="1" dirty="0" smtClean="0"/>
              <a:t>)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/>
              <a:t>alur</a:t>
            </a:r>
            <a:r>
              <a:rPr lang="en-US" b="1" dirty="0"/>
              <a:t> data yang </a:t>
            </a:r>
            <a:r>
              <a:rPr lang="en-US" b="1" i="1" dirty="0" err="1"/>
              <a:t>berbeda</a:t>
            </a:r>
            <a:r>
              <a:rPr lang="en-US" b="1" i="1" dirty="0"/>
              <a:t> </a:t>
            </a:r>
            <a:r>
              <a:rPr lang="en-US" b="1" i="1" dirty="0" err="1"/>
              <a:t>sumber</a:t>
            </a:r>
            <a:r>
              <a:rPr lang="en-US" b="1" i="1" dirty="0"/>
              <a:t> </a:t>
            </a:r>
            <a:r>
              <a:rPr lang="en-US" b="1" dirty="0" err="1"/>
              <a:t>bergabung</a:t>
            </a:r>
            <a:r>
              <a:rPr lang="en-US" b="1" dirty="0"/>
              <a:t> </a:t>
            </a:r>
            <a:r>
              <a:rPr lang="en-US" b="1" dirty="0" err="1" smtClean="0"/>
              <a:t>bersama-sama</a:t>
            </a:r>
            <a:r>
              <a:rPr lang="en-US" b="1" dirty="0" smtClean="0"/>
              <a:t> </a:t>
            </a:r>
            <a:r>
              <a:rPr lang="fi-FI" b="1" dirty="0" smtClean="0"/>
              <a:t>menuju </a:t>
            </a:r>
            <a:r>
              <a:rPr lang="fi-FI" b="1" dirty="0"/>
              <a:t>ke </a:t>
            </a:r>
            <a:r>
              <a:rPr lang="fi-FI" b="1" i="1" dirty="0"/>
              <a:t>tujuan yang </a:t>
            </a:r>
            <a:r>
              <a:rPr lang="fi-FI" b="1" i="1" dirty="0" smtClean="0"/>
              <a:t>sama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55978" r="37666" b="19022"/>
          <a:stretch/>
        </p:blipFill>
        <p:spPr bwMode="auto">
          <a:xfrm>
            <a:off x="4050513" y="4368800"/>
            <a:ext cx="9751219" cy="3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DFD</a:t>
            </a:r>
            <a:br>
              <a:rPr lang="en-US" dirty="0" smtClean="0"/>
            </a:br>
            <a:r>
              <a:rPr lang="en-US" dirty="0" smtClean="0"/>
              <a:t>(Data Flow Diagram)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id-ID" sz="2000" b="1" dirty="0"/>
              <a:t>4</a:t>
            </a:r>
            <a:r>
              <a:rPr lang="en-US" sz="2000" b="1" dirty="0" smtClean="0"/>
              <a:t>. </a:t>
            </a:r>
            <a:r>
              <a:rPr lang="en-US" sz="2000" b="1" dirty="0" err="1"/>
              <a:t>Konsep</a:t>
            </a:r>
            <a:r>
              <a:rPr lang="en-US" sz="2000" b="1" dirty="0"/>
              <a:t> </a:t>
            </a:r>
            <a:r>
              <a:rPr lang="en-US" sz="2000" b="1" dirty="0" err="1"/>
              <a:t>Sumber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 </a:t>
            </a:r>
            <a:r>
              <a:rPr lang="en-US" sz="2000" b="1" dirty="0" err="1"/>
              <a:t>Alur</a:t>
            </a:r>
            <a:r>
              <a:rPr lang="en-US" sz="2000" b="1" dirty="0"/>
              <a:t> Data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d-ID" sz="2000" b="1" dirty="0"/>
              <a:t>	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/>
              <a:t>alur</a:t>
            </a:r>
            <a:r>
              <a:rPr lang="en-US" sz="2000" b="1" dirty="0"/>
              <a:t> data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i="1" dirty="0"/>
              <a:t>minimal </a:t>
            </a:r>
            <a:r>
              <a:rPr lang="en-US" sz="2000" b="1" i="1" dirty="0" err="1"/>
              <a:t>mengandung</a:t>
            </a:r>
            <a:r>
              <a:rPr lang="en-US" sz="2000" b="1" i="1" dirty="0"/>
              <a:t> </a:t>
            </a:r>
            <a:r>
              <a:rPr lang="en-US" sz="2000" b="1" i="1" dirty="0" err="1"/>
              <a:t>satu</a:t>
            </a:r>
            <a:r>
              <a:rPr lang="en-US" sz="2000" b="1" i="1" dirty="0"/>
              <a:t> proses</a:t>
            </a:r>
            <a:r>
              <a:rPr lang="en-US" sz="2000" b="1" dirty="0"/>
              <a:t>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Maksud</a:t>
            </a:r>
            <a:r>
              <a:rPr lang="en-US" sz="2000" b="1" dirty="0" smtClean="0"/>
              <a:t> </a:t>
            </a:r>
            <a:r>
              <a:rPr lang="en-US" sz="2000" b="1" dirty="0" err="1"/>
              <a:t>kalimat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: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/>
              <a:t>alur</a:t>
            </a:r>
            <a:r>
              <a:rPr lang="en-US" sz="2000" b="1" dirty="0"/>
              <a:t> data </a:t>
            </a:r>
            <a:r>
              <a:rPr lang="en-US" sz="2000" b="1" dirty="0" err="1"/>
              <a:t>dihasilkan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i="1" dirty="0"/>
              <a:t>proses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menuju</a:t>
            </a:r>
            <a:r>
              <a:rPr lang="en-US" sz="2000" b="1" dirty="0"/>
              <a:t> </a:t>
            </a:r>
            <a:r>
              <a:rPr lang="en-US" sz="2000" b="1" dirty="0" err="1" smtClean="0"/>
              <a:t>ke</a:t>
            </a:r>
            <a:r>
              <a:rPr lang="en-US" sz="2000" b="1" dirty="0"/>
              <a:t> </a:t>
            </a:r>
            <a:r>
              <a:rPr lang="en-US" sz="2000" b="1" i="1" dirty="0" err="1" smtClean="0"/>
              <a:t>suatu</a:t>
            </a:r>
            <a:r>
              <a:rPr lang="en-US" sz="2000" b="1" i="1" dirty="0" smtClean="0"/>
              <a:t> </a:t>
            </a:r>
            <a:r>
              <a:rPr lang="en-US" sz="2000" b="1" i="1" dirty="0"/>
              <a:t>data store </a:t>
            </a:r>
            <a:r>
              <a:rPr lang="en-US" sz="2000" b="1" dirty="0" err="1"/>
              <a:t>dan</a:t>
            </a:r>
            <a:r>
              <a:rPr lang="en-US" sz="2000" b="1" dirty="0"/>
              <a:t>/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i="1" dirty="0"/>
              <a:t>terminator </a:t>
            </a:r>
            <a:endParaRPr lang="en-US" sz="2000" b="1" dirty="0" smtClean="0"/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Su</a:t>
            </a:r>
            <a:r>
              <a:rPr lang="id-ID" sz="2000" b="1" dirty="0" smtClean="0"/>
              <a:t>a</a:t>
            </a:r>
            <a:r>
              <a:rPr lang="en-US" sz="2000" b="1" dirty="0" err="1" smtClean="0"/>
              <a:t>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alur</a:t>
            </a:r>
            <a:r>
              <a:rPr lang="en-US" sz="2000" b="1" dirty="0" smtClean="0"/>
              <a:t> data </a:t>
            </a:r>
            <a:r>
              <a:rPr lang="en-US" sz="2000" b="1" dirty="0" err="1" smtClean="0"/>
              <a:t>dihasilkan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data store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terminator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proses </a:t>
            </a:r>
            <a:endParaRPr lang="en-US" sz="2000" b="1" dirty="0" smtClean="0"/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/>
              <a:t>alur</a:t>
            </a:r>
            <a:r>
              <a:rPr lang="en-US" sz="2000" b="1" dirty="0"/>
              <a:t> data </a:t>
            </a:r>
            <a:r>
              <a:rPr lang="en-US" sz="2000" b="1" dirty="0" err="1"/>
              <a:t>dihasilkan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i="1" dirty="0"/>
              <a:t>proses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menuju</a:t>
            </a:r>
            <a:r>
              <a:rPr lang="en-US" sz="2000" b="1" dirty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proses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i="1" dirty="0"/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i="1" dirty="0" smtClean="0"/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13949" r="36953" b="50725"/>
          <a:stretch/>
        </p:blipFill>
        <p:spPr bwMode="auto">
          <a:xfrm>
            <a:off x="11287125" y="5054600"/>
            <a:ext cx="6477415" cy="26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4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Syarat</a:t>
            </a:r>
            <a:r>
              <a:rPr lang="en-US" b="1" dirty="0" smtClean="0"/>
              <a:t> </a:t>
            </a:r>
            <a:r>
              <a:rPr lang="en-US" b="1" dirty="0" err="1" smtClean="0"/>
              <a:t>pembuatan</a:t>
            </a:r>
            <a:r>
              <a:rPr lang="en-US" b="1" dirty="0" smtClean="0"/>
              <a:t> </a:t>
            </a:r>
            <a:r>
              <a:rPr lang="en-US" b="1" dirty="0" err="1" smtClean="0"/>
              <a:t>dfd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Pemberian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3" y="2116105"/>
            <a:ext cx="16202026" cy="5980289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/>
              <a:t>proses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 smtClean="0"/>
              <a:t>menunjukkan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/</a:t>
            </a: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 smtClean="0"/>
              <a:t>baik</a:t>
            </a:r>
            <a:r>
              <a:rPr lang="en-US" b="1" dirty="0"/>
              <a:t> </a:t>
            </a:r>
            <a:r>
              <a:rPr lang="fi-FI" b="1" dirty="0" smtClean="0"/>
              <a:t>pemberian </a:t>
            </a:r>
            <a:r>
              <a:rPr lang="fi-FI" b="1" dirty="0"/>
              <a:t>nama ini menggunakan kata </a:t>
            </a:r>
            <a:r>
              <a:rPr lang="fi-FI" b="1" dirty="0" smtClean="0"/>
              <a:t>kerja</a:t>
            </a:r>
            <a:endParaRPr lang="fi-FI" b="1" dirty="0"/>
          </a:p>
          <a:p>
            <a:pPr algn="just">
              <a:lnSpc>
                <a:spcPct val="160000"/>
              </a:lnSpc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/>
              <a:t>data store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smtClean="0"/>
              <a:t>kata </a:t>
            </a:r>
            <a:r>
              <a:rPr lang="en-US" b="1" dirty="0" err="1" smtClean="0"/>
              <a:t>benda</a:t>
            </a:r>
            <a:r>
              <a:rPr lang="en-US" b="1" dirty="0"/>
              <a:t>, </a:t>
            </a:r>
            <a:r>
              <a:rPr lang="en-US" b="1" dirty="0" err="1"/>
              <a:t>karena</a:t>
            </a:r>
            <a:r>
              <a:rPr lang="en-US" b="1" dirty="0"/>
              <a:t> data store </a:t>
            </a:r>
            <a:r>
              <a:rPr lang="en-US" b="1" dirty="0" err="1"/>
              <a:t>menunjukkan</a:t>
            </a:r>
            <a:r>
              <a:rPr lang="en-US" b="1" dirty="0"/>
              <a:t> data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 smtClean="0"/>
              <a:t>disimpan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melaksanakan</a:t>
            </a:r>
            <a:r>
              <a:rPr lang="en-US" b="1" dirty="0"/>
              <a:t> </a:t>
            </a:r>
            <a:r>
              <a:rPr lang="en-US" b="1" dirty="0" err="1"/>
              <a:t>tugasnya</a:t>
            </a:r>
            <a:r>
              <a:rPr lang="en-US" b="1" dirty="0"/>
              <a:t>.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sewaktu-waktu</a:t>
            </a:r>
            <a:r>
              <a:rPr lang="en-US" b="1" dirty="0" smtClean="0"/>
              <a:t> </a:t>
            </a:r>
            <a:r>
              <a:rPr lang="en-US" b="1" dirty="0" err="1"/>
              <a:t>membutuhkan</a:t>
            </a:r>
            <a:r>
              <a:rPr lang="en-US" b="1" dirty="0"/>
              <a:t> data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 smtClean="0"/>
              <a:t>melaksanakan</a:t>
            </a:r>
            <a:r>
              <a:rPr lang="en-US" b="1" dirty="0" smtClean="0"/>
              <a:t> </a:t>
            </a:r>
            <a:r>
              <a:rPr lang="en-US" b="1" dirty="0" err="1" smtClean="0"/>
              <a:t>tugasnya</a:t>
            </a:r>
            <a:r>
              <a:rPr lang="en-US" b="1" dirty="0"/>
              <a:t>, </a:t>
            </a:r>
            <a:r>
              <a:rPr lang="en-US" b="1" dirty="0" err="1"/>
              <a:t>maka</a:t>
            </a:r>
            <a:r>
              <a:rPr lang="en-US" b="1" dirty="0"/>
              <a:t> data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,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menyimpannya</a:t>
            </a:r>
            <a:r>
              <a:rPr lang="en-US" b="1" dirty="0" smtClean="0"/>
              <a:t>.</a:t>
            </a:r>
            <a:endParaRPr lang="en-US" b="1" dirty="0"/>
          </a:p>
          <a:p>
            <a:pPr algn="just">
              <a:lnSpc>
                <a:spcPct val="160000"/>
              </a:lnSpc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 err="1"/>
              <a:t>alur</a:t>
            </a:r>
            <a:r>
              <a:rPr lang="en-US" b="1" dirty="0"/>
              <a:t> data, </a:t>
            </a:r>
            <a:r>
              <a:rPr lang="en-US" b="1" dirty="0" err="1"/>
              <a:t>namanya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 smtClean="0"/>
              <a:t>diberikan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/>
              <a:t>menggunakan</a:t>
            </a:r>
            <a:r>
              <a:rPr lang="en-US" b="1" dirty="0"/>
              <a:t> kata </a:t>
            </a:r>
            <a:r>
              <a:rPr lang="en-US" b="1" dirty="0" err="1"/>
              <a:t>benda</a:t>
            </a:r>
            <a:r>
              <a:rPr lang="en-US" b="1" dirty="0"/>
              <a:t>.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alur</a:t>
            </a:r>
            <a:r>
              <a:rPr lang="en-US" b="1" dirty="0"/>
              <a:t> data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 smtClean="0"/>
              <a:t>menunjukkan</a:t>
            </a:r>
            <a:r>
              <a:rPr lang="en-US" b="1" dirty="0" smtClean="0"/>
              <a:t> data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dibutuhkan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yang </a:t>
            </a:r>
            <a:r>
              <a:rPr lang="en-US" b="1" dirty="0" err="1"/>
              <a:t>dikeluarkan</a:t>
            </a:r>
            <a:r>
              <a:rPr lang="en-US" b="1" dirty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tugasnya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Komponen</a:t>
            </a:r>
            <a:r>
              <a:rPr lang="en-US" b="1" dirty="0"/>
              <a:t> Proses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err="1"/>
              <a:t>Maksud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nomor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proses yang </a:t>
            </a:r>
            <a:r>
              <a:rPr lang="en-US" sz="2800" b="1" dirty="0" err="1" smtClean="0"/>
              <a:t>penting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sv-SE" sz="2800" b="1" dirty="0" smtClean="0"/>
              <a:t>untuk </a:t>
            </a:r>
            <a:r>
              <a:rPr lang="sv-SE" sz="2800" b="1" dirty="0"/>
              <a:t>menunjukkan referensi terhadap skema penomoran </a:t>
            </a:r>
            <a:r>
              <a:rPr lang="sv-SE" sz="2800" b="1" dirty="0" smtClean="0"/>
              <a:t>secara </a:t>
            </a:r>
            <a:r>
              <a:rPr lang="en-US" sz="2800" b="1" dirty="0" err="1" smtClean="0"/>
              <a:t>hirarki</a:t>
            </a:r>
            <a:r>
              <a:rPr lang="en-US" sz="2800" b="1" dirty="0" smtClean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levelisasi</a:t>
            </a:r>
            <a:r>
              <a:rPr lang="en-US" sz="2800" b="1" dirty="0"/>
              <a:t> DFD. </a:t>
            </a:r>
            <a:r>
              <a:rPr lang="en-US" sz="2800" b="1" dirty="0" err="1"/>
              <a:t>Dengan</a:t>
            </a:r>
            <a:r>
              <a:rPr lang="en-US" sz="2800" b="1" dirty="0"/>
              <a:t> kata lain, </a:t>
            </a:r>
            <a:r>
              <a:rPr lang="en-US" sz="2800" b="1" dirty="0" err="1"/>
              <a:t>nomor</a:t>
            </a:r>
            <a:r>
              <a:rPr lang="en-US" sz="2800" b="1" dirty="0"/>
              <a:t> proses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merupakan</a:t>
            </a:r>
            <a:r>
              <a:rPr lang="en-US" sz="2800" b="1" dirty="0" smtClean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nomor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 smtClean="0"/>
              <a:t>leveli</a:t>
            </a:r>
            <a:r>
              <a:rPr lang="id-ID" sz="2800" b="1" dirty="0" smtClean="0"/>
              <a:t>s</a:t>
            </a:r>
            <a:r>
              <a:rPr lang="en-US" sz="2800" b="1" dirty="0" err="1" smtClean="0"/>
              <a:t>asi</a:t>
            </a:r>
            <a:r>
              <a:rPr lang="en-US" sz="2800" b="1" dirty="0" smtClean="0"/>
              <a:t> </a:t>
            </a:r>
            <a:r>
              <a:rPr lang="en-US" sz="2800" b="1" dirty="0"/>
              <a:t>DFD</a:t>
            </a:r>
          </a:p>
        </p:txBody>
      </p:sp>
    </p:spTree>
    <p:extLst>
      <p:ext uri="{BB962C8B-B14F-4D97-AF65-F5344CB8AC3E}">
        <p14:creationId xmlns:p14="http://schemas.microsoft.com/office/powerpoint/2010/main" val="25259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b="1" dirty="0" err="1"/>
              <a:t>Penggambaran</a:t>
            </a:r>
            <a:r>
              <a:rPr lang="en-US" b="1" dirty="0"/>
              <a:t> DFD </a:t>
            </a:r>
            <a:r>
              <a:rPr lang="en-US" b="1" dirty="0" err="1"/>
              <a:t>sesering</a:t>
            </a:r>
            <a:r>
              <a:rPr lang="en-US" b="1" dirty="0"/>
              <a:t> </a:t>
            </a:r>
            <a:r>
              <a:rPr lang="en-US" b="1" dirty="0" err="1" smtClean="0"/>
              <a:t>mungkin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err="1" smtClean="0"/>
              <a:t>Penggambaran</a:t>
            </a:r>
            <a:r>
              <a:rPr lang="en-US" b="1" dirty="0" smtClean="0"/>
              <a:t> </a:t>
            </a:r>
            <a:r>
              <a:rPr lang="en-US" b="1" dirty="0"/>
              <a:t>DFD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berkali</a:t>
            </a:r>
            <a:r>
              <a:rPr lang="en-US" b="1" dirty="0"/>
              <a:t>-kali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/>
              <a:t>DFD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benar</a:t>
            </a:r>
            <a:r>
              <a:rPr lang="en-US" b="1" dirty="0"/>
              <a:t>,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diterima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pemakai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 smtClean="0"/>
              <a:t>cukup</a:t>
            </a:r>
            <a:r>
              <a:rPr lang="en-US" b="1" dirty="0" smtClean="0"/>
              <a:t> </a:t>
            </a:r>
            <a:r>
              <a:rPr lang="en-US" b="1" dirty="0" err="1" smtClean="0"/>
              <a:t>rapih</a:t>
            </a:r>
            <a:r>
              <a:rPr lang="en-US" b="1" dirty="0" smtClean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merasa</a:t>
            </a:r>
            <a:r>
              <a:rPr lang="en-US" b="1" dirty="0"/>
              <a:t> </a:t>
            </a:r>
            <a:r>
              <a:rPr lang="en-US" b="1" dirty="0" err="1"/>
              <a:t>malu</a:t>
            </a:r>
            <a:r>
              <a:rPr lang="en-US" b="1" dirty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menunjukkan</a:t>
            </a:r>
            <a:r>
              <a:rPr lang="en-US" b="1" dirty="0" smtClean="0"/>
              <a:t> </a:t>
            </a:r>
            <a:r>
              <a:rPr lang="en-US" b="1" dirty="0"/>
              <a:t>DFD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atasannya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pemakai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sv-SE" b="1" dirty="0"/>
              <a:t>Penghindaran Penggambaran DFD yang rumit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200000"/>
              </a:lnSpc>
              <a:buNone/>
            </a:pPr>
            <a:r>
              <a:rPr lang="en-US" b="1" dirty="0" err="1"/>
              <a:t>Tujuan</a:t>
            </a:r>
            <a:r>
              <a:rPr lang="en-US" b="1" dirty="0"/>
              <a:t> DFD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model </a:t>
            </a:r>
            <a:r>
              <a:rPr lang="en-US" b="1" dirty="0" err="1"/>
              <a:t>fungsi</a:t>
            </a:r>
            <a:r>
              <a:rPr lang="en-US" b="1" dirty="0"/>
              <a:t> yang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fi-FI" b="1" dirty="0" smtClean="0"/>
              <a:t>dilaksanakan </a:t>
            </a:r>
            <a:r>
              <a:rPr lang="fi-FI" b="1" dirty="0"/>
              <a:t>oleh suatu sistem dan interaksi antar fungsi. </a:t>
            </a:r>
            <a:r>
              <a:rPr lang="fi-FI" b="1" dirty="0" smtClean="0"/>
              <a:t>Tujuan </a:t>
            </a:r>
            <a:r>
              <a:rPr lang="en-US" b="1" dirty="0" err="1" smtClean="0"/>
              <a:t>lainnya</a:t>
            </a:r>
            <a:r>
              <a:rPr lang="en-US" b="1" dirty="0" smtClean="0"/>
              <a:t> </a:t>
            </a:r>
            <a:r>
              <a:rPr lang="en-US" b="1" dirty="0" err="1"/>
              <a:t>adalah</a:t>
            </a:r>
            <a:r>
              <a:rPr lang="en-US" b="1" dirty="0"/>
              <a:t> agar model yang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mudah</a:t>
            </a:r>
            <a:r>
              <a:rPr lang="en-US" b="1" dirty="0"/>
              <a:t> </a:t>
            </a:r>
            <a:r>
              <a:rPr lang="en-US" b="1" dirty="0" err="1"/>
              <a:t>dibaca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dimengerti</a:t>
            </a:r>
            <a:r>
              <a:rPr lang="en-US" b="1" dirty="0" smtClean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smtClean="0"/>
              <a:t>DFD, </a:t>
            </a:r>
            <a:r>
              <a:rPr lang="en-US" b="1" dirty="0" err="1" smtClean="0"/>
              <a:t>tetapi</a:t>
            </a:r>
            <a:r>
              <a:rPr lang="en-US" b="1" dirty="0" smtClean="0"/>
              <a:t> </a:t>
            </a:r>
            <a:r>
              <a:rPr lang="en-US" b="1" dirty="0" err="1"/>
              <a:t>juga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pemakai</a:t>
            </a:r>
            <a:r>
              <a:rPr lang="en-US" b="1" dirty="0"/>
              <a:t> yang </a:t>
            </a:r>
            <a:r>
              <a:rPr lang="en-US" b="1" dirty="0" err="1"/>
              <a:t>berpengalaman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subyek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terjadi</a:t>
            </a:r>
            <a:r>
              <a:rPr lang="en-US" b="1" dirty="0"/>
              <a:t>. Hal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berarti</a:t>
            </a:r>
            <a:r>
              <a:rPr lang="en-US" b="1" dirty="0"/>
              <a:t> DFD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mudah</a:t>
            </a:r>
            <a:r>
              <a:rPr lang="en-US" b="1" dirty="0"/>
              <a:t> </a:t>
            </a:r>
            <a:r>
              <a:rPr lang="en-US" b="1" dirty="0" err="1"/>
              <a:t>dimengerti</a:t>
            </a:r>
            <a:r>
              <a:rPr lang="en-US" b="1" dirty="0"/>
              <a:t>, </a:t>
            </a:r>
            <a:r>
              <a:rPr lang="en-US" b="1" dirty="0" err="1"/>
              <a:t>dibaca</a:t>
            </a:r>
            <a:r>
              <a:rPr lang="en-US" b="1" dirty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menyenangkan</a:t>
            </a:r>
            <a:r>
              <a:rPr lang="en-US" b="1" dirty="0" smtClean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dilihat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Penggambaran</a:t>
            </a:r>
            <a:r>
              <a:rPr lang="en-US" b="1" dirty="0" smtClean="0"/>
              <a:t> </a:t>
            </a:r>
            <a:r>
              <a:rPr lang="en-US" b="1" dirty="0" err="1" smtClean="0"/>
              <a:t>dfd</a:t>
            </a:r>
            <a:r>
              <a:rPr lang="en-US" b="1" dirty="0" smtClean="0"/>
              <a:t> </a:t>
            </a:r>
            <a:r>
              <a:rPr lang="en-US" b="1" dirty="0" err="1" smtClean="0"/>
              <a:t>konsisten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err="1"/>
              <a:t>Penggambaran</a:t>
            </a:r>
            <a:r>
              <a:rPr lang="en-US" b="1" dirty="0"/>
              <a:t> DFD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konsisten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r>
              <a:rPr lang="en-US" b="1" dirty="0"/>
              <a:t> </a:t>
            </a:r>
            <a:r>
              <a:rPr lang="en-US" b="1" dirty="0" smtClean="0"/>
              <a:t>DFD </a:t>
            </a:r>
            <a:r>
              <a:rPr lang="en-US" b="1" dirty="0" err="1" smtClean="0"/>
              <a:t>lainnya</a:t>
            </a:r>
            <a:r>
              <a:rPr lang="en-US" b="1" dirty="0"/>
              <a:t>. </a:t>
            </a:r>
            <a:r>
              <a:rPr lang="en-US" b="1" dirty="0" err="1"/>
              <a:t>Profesional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menggambarkan</a:t>
            </a:r>
            <a:r>
              <a:rPr lang="en-US" b="1" dirty="0"/>
              <a:t> DFD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tingkatan</a:t>
            </a:r>
            <a:r>
              <a:rPr lang="en-US" b="1" dirty="0" smtClean="0"/>
              <a:t> </a:t>
            </a:r>
            <a:r>
              <a:rPr lang="en-US" b="1" dirty="0"/>
              <a:t>DFD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agar DFD yang </a:t>
            </a:r>
            <a:r>
              <a:rPr lang="en-US" b="1" dirty="0" err="1"/>
              <a:t>dibuatnya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 smtClean="0"/>
              <a:t>mudah</a:t>
            </a:r>
            <a:r>
              <a:rPr lang="en-US" b="1" dirty="0" smtClean="0"/>
              <a:t> </a:t>
            </a:r>
            <a:r>
              <a:rPr lang="en-US" b="1" dirty="0" err="1" smtClean="0"/>
              <a:t>dibaca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dimengerti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pemakai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. Hal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salah</a:t>
            </a:r>
            <a:r>
              <a:rPr lang="en-US" b="1" dirty="0" smtClean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DFD.</a:t>
            </a:r>
          </a:p>
        </p:txBody>
      </p:sp>
    </p:spTree>
    <p:extLst>
      <p:ext uri="{BB962C8B-B14F-4D97-AF65-F5344CB8AC3E}">
        <p14:creationId xmlns:p14="http://schemas.microsoft.com/office/powerpoint/2010/main" val="2508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Penggambaran</a:t>
            </a:r>
            <a:r>
              <a:rPr lang="en-US" b="1" dirty="0" smtClean="0"/>
              <a:t> </a:t>
            </a:r>
            <a:r>
              <a:rPr lang="en-US" b="1" dirty="0" err="1" smtClean="0"/>
              <a:t>dfd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terlebih</a:t>
            </a:r>
            <a:r>
              <a:rPr lang="en-US" b="1" dirty="0"/>
              <a:t> </a:t>
            </a:r>
            <a:r>
              <a:rPr lang="en-US" b="1" dirty="0" err="1"/>
              <a:t>dahulu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r>
              <a:rPr lang="en-US" b="1" dirty="0"/>
              <a:t> yang </a:t>
            </a:r>
            <a:r>
              <a:rPr lang="en-US" b="1" dirty="0" err="1"/>
              <a:t>terlibat</a:t>
            </a:r>
            <a:r>
              <a:rPr lang="en-US" b="1" dirty="0"/>
              <a:t> </a:t>
            </a:r>
            <a:r>
              <a:rPr lang="en-US" b="1" dirty="0" smtClean="0"/>
              <a:t>di </a:t>
            </a:r>
            <a:r>
              <a:rPr lang="en-US" b="1" dirty="0" err="1" smtClean="0"/>
              <a:t>sistem</a:t>
            </a:r>
            <a:r>
              <a:rPr lang="en-US" b="1" dirty="0" smtClean="0"/>
              <a:t>.</a:t>
            </a: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/>
              <a:t>semua</a:t>
            </a:r>
            <a:r>
              <a:rPr lang="en-US" b="1" dirty="0"/>
              <a:t> input </a:t>
            </a:r>
            <a:r>
              <a:rPr lang="en-US" b="1" dirty="0" err="1"/>
              <a:t>dan</a:t>
            </a:r>
            <a:r>
              <a:rPr lang="en-US" b="1" dirty="0"/>
              <a:t> output yang </a:t>
            </a:r>
            <a:r>
              <a:rPr lang="en-US" b="1" dirty="0" err="1"/>
              <a:t>terlibat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 smtClean="0"/>
              <a:t>entitas</a:t>
            </a:r>
            <a:r>
              <a:rPr lang="en-US" b="1" dirty="0" smtClean="0"/>
              <a:t> </a:t>
            </a:r>
            <a:r>
              <a:rPr lang="en-US" b="1" dirty="0" err="1" smtClean="0"/>
              <a:t>luar</a:t>
            </a:r>
            <a:r>
              <a:rPr lang="en-US" b="1" dirty="0" smtClean="0"/>
              <a:t>.</a:t>
            </a: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b="1" i="1" dirty="0" smtClean="0"/>
              <a:t>Buat </a:t>
            </a:r>
            <a:r>
              <a:rPr lang="pt-BR" b="1" i="1" dirty="0"/>
              <a:t>Diagram Konteks (diagram context)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b="1" dirty="0" smtClean="0"/>
              <a:t>	Diagram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diagram level </a:t>
            </a:r>
            <a:r>
              <a:rPr lang="en-US" b="1" dirty="0" err="1"/>
              <a:t>tertinggi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DFD </a:t>
            </a:r>
            <a:r>
              <a:rPr lang="en-US" b="1" dirty="0" smtClean="0"/>
              <a:t>yang </a:t>
            </a:r>
            <a:r>
              <a:rPr lang="sv-SE" b="1" dirty="0" smtClean="0"/>
              <a:t>menggambarkan </a:t>
            </a:r>
            <a:r>
              <a:rPr lang="sv-SE" b="1" dirty="0"/>
              <a:t>hubungan sistem dengan lingkungan luarnya.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b="1" dirty="0" err="1"/>
              <a:t>Caranya</a:t>
            </a:r>
            <a:r>
              <a:rPr lang="en-US" b="1" dirty="0"/>
              <a:t> :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Tentukan</a:t>
            </a:r>
            <a:r>
              <a:rPr lang="en-US" b="1" dirty="0" smtClean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sistemnya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Tentukan</a:t>
            </a:r>
            <a:r>
              <a:rPr lang="en-US" b="1" dirty="0" smtClean="0"/>
              <a:t> </a:t>
            </a:r>
            <a:r>
              <a:rPr lang="en-US" b="1" dirty="0" err="1"/>
              <a:t>batasan</a:t>
            </a:r>
            <a:r>
              <a:rPr lang="en-US" b="1" dirty="0"/>
              <a:t> </a:t>
            </a:r>
            <a:r>
              <a:rPr lang="en-US" b="1" dirty="0" err="1"/>
              <a:t>sistemnya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/>
              <a:t>Tentukan </a:t>
            </a:r>
            <a:r>
              <a:rPr lang="pt-BR" b="1" dirty="0"/>
              <a:t>terminator apa saja yang ada dalam sistem.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Tentukan</a:t>
            </a:r>
            <a:r>
              <a:rPr lang="en-US" b="1" dirty="0" smtClean="0"/>
              <a:t>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diterima</a:t>
            </a:r>
            <a:r>
              <a:rPr lang="en-US" b="1" dirty="0"/>
              <a:t>/</a:t>
            </a:r>
            <a:r>
              <a:rPr lang="en-US" b="1" dirty="0" err="1"/>
              <a:t>diberikan</a:t>
            </a:r>
            <a:r>
              <a:rPr lang="en-US" b="1" dirty="0"/>
              <a:t> terminator </a:t>
            </a:r>
            <a:r>
              <a:rPr lang="en-US" b="1" dirty="0" err="1"/>
              <a:t>dari</a:t>
            </a:r>
            <a:r>
              <a:rPr lang="en-US" b="1" dirty="0"/>
              <a:t>/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Gambarkan</a:t>
            </a:r>
            <a:r>
              <a:rPr lang="en-US" b="1" dirty="0" smtClean="0"/>
              <a:t> </a:t>
            </a:r>
            <a:r>
              <a:rPr lang="en-US" b="1" dirty="0"/>
              <a:t>diagram </a:t>
            </a:r>
            <a:r>
              <a:rPr lang="en-US" b="1" dirty="0" err="1"/>
              <a:t>konteks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6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DIAGRAM KONTEKS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16" y="1549400"/>
            <a:ext cx="10943064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Alat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pembuatan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model </a:t>
            </a:r>
            <a:r>
              <a:rPr lang="en-US" sz="2800" b="1" dirty="0" err="1" smtClean="0">
                <a:solidFill>
                  <a:schemeClr val="tx1"/>
                </a:solidFill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menggambarkan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sistem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sebagai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suatu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jaringan</a:t>
            </a:r>
            <a:r>
              <a:rPr lang="en-US" sz="2800" b="1" dirty="0">
                <a:solidFill>
                  <a:schemeClr val="tx1"/>
                </a:solidFill>
              </a:rPr>
              <a:t> proses </a:t>
            </a:r>
            <a:r>
              <a:rPr lang="en-US" sz="2800" b="1" dirty="0" err="1">
                <a:solidFill>
                  <a:schemeClr val="tx1"/>
                </a:solidFill>
              </a:rPr>
              <a:t>fungsional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dihubungkan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satu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lain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alur</a:t>
            </a:r>
            <a:r>
              <a:rPr lang="en-US" sz="2800" b="1" dirty="0">
                <a:solidFill>
                  <a:schemeClr val="tx1"/>
                </a:solidFill>
              </a:rPr>
              <a:t> data, </a:t>
            </a:r>
            <a:r>
              <a:rPr lang="en-US" sz="2800" b="1" dirty="0" err="1">
                <a:solidFill>
                  <a:schemeClr val="tx1"/>
                </a:solidFill>
              </a:rPr>
              <a:t>baik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secara</a:t>
            </a:r>
            <a:r>
              <a:rPr lang="en-US" sz="2800" b="1" dirty="0">
                <a:solidFill>
                  <a:schemeClr val="tx1"/>
                </a:solidFill>
              </a:rPr>
              <a:t> manual </a:t>
            </a:r>
            <a:r>
              <a:rPr lang="en-US" sz="2800" b="1" dirty="0" err="1" smtClean="0">
                <a:solidFill>
                  <a:schemeClr val="tx1"/>
                </a:solidFill>
              </a:rPr>
              <a:t>maupun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komputerisasi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endParaRPr lang="id-ID" sz="28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800" b="1" dirty="0" smtClean="0">
                <a:solidFill>
                  <a:schemeClr val="tx1"/>
                </a:solidFill>
              </a:rPr>
              <a:t>Disebut </a:t>
            </a:r>
            <a:r>
              <a:rPr lang="en-US" sz="2800" b="1" dirty="0" err="1" smtClean="0">
                <a:solidFill>
                  <a:schemeClr val="tx1"/>
                </a:solidFill>
              </a:rPr>
              <a:t>juga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nama</a:t>
            </a:r>
            <a:r>
              <a:rPr lang="en-US" sz="2800" b="1" dirty="0" smtClean="0">
                <a:solidFill>
                  <a:schemeClr val="tx1"/>
                </a:solidFill>
              </a:rPr>
              <a:t> Bubble chart</a:t>
            </a:r>
            <a:r>
              <a:rPr lang="en-US" sz="2800" b="1" dirty="0">
                <a:solidFill>
                  <a:schemeClr val="tx1"/>
                </a:solidFill>
              </a:rPr>
              <a:t>, Bubble diagram, model proses, diagram </a:t>
            </a:r>
            <a:r>
              <a:rPr lang="en-US" sz="2800" b="1" dirty="0" err="1">
                <a:solidFill>
                  <a:schemeClr val="tx1"/>
                </a:solidFill>
              </a:rPr>
              <a:t>alur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kerja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atau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model </a:t>
            </a:r>
            <a:r>
              <a:rPr lang="en-US" sz="2800" b="1" dirty="0" err="1" smtClean="0">
                <a:solidFill>
                  <a:schemeClr val="tx1"/>
                </a:solidFill>
              </a:rPr>
              <a:t>fungsi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just">
              <a:lnSpc>
                <a:spcPct val="160000"/>
              </a:lnSpc>
              <a:buNone/>
            </a:pPr>
            <a:r>
              <a:rPr lang="en-US" b="1" i="1" dirty="0" smtClean="0"/>
              <a:t>4. </a:t>
            </a:r>
            <a:r>
              <a:rPr lang="en-US" b="1" i="1" dirty="0" err="1" smtClean="0"/>
              <a:t>Buat</a:t>
            </a:r>
            <a:r>
              <a:rPr lang="en-US" b="1" i="1" dirty="0" smtClean="0"/>
              <a:t> </a:t>
            </a:r>
            <a:r>
              <a:rPr lang="en-US" b="1" i="1" dirty="0"/>
              <a:t>Diagram Level Zero</a:t>
            </a:r>
          </a:p>
          <a:p>
            <a:pPr marL="114300" indent="0" algn="just">
              <a:lnSpc>
                <a:spcPct val="160000"/>
              </a:lnSpc>
              <a:buNone/>
            </a:pPr>
            <a:r>
              <a:rPr lang="en-US" b="1" dirty="0" smtClean="0"/>
              <a:t>	Diagram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dekomposisi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diagram </a:t>
            </a:r>
            <a:r>
              <a:rPr lang="en-US" b="1" dirty="0" err="1"/>
              <a:t>konteks</a:t>
            </a:r>
            <a:r>
              <a:rPr lang="en-US" b="1" dirty="0"/>
              <a:t>.</a:t>
            </a:r>
          </a:p>
          <a:p>
            <a:pPr marL="114300" indent="0" algn="just">
              <a:lnSpc>
                <a:spcPct val="160000"/>
              </a:lnSpc>
              <a:buNone/>
            </a:pPr>
            <a:r>
              <a:rPr lang="en-US" b="1" dirty="0" err="1"/>
              <a:t>Caranya</a:t>
            </a:r>
            <a:r>
              <a:rPr lang="en-US" b="1" dirty="0"/>
              <a:t> :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/>
              <a:t> </a:t>
            </a:r>
            <a:r>
              <a:rPr lang="en-US" b="1" dirty="0" err="1"/>
              <a:t>Tentukan</a:t>
            </a:r>
            <a:r>
              <a:rPr lang="en-US" b="1" dirty="0"/>
              <a:t> proses </a:t>
            </a:r>
            <a:r>
              <a:rPr lang="en-US" b="1" dirty="0" err="1"/>
              <a:t>utama</a:t>
            </a:r>
            <a:r>
              <a:rPr lang="en-US" b="1" dirty="0"/>
              <a:t> yang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/>
              <a:t> </a:t>
            </a:r>
            <a:r>
              <a:rPr lang="en-US" b="1" dirty="0" err="1"/>
              <a:t>Tentukan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/</a:t>
            </a:r>
            <a:r>
              <a:rPr lang="en-US" b="1" dirty="0" err="1"/>
              <a:t>diterima</a:t>
            </a:r>
            <a:r>
              <a:rPr lang="en-US" b="1" dirty="0"/>
              <a:t> </a:t>
            </a:r>
            <a:r>
              <a:rPr lang="en-US" b="1" dirty="0" err="1"/>
              <a:t>masing-masing</a:t>
            </a:r>
            <a:r>
              <a:rPr lang="en-US" b="1" dirty="0"/>
              <a:t> </a:t>
            </a:r>
            <a:r>
              <a:rPr lang="en-US" b="1" dirty="0" smtClean="0"/>
              <a:t>proses </a:t>
            </a:r>
            <a:r>
              <a:rPr lang="en-US" b="1" dirty="0" err="1" smtClean="0"/>
              <a:t>ke</a:t>
            </a:r>
            <a:r>
              <a:rPr lang="en-US" b="1" dirty="0" smtClean="0"/>
              <a:t>/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sambil</a:t>
            </a:r>
            <a:r>
              <a:rPr lang="en-US" b="1" dirty="0"/>
              <a:t> </a:t>
            </a:r>
            <a:r>
              <a:rPr lang="en-US" b="1" dirty="0" err="1"/>
              <a:t>memperhatikan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 smtClean="0"/>
              <a:t>keseimbangan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alur</a:t>
            </a:r>
            <a:r>
              <a:rPr lang="en-US" b="1" dirty="0" smtClean="0"/>
              <a:t> </a:t>
            </a:r>
            <a:r>
              <a:rPr lang="en-US" b="1" dirty="0"/>
              <a:t>data yang </a:t>
            </a:r>
            <a:r>
              <a:rPr lang="en-US" b="1" dirty="0" err="1"/>
              <a:t>keluar</a:t>
            </a:r>
            <a:r>
              <a:rPr lang="en-US" b="1" dirty="0"/>
              <a:t>/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level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 smtClean="0"/>
              <a:t>sama</a:t>
            </a:r>
            <a:r>
              <a:rPr lang="en-US" b="1" dirty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/>
              <a:t>alur</a:t>
            </a:r>
            <a:r>
              <a:rPr lang="en-US" b="1" dirty="0"/>
              <a:t> data yang </a:t>
            </a:r>
            <a:r>
              <a:rPr lang="en-US" b="1" dirty="0" err="1"/>
              <a:t>masuk</a:t>
            </a:r>
            <a:r>
              <a:rPr lang="en-US" b="1" dirty="0"/>
              <a:t>/</a:t>
            </a:r>
            <a:r>
              <a:rPr lang="en-US" b="1" dirty="0" err="1"/>
              <a:t>keluar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level </a:t>
            </a:r>
            <a:r>
              <a:rPr lang="en-US" b="1" dirty="0" err="1"/>
              <a:t>berikutnya</a:t>
            </a:r>
            <a:r>
              <a:rPr lang="en-US" b="1" dirty="0"/>
              <a:t>).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/>
              <a:t>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diperlukan</a:t>
            </a:r>
            <a:r>
              <a:rPr lang="en-US" b="1" dirty="0"/>
              <a:t>, </a:t>
            </a:r>
            <a:r>
              <a:rPr lang="en-US" b="1" dirty="0" err="1"/>
              <a:t>munculkan</a:t>
            </a:r>
            <a:r>
              <a:rPr lang="en-US" b="1" dirty="0"/>
              <a:t> data store (master) </a:t>
            </a:r>
            <a:r>
              <a:rPr lang="en-US" b="1" dirty="0" err="1" smtClean="0"/>
              <a:t>sebagai</a:t>
            </a:r>
            <a:r>
              <a:rPr lang="en-US" b="1" dirty="0"/>
              <a:t> </a:t>
            </a:r>
            <a:r>
              <a:rPr lang="fi-FI" b="1" dirty="0" smtClean="0"/>
              <a:t>sumber </a:t>
            </a:r>
            <a:r>
              <a:rPr lang="fi-FI" b="1" dirty="0"/>
              <a:t>maupun tujuan alur data.</a:t>
            </a:r>
          </a:p>
          <a:p>
            <a:pPr algn="just">
              <a:lnSpc>
                <a:spcPct val="160000"/>
              </a:lnSpc>
            </a:pPr>
            <a:r>
              <a:rPr lang="en-US" b="1" dirty="0" err="1" smtClean="0"/>
              <a:t>Gambarkan</a:t>
            </a:r>
            <a:r>
              <a:rPr lang="en-US" b="1" dirty="0" smtClean="0"/>
              <a:t> </a:t>
            </a:r>
            <a:r>
              <a:rPr lang="en-US" b="1" dirty="0"/>
              <a:t>diagram level zero.</a:t>
            </a:r>
          </a:p>
          <a:p>
            <a:pPr marL="114300" indent="0" algn="just">
              <a:lnSpc>
                <a:spcPct val="160000"/>
              </a:lnSpc>
              <a:buNone/>
            </a:pPr>
            <a:r>
              <a:rPr lang="en-US" b="1" dirty="0" smtClean="0"/>
              <a:t>	- </a:t>
            </a:r>
            <a:r>
              <a:rPr lang="en-US" b="1" dirty="0" err="1" smtClean="0"/>
              <a:t>Hindari</a:t>
            </a:r>
            <a:r>
              <a:rPr lang="en-US" b="1" dirty="0" smtClean="0"/>
              <a:t> </a:t>
            </a:r>
            <a:r>
              <a:rPr lang="en-US" b="1" dirty="0" err="1"/>
              <a:t>perpotongan</a:t>
            </a:r>
            <a:r>
              <a:rPr lang="en-US" b="1" dirty="0"/>
              <a:t> </a:t>
            </a:r>
            <a:r>
              <a:rPr lang="en-US" b="1" dirty="0" err="1"/>
              <a:t>arus</a:t>
            </a:r>
            <a:r>
              <a:rPr lang="en-US" b="1" dirty="0"/>
              <a:t> data</a:t>
            </a:r>
          </a:p>
          <a:p>
            <a:pPr marL="114300" indent="0" algn="just">
              <a:lnSpc>
                <a:spcPct val="160000"/>
              </a:lnSpc>
              <a:buNone/>
            </a:pPr>
            <a:r>
              <a:rPr lang="en-US" b="1" dirty="0" smtClean="0"/>
              <a:t>	- </a:t>
            </a:r>
            <a:r>
              <a:rPr lang="en-US" b="1" dirty="0" err="1" smtClean="0"/>
              <a:t>Beri</a:t>
            </a:r>
            <a:r>
              <a:rPr lang="en-US" b="1" dirty="0" smtClean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proses </a:t>
            </a:r>
            <a:r>
              <a:rPr lang="en-US" b="1" dirty="0" err="1"/>
              <a:t>utama</a:t>
            </a:r>
            <a:r>
              <a:rPr lang="en-US" b="1" dirty="0"/>
              <a:t> (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menunjukkan</a:t>
            </a:r>
            <a:r>
              <a:rPr lang="en-US" b="1" dirty="0" smtClean="0"/>
              <a:t> </a:t>
            </a:r>
            <a:r>
              <a:rPr lang="en-US" b="1" dirty="0" err="1" smtClean="0"/>
              <a:t>urutan</a:t>
            </a:r>
            <a:r>
              <a:rPr lang="en-US" b="1" dirty="0" smtClean="0"/>
              <a:t> </a:t>
            </a:r>
            <a:r>
              <a:rPr lang="en-US" b="1" dirty="0"/>
              <a:t>proses).</a:t>
            </a:r>
          </a:p>
        </p:txBody>
      </p:sp>
    </p:spTree>
    <p:extLst>
      <p:ext uri="{BB962C8B-B14F-4D97-AF65-F5344CB8AC3E}">
        <p14:creationId xmlns:p14="http://schemas.microsoft.com/office/powerpoint/2010/main" val="36756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DFD LEVEL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12" y="1701800"/>
            <a:ext cx="130178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000" b="1" i="1" dirty="0" smtClean="0"/>
              <a:t>5. </a:t>
            </a:r>
            <a:r>
              <a:rPr lang="en-US" sz="2000" b="1" i="1" dirty="0" err="1" smtClean="0"/>
              <a:t>Buat</a:t>
            </a:r>
            <a:r>
              <a:rPr lang="en-US" sz="2000" b="1" i="1" dirty="0" smtClean="0"/>
              <a:t> </a:t>
            </a:r>
            <a:r>
              <a:rPr lang="en-US" sz="2000" b="1" i="1" dirty="0"/>
              <a:t>Diagram Level </a:t>
            </a:r>
            <a:r>
              <a:rPr lang="en-US" sz="2000" b="1" i="1" dirty="0" err="1"/>
              <a:t>Satu</a:t>
            </a:r>
            <a:endParaRPr lang="en-US" sz="2000" b="1" i="1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2000" b="1" dirty="0" smtClean="0"/>
              <a:t>	Diagram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dekomposisi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diagram level zero.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000" b="1" dirty="0" err="1"/>
              <a:t>Caranya</a:t>
            </a:r>
            <a:r>
              <a:rPr lang="en-US" sz="2000" b="1" dirty="0"/>
              <a:t> 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Tentukan</a:t>
            </a:r>
            <a:r>
              <a:rPr lang="en-US" sz="2000" b="1" dirty="0" smtClean="0"/>
              <a:t> </a:t>
            </a:r>
            <a:r>
              <a:rPr lang="en-US" sz="2000" b="1" dirty="0"/>
              <a:t>proses yang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kecil</a:t>
            </a:r>
            <a:r>
              <a:rPr lang="en-US" sz="2000" b="1" dirty="0"/>
              <a:t> (sub-proses)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smtClean="0"/>
              <a:t>proses </a:t>
            </a:r>
            <a:r>
              <a:rPr lang="it-IT" sz="2000" b="1" dirty="0" smtClean="0"/>
              <a:t>utama </a:t>
            </a:r>
            <a:r>
              <a:rPr lang="it-IT" sz="2000" b="1" dirty="0"/>
              <a:t>yang ada di level zero.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Tentukan</a:t>
            </a:r>
            <a:r>
              <a:rPr lang="en-US" sz="2000" b="1" dirty="0" smtClean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yang </a:t>
            </a:r>
            <a:r>
              <a:rPr lang="en-US" sz="2000" b="1" dirty="0" err="1"/>
              <a:t>diberikan</a:t>
            </a:r>
            <a:r>
              <a:rPr lang="en-US" sz="2000" b="1" dirty="0"/>
              <a:t>/</a:t>
            </a:r>
            <a:r>
              <a:rPr lang="en-US" sz="2000" b="1" dirty="0" err="1"/>
              <a:t>diterima</a:t>
            </a:r>
            <a:r>
              <a:rPr lang="en-US" sz="2000" b="1" dirty="0"/>
              <a:t> </a:t>
            </a:r>
            <a:r>
              <a:rPr lang="en-US" sz="2000" b="1" dirty="0" err="1"/>
              <a:t>masing-masing</a:t>
            </a:r>
            <a:r>
              <a:rPr lang="en-US" sz="2000" b="1" dirty="0"/>
              <a:t> </a:t>
            </a:r>
            <a:r>
              <a:rPr lang="en-US" sz="2000" b="1" dirty="0" err="1" smtClean="0"/>
              <a:t>subproses</a:t>
            </a:r>
            <a:r>
              <a:rPr lang="en-US" sz="2000" b="1" dirty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perhatikan</a:t>
            </a:r>
            <a:r>
              <a:rPr lang="en-US" sz="2000" b="1" dirty="0"/>
              <a:t> </a:t>
            </a:r>
            <a:r>
              <a:rPr lang="en-US" sz="2000" b="1" dirty="0" err="1"/>
              <a:t>konsep</a:t>
            </a:r>
            <a:r>
              <a:rPr lang="en-US" sz="2000" b="1" dirty="0"/>
              <a:t> </a:t>
            </a:r>
            <a:r>
              <a:rPr lang="en-US" sz="2000" b="1" dirty="0" err="1"/>
              <a:t>keseimbangan</a:t>
            </a:r>
            <a:r>
              <a:rPr lang="en-US" sz="20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Apabila</a:t>
            </a:r>
            <a:r>
              <a:rPr lang="en-US" sz="2000" b="1" dirty="0" smtClean="0"/>
              <a:t> </a:t>
            </a:r>
            <a:r>
              <a:rPr lang="en-US" sz="2000" b="1" dirty="0" err="1"/>
              <a:t>diperlukan</a:t>
            </a:r>
            <a:r>
              <a:rPr lang="en-US" sz="2000" b="1" dirty="0"/>
              <a:t>, </a:t>
            </a:r>
            <a:r>
              <a:rPr lang="en-US" sz="2000" b="1" dirty="0" err="1"/>
              <a:t>munculkan</a:t>
            </a:r>
            <a:r>
              <a:rPr lang="en-US" sz="2000" b="1" dirty="0"/>
              <a:t> data store (</a:t>
            </a:r>
            <a:r>
              <a:rPr lang="en-US" sz="2000" b="1" dirty="0" err="1"/>
              <a:t>transaksi</a:t>
            </a:r>
            <a:r>
              <a:rPr lang="en-US" sz="2000" b="1" dirty="0"/>
              <a:t>) </a:t>
            </a:r>
            <a:r>
              <a:rPr lang="en-US" sz="2000" b="1" dirty="0" err="1" smtClean="0"/>
              <a:t>sebagai</a:t>
            </a:r>
            <a:r>
              <a:rPr lang="en-US" sz="2000" b="1" dirty="0"/>
              <a:t> </a:t>
            </a:r>
            <a:r>
              <a:rPr lang="fi-FI" sz="2000" b="1" dirty="0" smtClean="0"/>
              <a:t>sumber </a:t>
            </a:r>
            <a:r>
              <a:rPr lang="fi-FI" sz="2000" b="1" dirty="0"/>
              <a:t>maupun tujuan alur data.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Gambarkan</a:t>
            </a:r>
            <a:r>
              <a:rPr lang="en-US" sz="2000" b="1" dirty="0" smtClean="0"/>
              <a:t> </a:t>
            </a:r>
            <a:r>
              <a:rPr lang="en-US" sz="2000" b="1" dirty="0"/>
              <a:t>DFD level </a:t>
            </a:r>
            <a:r>
              <a:rPr lang="en-US" sz="2000" b="1" dirty="0" err="1"/>
              <a:t>Satu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Hindari</a:t>
            </a:r>
            <a:r>
              <a:rPr lang="en-US" sz="2000" b="1" dirty="0" smtClean="0"/>
              <a:t> </a:t>
            </a:r>
            <a:r>
              <a:rPr lang="en-US" sz="2000" b="1" dirty="0" err="1"/>
              <a:t>perpotongan</a:t>
            </a:r>
            <a:r>
              <a:rPr lang="en-US" sz="2000" b="1" dirty="0"/>
              <a:t> </a:t>
            </a:r>
            <a:r>
              <a:rPr lang="en-US" sz="2000" b="1" dirty="0" err="1"/>
              <a:t>arus</a:t>
            </a:r>
            <a:r>
              <a:rPr lang="en-US" sz="2000" b="1" dirty="0"/>
              <a:t> data.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Beri</a:t>
            </a:r>
            <a:r>
              <a:rPr lang="en-US" sz="2000" b="1" dirty="0" smtClean="0"/>
              <a:t> </a:t>
            </a:r>
            <a:r>
              <a:rPr lang="en-US" sz="2000" b="1" dirty="0" err="1"/>
              <a:t>nomor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masing-masing</a:t>
            </a:r>
            <a:r>
              <a:rPr lang="en-US" sz="2000" b="1" dirty="0"/>
              <a:t> sub-proses </a:t>
            </a:r>
            <a:r>
              <a:rPr lang="en-US" sz="2000" b="1" dirty="0" smtClean="0"/>
              <a:t>yang </a:t>
            </a:r>
            <a:r>
              <a:rPr lang="en-US" sz="2000" b="1" dirty="0" err="1" smtClean="0"/>
              <a:t>menunjukkan</a:t>
            </a:r>
            <a:r>
              <a:rPr lang="en-US" sz="2000" b="1" dirty="0" smtClean="0"/>
              <a:t> </a:t>
            </a:r>
            <a:r>
              <a:rPr lang="en-US" sz="2000" b="1" dirty="0" err="1"/>
              <a:t>dekomposisi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proses </a:t>
            </a:r>
            <a:r>
              <a:rPr lang="en-US" sz="2000" b="1" dirty="0" err="1" smtClean="0"/>
              <a:t>sebelumnya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Contoh</a:t>
            </a:r>
            <a:r>
              <a:rPr lang="en-US" sz="2000" b="1" dirty="0" smtClean="0"/>
              <a:t> </a:t>
            </a:r>
            <a:r>
              <a:rPr lang="en-US" sz="2000" b="1" dirty="0"/>
              <a:t>: 1.1, 1.2, 2.1</a:t>
            </a:r>
          </a:p>
        </p:txBody>
      </p:sp>
    </p:spTree>
    <p:extLst>
      <p:ext uri="{BB962C8B-B14F-4D97-AF65-F5344CB8AC3E}">
        <p14:creationId xmlns:p14="http://schemas.microsoft.com/office/powerpoint/2010/main" val="29963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US" b="1" dirty="0" smtClean="0"/>
              <a:t>6. </a:t>
            </a:r>
            <a:r>
              <a:rPr lang="pt-BR" b="1" i="1" dirty="0"/>
              <a:t>DFD Level Dua, Tiga, </a:t>
            </a:r>
            <a:r>
              <a:rPr lang="id-ID" b="1" i="1" dirty="0" smtClean="0"/>
              <a:t>dst</a:t>
            </a:r>
            <a:endParaRPr lang="pt-BR" b="1" i="1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b="1" dirty="0"/>
              <a:t>Diagram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dekomposisi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level </a:t>
            </a:r>
            <a:r>
              <a:rPr lang="en-US" b="1" dirty="0" err="1" smtClean="0"/>
              <a:t>sebelumnya.Proses</a:t>
            </a:r>
            <a:r>
              <a:rPr lang="en-US" b="1" dirty="0" smtClean="0"/>
              <a:t> </a:t>
            </a:r>
            <a:r>
              <a:rPr lang="en-US" b="1" dirty="0" err="1"/>
              <a:t>dekomposisi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proses </a:t>
            </a:r>
            <a:r>
              <a:rPr lang="en-US" b="1" dirty="0" err="1" smtClean="0"/>
              <a:t>siap</a:t>
            </a:r>
            <a:r>
              <a:rPr lang="en-US" b="1" dirty="0" smtClean="0"/>
              <a:t> </a:t>
            </a:r>
            <a:r>
              <a:rPr lang="en-US" b="1" dirty="0" err="1" smtClean="0"/>
              <a:t>dituangkan</a:t>
            </a:r>
            <a:r>
              <a:rPr lang="en-US" b="1" dirty="0" smtClean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program. </a:t>
            </a:r>
            <a:r>
              <a:rPr lang="en-US" b="1" dirty="0" err="1"/>
              <a:t>Aturan</a:t>
            </a:r>
            <a:r>
              <a:rPr lang="en-US" b="1" dirty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/>
              <a:t>level </a:t>
            </a:r>
            <a:r>
              <a:rPr lang="en-US" b="1" dirty="0" err="1"/>
              <a:t>satu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7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DFD LEVEL 2 PROSES 1 PENGOLAHAN KOMIK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19" y="2006600"/>
            <a:ext cx="10058399" cy="60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DFD LEVEL 2 PROSES 2 PENGOLAHAN KOMIK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54" y="1860843"/>
            <a:ext cx="959636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/>
              <a:t>Contoh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D" sz="2800" b="1" dirty="0" err="1" smtClean="0"/>
              <a:t>Buat</a:t>
            </a:r>
            <a:r>
              <a:rPr lang="en-ID" sz="2800" b="1" dirty="0" smtClean="0"/>
              <a:t> Diagram </a:t>
            </a:r>
            <a:r>
              <a:rPr lang="en-ID" sz="2800" b="1" dirty="0" err="1" smtClean="0"/>
              <a:t>Konteks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dan</a:t>
            </a:r>
            <a:r>
              <a:rPr lang="en-ID" sz="2800" b="1" dirty="0" smtClean="0"/>
              <a:t> DFD </a:t>
            </a:r>
            <a:r>
              <a:rPr lang="en-ID" sz="2800" b="1" dirty="0" err="1" smtClean="0"/>
              <a:t>untuk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Sistem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Informasi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Penjualan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Barang</a:t>
            </a:r>
            <a:endParaRPr lang="en-ID" sz="2800" b="1" dirty="0" smtClean="0"/>
          </a:p>
          <a:p>
            <a:pPr algn="just">
              <a:lnSpc>
                <a:spcPct val="200000"/>
              </a:lnSpc>
            </a:pPr>
            <a:r>
              <a:rPr lang="en-ID" sz="2800" b="1" dirty="0" err="1" smtClean="0"/>
              <a:t>Entitas</a:t>
            </a:r>
            <a:r>
              <a:rPr lang="en-ID" sz="2800" b="1" dirty="0" smtClean="0"/>
              <a:t> yang </a:t>
            </a:r>
            <a:r>
              <a:rPr lang="en-ID" sz="2800" b="1" dirty="0" err="1" smtClean="0"/>
              <a:t>terlibat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yaitu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Petugas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dan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Kasir</a:t>
            </a:r>
            <a:endParaRPr lang="en-ID" sz="2800" b="1" dirty="0" smtClean="0"/>
          </a:p>
          <a:p>
            <a:pPr algn="just">
              <a:lnSpc>
                <a:spcPct val="200000"/>
              </a:lnSpc>
            </a:pPr>
            <a:r>
              <a:rPr lang="en-ID" sz="2800" b="1" dirty="0" err="1" smtClean="0"/>
              <a:t>Pembeli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tidak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terlibat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langsung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ke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dalam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Sistem</a:t>
            </a:r>
            <a:endParaRPr lang="en-ID" sz="2800" b="1" dirty="0" smtClean="0"/>
          </a:p>
          <a:p>
            <a:pPr algn="just">
              <a:lnSpc>
                <a:spcPct val="200000"/>
              </a:lnSpc>
            </a:pPr>
            <a:r>
              <a:rPr lang="en-ID" sz="2800" b="1" dirty="0" smtClean="0"/>
              <a:t>Proses yang </a:t>
            </a:r>
            <a:r>
              <a:rPr lang="en-ID" sz="2800" b="1" dirty="0" err="1" smtClean="0"/>
              <a:t>terjadi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yaitu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Pengolahan</a:t>
            </a:r>
            <a:r>
              <a:rPr lang="en-ID" sz="2800" b="1" dirty="0" smtClean="0"/>
              <a:t> Data </a:t>
            </a:r>
            <a:r>
              <a:rPr lang="en-ID" sz="2800" b="1" dirty="0" err="1" smtClean="0"/>
              <a:t>Barang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dan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Transaksi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Penjualan</a:t>
            </a:r>
            <a:endParaRPr lang="en-ID" sz="2800" b="1" dirty="0" smtClean="0"/>
          </a:p>
          <a:p>
            <a:pPr algn="just">
              <a:lnSpc>
                <a:spcPct val="200000"/>
              </a:lnSpc>
            </a:pPr>
            <a:r>
              <a:rPr lang="en-ID" sz="2800" b="1" dirty="0" smtClean="0"/>
              <a:t>DFD </a:t>
            </a:r>
            <a:r>
              <a:rPr lang="en-ID" sz="2800" b="1" dirty="0" err="1" smtClean="0"/>
              <a:t>akan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dibuat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hingga</a:t>
            </a:r>
            <a:r>
              <a:rPr lang="en-ID" sz="2800" b="1" dirty="0"/>
              <a:t> </a:t>
            </a:r>
            <a:r>
              <a:rPr lang="en-ID" sz="2800" b="1" dirty="0" smtClean="0"/>
              <a:t>level 2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30696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77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082800"/>
            <a:ext cx="16202026" cy="5715000"/>
          </a:xfrm>
        </p:spPr>
        <p:txBody>
          <a:bodyPr>
            <a:normAutofit fontScale="55000" lnSpcReduction="20000"/>
          </a:bodyPr>
          <a:lstStyle/>
          <a:p>
            <a:pPr marL="114300" indent="0" algn="just">
              <a:lnSpc>
                <a:spcPct val="170000"/>
              </a:lnSpc>
              <a:buNone/>
            </a:pPr>
            <a:r>
              <a:rPr lang="id-ID" sz="4400" b="1" dirty="0" smtClean="0"/>
              <a:t>Buat Diagram Konteks &amp; DFD untuk Sistem Informasi Perpustakaan dimana Entitas yang terlibat adalah Bagian Sirkulasi dan Bagian Peminjaman &amp; Pengembalian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id-ID" sz="4400" b="1" dirty="0" smtClean="0"/>
              <a:t>Terdiri dari :</a:t>
            </a:r>
          </a:p>
          <a:p>
            <a:pPr algn="just">
              <a:lnSpc>
                <a:spcPct val="170000"/>
              </a:lnSpc>
            </a:pPr>
            <a:r>
              <a:rPr lang="id-ID" sz="4400" b="1" dirty="0" smtClean="0"/>
              <a:t>Proses Pendaftaran dan Proses Pengolahan Buku oleh Bagian Sirkulasi</a:t>
            </a:r>
          </a:p>
          <a:p>
            <a:pPr algn="just">
              <a:lnSpc>
                <a:spcPct val="170000"/>
              </a:lnSpc>
            </a:pPr>
            <a:r>
              <a:rPr lang="id-ID" sz="4400" b="1" dirty="0" smtClean="0"/>
              <a:t>Proses Peminjaman, Pengembalian serta Perhitungan Denda oleh bagian Peminjaman &amp; Pengembalian</a:t>
            </a:r>
          </a:p>
          <a:p>
            <a:pPr algn="just">
              <a:lnSpc>
                <a:spcPct val="170000"/>
              </a:lnSpc>
            </a:pPr>
            <a:r>
              <a:rPr lang="id-ID" sz="4400" b="1" dirty="0" smtClean="0"/>
              <a:t>Proses CRUD buku sebagai subproses dari Proses Pengolahan Buku</a:t>
            </a:r>
          </a:p>
          <a:p>
            <a:pPr algn="just">
              <a:lnSpc>
                <a:spcPct val="170000"/>
              </a:lnSpc>
            </a:pPr>
            <a:r>
              <a:rPr lang="id-ID" sz="4400" b="1" dirty="0" smtClean="0"/>
              <a:t>Semua Proses memiliki Data Store tersendiri kecuali Denda (gunakan logika perhitungan denda)</a:t>
            </a:r>
            <a:endParaRPr lang="en-US" sz="4400" b="1" dirty="0" smtClean="0"/>
          </a:p>
          <a:p>
            <a:pPr marL="114300" indent="0" algn="just">
              <a:lnSpc>
                <a:spcPct val="170000"/>
              </a:lnSpc>
              <a:buNone/>
            </a:pPr>
            <a:r>
              <a:rPr lang="id-ID" sz="4400" b="1" dirty="0" smtClean="0"/>
              <a:t>Buat </a:t>
            </a:r>
            <a:r>
              <a:rPr lang="en-US" sz="4400" b="1" dirty="0" smtClean="0"/>
              <a:t>SPESIFIKASI PROSES</a:t>
            </a:r>
            <a:r>
              <a:rPr lang="id-ID" sz="4400" b="1" dirty="0" smtClean="0"/>
              <a:t> 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KAMUS DATA </a:t>
            </a:r>
            <a:r>
              <a:rPr lang="id-ID" sz="4400" b="1" dirty="0" smtClean="0"/>
              <a:t>(minimal 1)</a:t>
            </a:r>
            <a:endParaRPr lang="en-US" sz="4400" b="1" dirty="0"/>
          </a:p>
          <a:p>
            <a:pPr marL="114300" indent="0" algn="just">
              <a:lnSpc>
                <a:spcPct val="170000"/>
              </a:lnSpc>
              <a:buNone/>
            </a:pPr>
            <a:endParaRPr lang="en-US" sz="4000" b="1" dirty="0" smtClean="0"/>
          </a:p>
          <a:p>
            <a:pPr marL="114300" indent="0" algn="just">
              <a:lnSpc>
                <a:spcPct val="170000"/>
              </a:lnSpc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1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Spesifikasi</a:t>
            </a:r>
            <a:r>
              <a:rPr lang="en-US" b="1" dirty="0" smtClean="0"/>
              <a:t> proses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5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DFD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 </a:t>
            </a:r>
            <a:r>
              <a:rPr lang="en-US" b="1" dirty="0" err="1" smtClean="0"/>
              <a:t>spesifikasi</a:t>
            </a:r>
            <a:r>
              <a:rPr lang="en-US" b="1" dirty="0" smtClean="0"/>
              <a:t> proses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30978" r="17907" b="3803"/>
          <a:stretch/>
        </p:blipFill>
        <p:spPr bwMode="auto">
          <a:xfrm>
            <a:off x="1500194" y="2300111"/>
            <a:ext cx="14851857" cy="475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5289" r="69849" b="14103"/>
          <a:stretch/>
        </p:blipFill>
        <p:spPr bwMode="auto">
          <a:xfrm>
            <a:off x="9534525" y="326292"/>
            <a:ext cx="7010400" cy="80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0" t="25198" r="21224" b="50823"/>
          <a:stretch/>
        </p:blipFill>
        <p:spPr bwMode="auto">
          <a:xfrm>
            <a:off x="619125" y="2311400"/>
            <a:ext cx="8077200" cy="370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Kamus</a:t>
            </a:r>
            <a:r>
              <a:rPr lang="en-US" b="1" dirty="0" smtClean="0"/>
              <a:t> data </a:t>
            </a:r>
            <a:r>
              <a:rPr lang="en-US" b="1" dirty="0" err="1" smtClean="0"/>
              <a:t>dfd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70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kamus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44850" r="53960" b="27575"/>
          <a:stretch/>
        </p:blipFill>
        <p:spPr bwMode="auto">
          <a:xfrm>
            <a:off x="1500187" y="2503555"/>
            <a:ext cx="14701838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50103" r="22809" b="31093"/>
          <a:stretch/>
        </p:blipFill>
        <p:spPr bwMode="auto">
          <a:xfrm>
            <a:off x="3819525" y="2997200"/>
            <a:ext cx="1106457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 err="1" smtClean="0"/>
              <a:t>dfd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6" y="2082803"/>
            <a:ext cx="13063713" cy="537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TERRMINATOR / </a:t>
            </a:r>
            <a:r>
              <a:rPr lang="en-US" b="1" dirty="0" err="1" smtClean="0"/>
              <a:t>entitas</a:t>
            </a:r>
            <a:r>
              <a:rPr lang="en-US" b="1" dirty="0" smtClean="0"/>
              <a:t> </a:t>
            </a:r>
            <a:r>
              <a:rPr lang="en-US" b="1" dirty="0" err="1" smtClean="0"/>
              <a:t>eksternal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terminator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116105"/>
            <a:ext cx="16916400" cy="598028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Terminator </a:t>
            </a:r>
            <a:r>
              <a:rPr lang="en-US" b="1" dirty="0" err="1"/>
              <a:t>mewakili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r>
              <a:rPr lang="en-US" b="1" dirty="0"/>
              <a:t> </a:t>
            </a:r>
            <a:r>
              <a:rPr lang="en-US" b="1" dirty="0" err="1"/>
              <a:t>eksternal</a:t>
            </a:r>
            <a:r>
              <a:rPr lang="en-US" b="1" dirty="0"/>
              <a:t> yang </a:t>
            </a:r>
            <a:r>
              <a:rPr lang="en-US" b="1" dirty="0" err="1" smtClean="0"/>
              <a:t>berkomunikasi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sv-SE" b="1" dirty="0" smtClean="0"/>
              <a:t>sistem </a:t>
            </a:r>
            <a:r>
              <a:rPr lang="sv-SE" b="1" dirty="0"/>
              <a:t>yang sedang dikembangkan. Biasanya terminator </a:t>
            </a:r>
            <a:r>
              <a:rPr lang="sv-SE" b="1" dirty="0" smtClean="0"/>
              <a:t>dikenal </a:t>
            </a:r>
            <a:r>
              <a:rPr lang="pt-BR" b="1" dirty="0" smtClean="0"/>
              <a:t>dengan </a:t>
            </a:r>
            <a:r>
              <a:rPr lang="pt-BR" b="1" dirty="0"/>
              <a:t>nama entitas luar (</a:t>
            </a:r>
            <a:r>
              <a:rPr lang="pt-BR" b="1" i="1" dirty="0"/>
              <a:t>external entity</a:t>
            </a:r>
            <a:r>
              <a:rPr lang="pt-BR" b="1" dirty="0" smtClean="0"/>
              <a:t>). </a:t>
            </a:r>
            <a:endParaRPr lang="id-ID" b="1" dirty="0" smtClean="0"/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Terdapat</a:t>
            </a:r>
            <a:r>
              <a:rPr lang="en-US" b="1" dirty="0" smtClean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terminator :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b="1" dirty="0" smtClean="0"/>
              <a:t>	1</a:t>
            </a:r>
            <a:r>
              <a:rPr lang="en-US" b="1" dirty="0"/>
              <a:t>. Terminator </a:t>
            </a:r>
            <a:r>
              <a:rPr lang="en-US" b="1" dirty="0" err="1"/>
              <a:t>Sumber</a:t>
            </a:r>
            <a:r>
              <a:rPr lang="en-US" b="1" dirty="0"/>
              <a:t> (</a:t>
            </a:r>
            <a:r>
              <a:rPr lang="en-US" b="1" i="1" dirty="0"/>
              <a:t>source</a:t>
            </a:r>
            <a:r>
              <a:rPr lang="en-US" b="1" dirty="0"/>
              <a:t>) : </a:t>
            </a:r>
            <a:r>
              <a:rPr lang="en-US" b="1" dirty="0" smtClean="0"/>
              <a:t>terminator yang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.</a:t>
            </a:r>
            <a:endParaRPr lang="en-US" b="1" dirty="0"/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b="1" dirty="0" smtClean="0"/>
              <a:t>	2</a:t>
            </a:r>
            <a:r>
              <a:rPr lang="en-US" b="1" dirty="0"/>
              <a:t>. Terminator </a:t>
            </a:r>
            <a:r>
              <a:rPr lang="en-US" b="1" dirty="0" err="1"/>
              <a:t>Tujuan</a:t>
            </a:r>
            <a:r>
              <a:rPr lang="en-US" b="1" dirty="0"/>
              <a:t> (</a:t>
            </a:r>
            <a:r>
              <a:rPr lang="en-US" b="1" i="1" dirty="0"/>
              <a:t>sink</a:t>
            </a:r>
            <a:r>
              <a:rPr lang="en-US" b="1" dirty="0"/>
              <a:t>) :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smtClean="0"/>
              <a:t>terminator </a:t>
            </a:r>
            <a:r>
              <a:rPr lang="en-US" b="1" dirty="0"/>
              <a:t>yang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 data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en-US" b="1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Terminator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orang, </a:t>
            </a:r>
            <a:r>
              <a:rPr lang="en-US" b="1" dirty="0" err="1"/>
              <a:t>sekelompok</a:t>
            </a:r>
            <a:r>
              <a:rPr lang="en-US" b="1" dirty="0"/>
              <a:t> orang, </a:t>
            </a:r>
            <a:r>
              <a:rPr lang="en-US" b="1" dirty="0" err="1" smtClean="0"/>
              <a:t>organisasi</a:t>
            </a:r>
            <a:r>
              <a:rPr lang="en-US" b="1" dirty="0" smtClean="0"/>
              <a:t>, </a:t>
            </a:r>
            <a:r>
              <a:rPr lang="en-US" b="1" dirty="0" err="1" smtClean="0"/>
              <a:t>departemen</a:t>
            </a:r>
            <a:r>
              <a:rPr lang="en-US" b="1" dirty="0" smtClean="0"/>
              <a:t> </a:t>
            </a:r>
            <a:r>
              <a:rPr lang="en-US" b="1" dirty="0"/>
              <a:t>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 smtClean="0"/>
              <a:t>tetapi</a:t>
            </a:r>
            <a:r>
              <a:rPr lang="en-US" b="1" dirty="0" smtClean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kendali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sedang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modelnya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Terminator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juga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/>
              <a:t>departemen</a:t>
            </a:r>
            <a:r>
              <a:rPr lang="en-US" b="1" dirty="0"/>
              <a:t>, </a:t>
            </a:r>
            <a:r>
              <a:rPr lang="en-US" b="1" dirty="0" err="1"/>
              <a:t>divisi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di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sv-SE" b="1" dirty="0" smtClean="0"/>
              <a:t>sistem </a:t>
            </a:r>
            <a:r>
              <a:rPr lang="sv-SE" b="1" dirty="0"/>
              <a:t>yang berkomunikasi dengan sistem yang </a:t>
            </a:r>
            <a:r>
              <a:rPr lang="sv-SE" b="1" dirty="0" smtClean="0"/>
              <a:t>sedang</a:t>
            </a:r>
            <a:r>
              <a:rPr lang="id-ID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dikembangkan</a:t>
            </a:r>
            <a:r>
              <a:rPr lang="en-US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85145" r="31249"/>
          <a:stretch/>
        </p:blipFill>
        <p:spPr bwMode="auto">
          <a:xfrm>
            <a:off x="4138620" y="4428337"/>
            <a:ext cx="9928244" cy="131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PROSES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KOMPONEN PROSES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err="1"/>
              <a:t>Komponen</a:t>
            </a:r>
            <a:r>
              <a:rPr lang="en-US" sz="2800" b="1" dirty="0"/>
              <a:t> proses </a:t>
            </a:r>
            <a:r>
              <a:rPr lang="en-US" sz="2800" b="1" dirty="0" err="1"/>
              <a:t>menggambarkan</a:t>
            </a:r>
            <a:r>
              <a:rPr lang="en-US" sz="2800" b="1" dirty="0"/>
              <a:t> </a:t>
            </a:r>
            <a:r>
              <a:rPr lang="en-US" sz="2800" b="1" dirty="0" err="1"/>
              <a:t>bagian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smtClean="0"/>
              <a:t>yang </a:t>
            </a:r>
            <a:r>
              <a:rPr lang="en-US" sz="2800" b="1" dirty="0" err="1" smtClean="0"/>
              <a:t>mentransformasikan</a:t>
            </a:r>
            <a:r>
              <a:rPr lang="en-US" sz="2800" b="1" dirty="0" smtClean="0"/>
              <a:t> </a:t>
            </a:r>
            <a:r>
              <a:rPr lang="en-US" sz="2800" b="1" dirty="0"/>
              <a:t>input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smtClean="0"/>
              <a:t>output</a:t>
            </a:r>
          </a:p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Proses </a:t>
            </a:r>
            <a:r>
              <a:rPr lang="en-US" sz="2800" b="1" dirty="0" err="1">
                <a:solidFill>
                  <a:srgbClr val="FFFF00"/>
                </a:solidFill>
              </a:rPr>
              <a:t>diberi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nama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menjelaskan</a:t>
            </a:r>
            <a:r>
              <a:rPr lang="en-US" sz="2800" b="1" dirty="0"/>
              <a:t> proses/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smtClean="0"/>
              <a:t>yang </a:t>
            </a:r>
            <a:r>
              <a:rPr lang="fi-FI" sz="2800" b="1" dirty="0" smtClean="0"/>
              <a:t>sedang/akan </a:t>
            </a:r>
            <a:r>
              <a:rPr lang="fi-FI" sz="2800" b="1" dirty="0"/>
              <a:t>dilaksanakan. Pemberian nama proses </a:t>
            </a:r>
            <a:r>
              <a:rPr lang="fi-FI" sz="2800" b="1" dirty="0" smtClean="0"/>
              <a:t>dilakukan dengan </a:t>
            </a:r>
            <a:r>
              <a:rPr lang="fi-FI" sz="2800" b="1" dirty="0"/>
              <a:t>menggunakan kata kerja </a:t>
            </a:r>
            <a:r>
              <a:rPr lang="fi-FI" sz="2800" b="1" dirty="0">
                <a:solidFill>
                  <a:srgbClr val="FFFF00"/>
                </a:solidFill>
              </a:rPr>
              <a:t>transitif</a:t>
            </a:r>
            <a:r>
              <a:rPr lang="fi-FI" sz="2800" b="1" dirty="0">
                <a:solidFill>
                  <a:srgbClr val="FF0000"/>
                </a:solidFill>
              </a:rPr>
              <a:t> </a:t>
            </a:r>
            <a:r>
              <a:rPr lang="fi-FI" sz="2800" b="1" dirty="0"/>
              <a:t>(kata kerja </a:t>
            </a:r>
            <a:r>
              <a:rPr lang="fi-FI" sz="2800" b="1" dirty="0" smtClean="0"/>
              <a:t>yang </a:t>
            </a:r>
            <a:r>
              <a:rPr lang="en-US" sz="2800" b="1" dirty="0" err="1" smtClean="0"/>
              <a:t>membutuhkan</a:t>
            </a:r>
            <a:r>
              <a:rPr lang="en-US" sz="2800" b="1" dirty="0" smtClean="0"/>
              <a:t> </a:t>
            </a:r>
            <a:r>
              <a:rPr lang="en-US" sz="2800" b="1" dirty="0" err="1"/>
              <a:t>obyek</a:t>
            </a:r>
            <a:r>
              <a:rPr lang="en-US" sz="2800" b="1" dirty="0"/>
              <a:t>),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i="1" dirty="0" err="1">
                <a:solidFill>
                  <a:srgbClr val="FFFF00"/>
                </a:solidFill>
              </a:rPr>
              <a:t>Menghitung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</a:rPr>
              <a:t>Gaji</a:t>
            </a:r>
            <a:r>
              <a:rPr lang="en-US" sz="2800" b="1" i="1" dirty="0">
                <a:solidFill>
                  <a:srgbClr val="FFFF00"/>
                </a:solidFill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</a:rPr>
              <a:t>Mencetak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KRS,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Menghitung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</a:rPr>
              <a:t>Jumlah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SKS</a:t>
            </a:r>
          </a:p>
          <a:p>
            <a:pPr marL="114300" indent="0" algn="just">
              <a:lnSpc>
                <a:spcPct val="200000"/>
              </a:lnSpc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08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1151</Words>
  <Application>Microsoft Office PowerPoint</Application>
  <PresentationFormat>Custom</PresentationFormat>
  <Paragraphs>141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Book Antiqua</vt:lpstr>
      <vt:lpstr>Century Gothic</vt:lpstr>
      <vt:lpstr>Apothecary</vt:lpstr>
      <vt:lpstr>Analisis kebutuhan fungsional</vt:lpstr>
      <vt:lpstr>DFD (Data Flow Diagram)</vt:lpstr>
      <vt:lpstr>pengertian</vt:lpstr>
      <vt:lpstr>KOMPONEN DFD</vt:lpstr>
      <vt:lpstr>Komponen dfd</vt:lpstr>
      <vt:lpstr>KOMPONEN TERRMINATOR / entitas eksternal</vt:lpstr>
      <vt:lpstr>KOMPONEN terminator</vt:lpstr>
      <vt:lpstr>KOMPONEN PROSES</vt:lpstr>
      <vt:lpstr>KOMPONEN PROSES</vt:lpstr>
      <vt:lpstr>PowerPoint Presentation</vt:lpstr>
      <vt:lpstr>PowerPoint Presentation</vt:lpstr>
      <vt:lpstr>KOMPONEN DATA STORE</vt:lpstr>
      <vt:lpstr>KOMPONEN DATA STORE</vt:lpstr>
      <vt:lpstr>PowerPoint Presentation</vt:lpstr>
      <vt:lpstr>KOMPONEN DATA FLOW</vt:lpstr>
      <vt:lpstr>KOMPONEN DATA FLOW</vt:lpstr>
      <vt:lpstr>KONSEP DALAM ALUR DATA</vt:lpstr>
      <vt:lpstr>PowerPoint Presentation</vt:lpstr>
      <vt:lpstr>PowerPoint Presentation</vt:lpstr>
      <vt:lpstr>PowerPoint Presentation</vt:lpstr>
      <vt:lpstr>Syarat pembuatan dfd</vt:lpstr>
      <vt:lpstr>1. Pemberian nama</vt:lpstr>
      <vt:lpstr>2. Pemberian Nomor pada Komponen Proses</vt:lpstr>
      <vt:lpstr>3. Penggambaran DFD sesering mungkin</vt:lpstr>
      <vt:lpstr>4. Penghindaran Penggambaran DFD yang rumit</vt:lpstr>
      <vt:lpstr>5. Penggambaran dfd konsisten</vt:lpstr>
      <vt:lpstr>Penggambaran dfd</vt:lpstr>
      <vt:lpstr>PowerPoint Presentation</vt:lpstr>
      <vt:lpstr>DIAGRAM KONTEKS</vt:lpstr>
      <vt:lpstr>PowerPoint Presentation</vt:lpstr>
      <vt:lpstr>DFD LEVEL 1</vt:lpstr>
      <vt:lpstr>PowerPoint Presentation</vt:lpstr>
      <vt:lpstr>PowerPoint Presentation</vt:lpstr>
      <vt:lpstr>DFD LEVEL 2 PROSES 1 PENGOLAHAN KOMIK</vt:lpstr>
      <vt:lpstr>DFD LEVEL 2 PROSES 2 PENGOLAHAN KOMIK</vt:lpstr>
      <vt:lpstr>Contoh</vt:lpstr>
      <vt:lpstr>PowerPoint Presentation</vt:lpstr>
      <vt:lpstr>tugas</vt:lpstr>
      <vt:lpstr>Spesifikasi proses</vt:lpstr>
      <vt:lpstr>Format spesifikasi proses</vt:lpstr>
      <vt:lpstr>contoh</vt:lpstr>
      <vt:lpstr>Kamus data dfd</vt:lpstr>
      <vt:lpstr>Format kamus data</vt:lpstr>
      <vt:lpstr>contoh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 (Data Flow Diagram)</dc:title>
  <dc:creator>Admin</dc:creator>
  <cp:lastModifiedBy>Windows User</cp:lastModifiedBy>
  <cp:revision>52</cp:revision>
  <dcterms:created xsi:type="dcterms:W3CDTF">2014-10-12T12:09:17Z</dcterms:created>
  <dcterms:modified xsi:type="dcterms:W3CDTF">2019-05-11T01:39:14Z</dcterms:modified>
</cp:coreProperties>
</file>