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9" r:id="rId2"/>
    <p:sldId id="332" r:id="rId3"/>
    <p:sldId id="333" r:id="rId4"/>
    <p:sldId id="330" r:id="rId5"/>
    <p:sldId id="334" r:id="rId6"/>
    <p:sldId id="331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7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6" autoAdjust="0"/>
    <p:restoredTop sz="94894" autoAdjust="0"/>
  </p:normalViewPr>
  <p:slideViewPr>
    <p:cSldViewPr>
      <p:cViewPr>
        <p:scale>
          <a:sx n="60" d="100"/>
          <a:sy n="60" d="100"/>
        </p:scale>
        <p:origin x="-170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8945B6-FA15-4165-BEA3-CE7667D3A357}" type="datetimeFigureOut">
              <a:rPr lang="en-US" smtClean="0"/>
              <a:pPr/>
              <a:t>6/30/2018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ject_plan" TargetMode="External"/><Relationship Id="rId2" Type="http://schemas.openxmlformats.org/officeDocument/2006/relationships/hyperlink" Target="http://en.wikipedia.org/wiki/Schedul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technology-updates.com/wp-content/uploads/2010/08/information-technolo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20" y="0"/>
            <a:ext cx="912488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lgerian" pitchFamily="82" charset="0"/>
                <a:ea typeface="+mj-ea"/>
                <a:cs typeface="+mj-cs"/>
              </a:rPr>
              <a:t>Project scheduling</a:t>
            </a:r>
          </a:p>
          <a:p>
            <a:pPr algn="ctr"/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lgerian" pitchFamily="82" charset="0"/>
                <a:ea typeface="+mj-ea"/>
                <a:cs typeface="+mj-cs"/>
              </a:rPr>
              <a:t>Precedence diagram method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971800"/>
            <a:ext cx="8056563" cy="1524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id-ID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Project Management</a:t>
            </a:r>
            <a:endParaRPr kumimoji="0" lang="id-ID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 Rounded MT Bold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Magister Sistem Informasi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Universitas Komputer Indonesia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5638801"/>
            <a:ext cx="579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references:</a:t>
            </a:r>
          </a:p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Larson, e.w., Gray C.F., 2011, 5tH ed.;</a:t>
            </a:r>
          </a:p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Pinto, j.k. 2010, 2ND. ED.</a:t>
            </a:r>
            <a:endParaRPr lang="id-ID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25908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Description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Predecessor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Time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External</a:t>
                      </a:r>
                      <a:r>
                        <a:rPr lang="id-ID" baseline="0" dirty="0" smtClean="0"/>
                        <a:t> specifications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None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Review design features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Document new features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Write software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Program and test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Edit and publish notes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Review manual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Alpha site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E,F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Print manual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Beta site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H,I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Manufacture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Release</a:t>
                      </a:r>
                      <a:r>
                        <a:rPr lang="id-ID" baseline="0" dirty="0" smtClean="0"/>
                        <a:t> and ship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Project Network Case (Continued)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Greendale Stadium Case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r>
              <a:rPr lang="id-ID" dirty="0" smtClean="0"/>
              <a:t>The G&amp;E Company is preparing a bid to build the new 47,000 seat baseball stadium. The construction must start July 1, 2017, and be completed in time for the start of the 2019 season. A penalty clause $100,000 per day of delay beyond March 20, 2019, is written into the contract.</a:t>
            </a:r>
          </a:p>
          <a:p>
            <a:r>
              <a:rPr lang="id-ID" dirty="0" smtClean="0"/>
              <a:t>Ben Keith, the president of the company, expressed optimism of obtaining the contract and revealed that company could net as much as $2 million on the project. He also said if they are successful, the prospects for future projects are quite good since there is projected a renaissance in building classic ball parks with modern luxury boxes.</a:t>
            </a:r>
          </a:p>
          <a:p>
            <a:r>
              <a:rPr lang="id-ID" dirty="0" smtClean="0"/>
              <a:t>Assignment: Given the information provided in the next table, construct a network schedule for the stadium project and answer the following questions:</a:t>
            </a:r>
          </a:p>
          <a:p>
            <a:pPr>
              <a:buNone/>
            </a:pPr>
            <a:r>
              <a:rPr lang="id-ID" dirty="0" smtClean="0"/>
              <a:t>	1. Will the project be able to be completed by the Ma</a:t>
            </a:r>
            <a:r>
              <a:rPr lang="en-US" dirty="0" err="1" smtClean="0"/>
              <a:t>rch</a:t>
            </a:r>
            <a:r>
              <a:rPr lang="id-ID" dirty="0" smtClean="0"/>
              <a:t> deadline? How long will it take?</a:t>
            </a:r>
          </a:p>
          <a:p>
            <a:pPr>
              <a:buNone/>
            </a:pPr>
            <a:r>
              <a:rPr lang="id-ID" dirty="0" smtClean="0"/>
              <a:t>	2. What is the critical path for the project?</a:t>
            </a:r>
          </a:p>
          <a:p>
            <a:pPr>
              <a:buNone/>
            </a:pPr>
            <a:r>
              <a:rPr lang="id-ID" dirty="0" smtClean="0"/>
              <a:t>	3. Based on the schedule would you recommend that G&amp;E pursue this contract? Why? Include a one-page Gant chart for the stadium schedule.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47800" y="-121920"/>
          <a:ext cx="6359245" cy="69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644"/>
                <a:gridCol w="2595891"/>
                <a:gridCol w="1573267"/>
                <a:gridCol w="1639443"/>
              </a:tblGrid>
              <a:tr h="567696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ID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Activity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Duration (days)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Predecessor(s)</a:t>
                      </a:r>
                      <a:endParaRPr lang="id-ID" sz="16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Baseball Stadium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2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Clear stadium site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70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-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3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Demolish building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30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2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4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Set up construction site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70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3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5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Drive support piling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120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2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6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Pour lower concrete bowl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120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5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7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smtClean="0"/>
                        <a:t>Pour main concourse</a:t>
                      </a:r>
                      <a:endParaRPr lang="id-ID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120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3,6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8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Install p</a:t>
                      </a:r>
                      <a:r>
                        <a:rPr lang="en-US" sz="1500" dirty="0" smtClean="0"/>
                        <a:t>l</a:t>
                      </a:r>
                      <a:r>
                        <a:rPr lang="id-ID" sz="1500" dirty="0" smtClean="0"/>
                        <a:t>aying field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3,6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Construct upper steel bowl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120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3,6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Install seats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140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7,9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11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Build luxury boxes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smtClean="0"/>
                        <a:t>7,9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12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Install jumbotron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30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smtClean="0"/>
                        <a:t>7,9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13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Stadium infrastructure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120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7,9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14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Construct steel canopy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75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10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15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Light installation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30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14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16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Build roof supports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6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17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Construct roof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180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16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18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Install roof tracks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16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19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Install roof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17,18</a:t>
                      </a:r>
                      <a:endParaRPr lang="id-ID" sz="1500" dirty="0"/>
                    </a:p>
                  </a:txBody>
                  <a:tcPr/>
                </a:tc>
              </a:tr>
              <a:tr h="313727">
                <a:tc>
                  <a:txBody>
                    <a:bodyPr/>
                    <a:lstStyle/>
                    <a:p>
                      <a:pPr algn="ctr"/>
                      <a:r>
                        <a:rPr lang="id-ID" sz="1500" smtClean="0"/>
                        <a:t>20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Inspection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20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8,11,13,15,19</a:t>
                      </a:r>
                      <a:endParaRPr lang="id-ID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3058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EMR Project Case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762000"/>
          <a:ext cx="8534401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94"/>
                <a:gridCol w="4936565"/>
                <a:gridCol w="1338730"/>
                <a:gridCol w="1673412"/>
              </a:tblGrid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Activities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Duration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Predecessor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b="1" dirty="0" smtClean="0"/>
                        <a:t>Electronic</a:t>
                      </a:r>
                      <a:r>
                        <a:rPr lang="id-ID" b="1" baseline="0" dirty="0" smtClean="0"/>
                        <a:t> Medical Reference Project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     Architectural Decision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Internal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External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Feature</a:t>
                      </a:r>
                      <a:r>
                        <a:rPr lang="id-ID" baseline="0" dirty="0" smtClean="0"/>
                        <a:t> Specification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Design Phase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Voice Recognition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4SS+7</a:t>
                      </a:r>
                      <a:r>
                        <a:rPr lang="id-ID" baseline="0" dirty="0" smtClean="0"/>
                        <a:t> and </a:t>
                      </a:r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Case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r>
                        <a:rPr lang="id-ID" baseline="0" dirty="0" smtClean="0"/>
                        <a:t> and </a:t>
                      </a:r>
                      <a:r>
                        <a:rPr lang="id-ID" dirty="0" smtClean="0"/>
                        <a:t>5FS+1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Screen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4,5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Database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 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Microphone-soundcard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 and 11FF-4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Digital Devices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    Computer I/O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    Review Design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 days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8,9,10,11,12,13,14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8L3AZQseUkrvduB4Me9pskLfAf_c5NWq85Ikn04F4O1GPsu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49189"/>
          </a:xfrm>
          <a:prstGeom prst="rect">
            <a:avLst/>
          </a:prstGeom>
          <a:noFill/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990600" y="4572000"/>
            <a:ext cx="70866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PRECEDENCE DIAGRAM METHOD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Precedence Diagram Method</a:t>
            </a:r>
            <a:r>
              <a:rPr lang="en-US" dirty="0" smtClean="0"/>
              <a:t> is a tool for </a:t>
            </a:r>
            <a:r>
              <a:rPr lang="en-US" dirty="0" smtClean="0">
                <a:hlinkClick r:id="rId2" action="ppaction://hlinkfile" tooltip="Scheduling"/>
              </a:rPr>
              <a:t>scheduling</a:t>
            </a:r>
            <a:r>
              <a:rPr lang="en-US" dirty="0" smtClean="0"/>
              <a:t> activities in a </a:t>
            </a:r>
            <a:r>
              <a:rPr lang="en-US" dirty="0" smtClean="0">
                <a:hlinkClick r:id="rId3" action="ppaction://hlinkfile" tooltip="Project plan"/>
              </a:rPr>
              <a:t>project plan</a:t>
            </a:r>
            <a:r>
              <a:rPr lang="en-US" dirty="0" smtClean="0"/>
              <a:t>. It is a method of constructing a project schedule network diagram that uses boxes, referred to as nodes, to represent activities and connects them with arrows that show the dependencies.</a:t>
            </a:r>
          </a:p>
          <a:p>
            <a:r>
              <a:rPr lang="en-US" dirty="0" smtClean="0"/>
              <a:t>Critical Tasks, noncritical tasks, and slack time </a:t>
            </a:r>
          </a:p>
          <a:p>
            <a:r>
              <a:rPr lang="en-US" dirty="0" smtClean="0"/>
              <a:t>Shows the relationship of the tasks to each other </a:t>
            </a:r>
          </a:p>
          <a:p>
            <a:r>
              <a:rPr lang="en-US" dirty="0" smtClean="0"/>
              <a:t>Allows for what-if, worst-case, best-case and most likely scenario </a:t>
            </a:r>
          </a:p>
          <a:p>
            <a:r>
              <a:rPr lang="en-US" dirty="0" smtClean="0"/>
              <a:t>Key elements include determining predecessors and defining attributes such as</a:t>
            </a:r>
          </a:p>
          <a:p>
            <a:r>
              <a:rPr lang="en-US" dirty="0" smtClean="0"/>
              <a:t>early start date </a:t>
            </a:r>
          </a:p>
          <a:p>
            <a:r>
              <a:rPr lang="en-US" dirty="0" smtClean="0"/>
              <a:t>late start date </a:t>
            </a:r>
          </a:p>
          <a:p>
            <a:r>
              <a:rPr lang="en-US" dirty="0" smtClean="0"/>
              <a:t>early finish date </a:t>
            </a:r>
          </a:p>
          <a:p>
            <a:r>
              <a:rPr lang="en-US" dirty="0" smtClean="0"/>
              <a:t>late finish date </a:t>
            </a:r>
          </a:p>
          <a:p>
            <a:r>
              <a:rPr lang="en-US" dirty="0" smtClean="0"/>
              <a:t>Duration </a:t>
            </a:r>
          </a:p>
          <a:p>
            <a:r>
              <a:rPr lang="en-US" dirty="0" smtClean="0"/>
              <a:t>WBS reference </a:t>
            </a:r>
          </a:p>
          <a:p>
            <a:endParaRPr lang="id-ID" dirty="0"/>
          </a:p>
        </p:txBody>
      </p:sp>
      <p:pic>
        <p:nvPicPr>
          <p:cNvPr id="15362" name="Picture 2" descr="http://i.i.com.com/cnwk.1d/i/tim/20090402/4479329d0a0f8bea5059e21a415e3f49_1lgdnd_med_540x41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920300"/>
            <a:ext cx="5562600" cy="293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PRECEDENCE DIAGRAM METHOD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of AON Network</a:t>
            </a:r>
          </a:p>
          <a:p>
            <a:pPr lvl="1"/>
            <a:r>
              <a:rPr lang="en-US" dirty="0" smtClean="0"/>
              <a:t>Allows concurrent activities to overlap</a:t>
            </a:r>
          </a:p>
          <a:p>
            <a:pPr lvl="1"/>
            <a:r>
              <a:rPr lang="en-US" dirty="0" smtClean="0"/>
              <a:t>Restraints not required to model logical relationships</a:t>
            </a:r>
          </a:p>
          <a:p>
            <a:pPr lvl="1"/>
            <a:r>
              <a:rPr lang="en-US" dirty="0" smtClean="0"/>
              <a:t>Schedule logic is easier and quicker to develop</a:t>
            </a:r>
          </a:p>
          <a:p>
            <a:pPr lvl="1"/>
            <a:r>
              <a:rPr lang="en-US" dirty="0" smtClean="0"/>
              <a:t>Easier to modify</a:t>
            </a:r>
          </a:p>
          <a:p>
            <a:pPr lvl="1"/>
            <a:r>
              <a:rPr lang="en-US" dirty="0" smtClean="0"/>
              <a:t>Better represents work flow in continuous operations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Types of Task Relationship</a:t>
            </a:r>
            <a:endParaRPr lang="id-ID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447800"/>
            <a:ext cx="3810000" cy="5334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FS – Finish </a:t>
            </a: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334000" y="2895600"/>
            <a:ext cx="1174750" cy="1219200"/>
            <a:chOff x="3360" y="2112"/>
            <a:chExt cx="740" cy="768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3360" y="2112"/>
              <a:ext cx="740" cy="176"/>
            </a:xfrm>
            <a:prstGeom prst="rect">
              <a:avLst/>
            </a:prstGeom>
            <a:solidFill>
              <a:srgbClr val="FF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3420" y="2592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 dirty="0">
                  <a:latin typeface="Garamond" pitchFamily="18" charset="0"/>
                </a:rPr>
                <a:t>Start</a:t>
              </a:r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5334000" y="4267200"/>
            <a:ext cx="1905000" cy="1143000"/>
            <a:chOff x="3360" y="3312"/>
            <a:chExt cx="1580" cy="720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3360" y="3312"/>
              <a:ext cx="1580" cy="176"/>
            </a:xfrm>
            <a:prstGeom prst="rect">
              <a:avLst/>
            </a:prstGeom>
            <a:solidFill>
              <a:srgbClr val="FF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555" y="3744"/>
              <a:ext cx="63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Finish</a:t>
              </a:r>
            </a:p>
          </p:txBody>
        </p:sp>
      </p:grp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685800" y="28956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rgbClr val="0000FF"/>
                </a:solidFill>
              </a:rPr>
              <a:t>SS – Start </a:t>
            </a:r>
            <a:r>
              <a:rPr lang="id-ID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 smtClean="0">
                <a:solidFill>
                  <a:srgbClr val="0000FF"/>
                </a:solidFill>
              </a:rPr>
              <a:t>Start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609600" y="4114800"/>
            <a:ext cx="381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</a:pPr>
            <a:endParaRPr lang="en-US" b="1" dirty="0"/>
          </a:p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rgbClr val="0000FF"/>
                </a:solidFill>
              </a:rPr>
              <a:t>FF – Finish </a:t>
            </a:r>
            <a:r>
              <a:rPr lang="id-ID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 smtClean="0">
                <a:solidFill>
                  <a:srgbClr val="0000FF"/>
                </a:solidFill>
              </a:rPr>
              <a:t>Finish</a:t>
            </a:r>
            <a:endParaRPr lang="en-US" sz="2400" b="1" dirty="0">
              <a:solidFill>
                <a:srgbClr val="0000FF"/>
              </a:solidFill>
            </a:endParaRPr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5562600" y="3276600"/>
            <a:ext cx="2060575" cy="838200"/>
            <a:chOff x="3360" y="2352"/>
            <a:chExt cx="1442" cy="528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3360" y="2352"/>
              <a:ext cx="1442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3956" y="2592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Start</a:t>
              </a:r>
            </a:p>
          </p:txBody>
        </p:sp>
      </p:grpSp>
      <p:grpSp>
        <p:nvGrpSpPr>
          <p:cNvPr id="15" name="Group 37"/>
          <p:cNvGrpSpPr>
            <a:grpSpLocks/>
          </p:cNvGrpSpPr>
          <p:nvPr/>
        </p:nvGrpSpPr>
        <p:grpSpPr bwMode="auto">
          <a:xfrm>
            <a:off x="5200650" y="1447800"/>
            <a:ext cx="1174750" cy="1295400"/>
            <a:chOff x="3324" y="912"/>
            <a:chExt cx="740" cy="816"/>
          </a:xfrm>
        </p:grpSpPr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3324" y="912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3411" y="1440"/>
              <a:ext cx="63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 dirty="0">
                  <a:latin typeface="Garamond" pitchFamily="18" charset="0"/>
                </a:rPr>
                <a:t>Finish</a:t>
              </a:r>
            </a:p>
          </p:txBody>
        </p:sp>
      </p:grpSp>
      <p:cxnSp>
        <p:nvCxnSpPr>
          <p:cNvPr id="18" name="AutoShape 32"/>
          <p:cNvCxnSpPr>
            <a:cxnSpLocks noChangeShapeType="1"/>
          </p:cNvCxnSpPr>
          <p:nvPr/>
        </p:nvCxnSpPr>
        <p:spPr bwMode="auto">
          <a:xfrm flipH="1">
            <a:off x="6315075" y="1587500"/>
            <a:ext cx="69850" cy="558800"/>
          </a:xfrm>
          <a:prstGeom prst="bentConnector5">
            <a:avLst>
              <a:gd name="adj1" fmla="val -313634"/>
              <a:gd name="adj2" fmla="val 50000"/>
              <a:gd name="adj3" fmla="val 41363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6324600" y="2006600"/>
            <a:ext cx="1174750" cy="736600"/>
            <a:chOff x="4032" y="1264"/>
            <a:chExt cx="740" cy="464"/>
          </a:xfrm>
        </p:grpSpPr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4032" y="1264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1" name="Rectangle 34"/>
            <p:cNvSpPr>
              <a:spLocks noChangeArrowheads="1"/>
            </p:cNvSpPr>
            <p:nvPr/>
          </p:nvSpPr>
          <p:spPr bwMode="auto">
            <a:xfrm>
              <a:off x="4138" y="1440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Start</a:t>
              </a:r>
            </a:p>
          </p:txBody>
        </p:sp>
      </p:grpSp>
      <p:cxnSp>
        <p:nvCxnSpPr>
          <p:cNvPr id="22" name="AutoShape 38"/>
          <p:cNvCxnSpPr>
            <a:cxnSpLocks noChangeShapeType="1"/>
            <a:endCxn id="13" idx="1"/>
          </p:cNvCxnSpPr>
          <p:nvPr/>
        </p:nvCxnSpPr>
        <p:spPr bwMode="auto">
          <a:xfrm rot="16200000" flipH="1">
            <a:off x="5264150" y="3117850"/>
            <a:ext cx="368300" cy="228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23" name="Group 42"/>
          <p:cNvGrpSpPr>
            <a:grpSpLocks/>
          </p:cNvGrpSpPr>
          <p:nvPr/>
        </p:nvGrpSpPr>
        <p:grpSpPr bwMode="auto">
          <a:xfrm>
            <a:off x="6646863" y="4648200"/>
            <a:ext cx="1195387" cy="762000"/>
            <a:chOff x="4187" y="3552"/>
            <a:chExt cx="753" cy="480"/>
          </a:xfrm>
        </p:grpSpPr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200" y="3552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187" y="3744"/>
              <a:ext cx="63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>
                  <a:latin typeface="Garamond" pitchFamily="18" charset="0"/>
                </a:rPr>
                <a:t>Finish</a:t>
              </a:r>
            </a:p>
          </p:txBody>
        </p:sp>
      </p:grpSp>
      <p:cxnSp>
        <p:nvCxnSpPr>
          <p:cNvPr id="26" name="AutoShape 43"/>
          <p:cNvCxnSpPr>
            <a:cxnSpLocks noChangeShapeType="1"/>
            <a:stCxn id="8" idx="3"/>
          </p:cNvCxnSpPr>
          <p:nvPr/>
        </p:nvCxnSpPr>
        <p:spPr bwMode="auto">
          <a:xfrm>
            <a:off x="7239000" y="4406900"/>
            <a:ext cx="614363" cy="381000"/>
          </a:xfrm>
          <a:prstGeom prst="bentConnector3">
            <a:avLst>
              <a:gd name="adj1" fmla="val 134683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762000" y="5715000"/>
            <a:ext cx="381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 eaLnBrk="0" hangingPunct="0">
              <a:lnSpc>
                <a:spcPct val="90000"/>
              </a:lnSpc>
              <a:spcBef>
                <a:spcPct val="20000"/>
              </a:spcBef>
            </a:pPr>
            <a:endParaRPr lang="en-US" b="1" dirty="0"/>
          </a:p>
          <a:p>
            <a:pPr marL="342900" indent="-342900" algn="l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d-ID" sz="2400" b="1" dirty="0" smtClean="0">
                <a:solidFill>
                  <a:srgbClr val="0000FF"/>
                </a:solidFill>
              </a:rPr>
              <a:t>S</a:t>
            </a:r>
            <a:r>
              <a:rPr lang="en-US" sz="2400" b="1" dirty="0" smtClean="0">
                <a:solidFill>
                  <a:srgbClr val="0000FF"/>
                </a:solidFill>
              </a:rPr>
              <a:t>F </a:t>
            </a:r>
            <a:r>
              <a:rPr lang="en-US" sz="2400" b="1" dirty="0">
                <a:solidFill>
                  <a:srgbClr val="0000FF"/>
                </a:solidFill>
              </a:rPr>
              <a:t>– </a:t>
            </a:r>
            <a:r>
              <a:rPr lang="id-ID" sz="2400" b="1" dirty="0" smtClean="0">
                <a:solidFill>
                  <a:srgbClr val="0000FF"/>
                </a:solidFill>
              </a:rPr>
              <a:t>Start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id-ID" sz="2400" b="1" dirty="0" smtClean="0">
                <a:solidFill>
                  <a:srgbClr val="0000FF"/>
                </a:solidFill>
              </a:rPr>
              <a:t>to </a:t>
            </a:r>
            <a:r>
              <a:rPr lang="en-US" sz="2400" b="1" dirty="0" smtClean="0">
                <a:solidFill>
                  <a:srgbClr val="0000FF"/>
                </a:solidFill>
              </a:rPr>
              <a:t>Finish</a:t>
            </a:r>
            <a:endParaRPr lang="en-US" sz="2400" b="1" dirty="0">
              <a:solidFill>
                <a:srgbClr val="0000FF"/>
              </a:solidFill>
            </a:endParaRPr>
          </a:p>
        </p:txBody>
      </p:sp>
      <p:grpSp>
        <p:nvGrpSpPr>
          <p:cNvPr id="28" name="Group 37"/>
          <p:cNvGrpSpPr>
            <a:grpSpLocks/>
          </p:cNvGrpSpPr>
          <p:nvPr/>
        </p:nvGrpSpPr>
        <p:grpSpPr bwMode="auto">
          <a:xfrm>
            <a:off x="5353050" y="5715000"/>
            <a:ext cx="1174750" cy="941755"/>
            <a:chOff x="3324" y="912"/>
            <a:chExt cx="740" cy="672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3324" y="912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3408" y="1293"/>
              <a:ext cx="503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id-ID" sz="2400" b="1" dirty="0" smtClean="0">
                  <a:latin typeface="Garamond" pitchFamily="18" charset="0"/>
                </a:rPr>
                <a:t>Start</a:t>
              </a:r>
              <a:endParaRPr lang="en-US" sz="2400" b="1" dirty="0">
                <a:latin typeface="Garamond" pitchFamily="18" charset="0"/>
              </a:endParaRPr>
            </a:p>
          </p:txBody>
        </p:sp>
      </p:grpSp>
      <p:grpSp>
        <p:nvGrpSpPr>
          <p:cNvPr id="31" name="Group 44"/>
          <p:cNvGrpSpPr>
            <a:grpSpLocks/>
          </p:cNvGrpSpPr>
          <p:nvPr/>
        </p:nvGrpSpPr>
        <p:grpSpPr bwMode="auto">
          <a:xfrm>
            <a:off x="7086600" y="6121401"/>
            <a:ext cx="1184275" cy="741363"/>
            <a:chOff x="4032" y="1264"/>
            <a:chExt cx="746" cy="467"/>
          </a:xfrm>
        </p:grpSpPr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4032" y="1264"/>
              <a:ext cx="740" cy="176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4138" y="1440"/>
              <a:ext cx="6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id-ID" sz="2400" b="1" dirty="0" smtClean="0">
                  <a:latin typeface="Garamond" pitchFamily="18" charset="0"/>
                </a:rPr>
                <a:t>Finish</a:t>
              </a:r>
              <a:endParaRPr lang="en-US" sz="2400" b="1" dirty="0">
                <a:latin typeface="Garamond" pitchFamily="18" charset="0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V="1">
            <a:off x="5410200" y="6019800"/>
            <a:ext cx="2819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utoUpdateAnimBg="0"/>
      <p:bldP spid="11" grpId="0" autoUpdateAnimBg="0"/>
      <p:bldP spid="2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Leads &amp; Lags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 Lead – Lag</a:t>
            </a:r>
          </a:p>
          <a:p>
            <a:pPr lvl="1"/>
            <a:r>
              <a:rPr lang="en-US" dirty="0" smtClean="0"/>
              <a:t>Lag = time that a following activity is delayed from the start of the previous activity</a:t>
            </a:r>
          </a:p>
          <a:p>
            <a:pPr lvl="1"/>
            <a:r>
              <a:rPr lang="en-US" dirty="0" smtClean="0"/>
              <a:t>Lead = time that an activity precedes the start or finish of the next activity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838200"/>
          </a:xfrm>
        </p:spPr>
        <p:txBody>
          <a:bodyPr/>
          <a:lstStyle/>
          <a:p>
            <a:pPr algn="ctr"/>
            <a:r>
              <a:rPr lang="id-ID" dirty="0" smtClean="0"/>
              <a:t>Leads &amp; Lags</a:t>
            </a:r>
            <a:endParaRPr lang="id-ID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4724400"/>
            <a:ext cx="8839200" cy="11430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Lead and Lag are used to Modify Relationships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Lead and Lag Can be used with any Relationship Type (FS, FF, SS)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28600" y="15240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22275" y="3032125"/>
            <a:ext cx="1857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Garamond" pitchFamily="18" charset="0"/>
              </a:rPr>
              <a:t>Normal</a:t>
            </a:r>
          </a:p>
          <a:p>
            <a:pPr eaLnBrk="0" hangingPunct="0"/>
            <a:r>
              <a:rPr lang="en-US" sz="2400" b="1">
                <a:latin typeface="Garamond" pitchFamily="18" charset="0"/>
              </a:rPr>
              <a:t>Finish - Start</a:t>
            </a: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1371600" y="22352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cxnSp>
        <p:nvCxnSpPr>
          <p:cNvPr id="8" name="AutoShape 25"/>
          <p:cNvCxnSpPr>
            <a:cxnSpLocks noChangeShapeType="1"/>
            <a:stCxn id="5" idx="3"/>
            <a:endCxn id="7" idx="1"/>
          </p:cNvCxnSpPr>
          <p:nvPr/>
        </p:nvCxnSpPr>
        <p:spPr bwMode="auto">
          <a:xfrm flipH="1">
            <a:off x="1362075" y="1663700"/>
            <a:ext cx="50800" cy="711200"/>
          </a:xfrm>
          <a:prstGeom prst="bentConnector5">
            <a:avLst>
              <a:gd name="adj1" fmla="val -431250"/>
              <a:gd name="adj2" fmla="val 50000"/>
              <a:gd name="adj3" fmla="val 53125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3168650" y="15240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3886200" y="22352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cxnSp>
        <p:nvCxnSpPr>
          <p:cNvPr id="11" name="AutoShape 28"/>
          <p:cNvCxnSpPr>
            <a:cxnSpLocks noChangeShapeType="1"/>
            <a:stCxn id="9" idx="3"/>
            <a:endCxn id="10" idx="1"/>
          </p:cNvCxnSpPr>
          <p:nvPr/>
        </p:nvCxnSpPr>
        <p:spPr bwMode="auto">
          <a:xfrm flipH="1">
            <a:off x="3876675" y="1663700"/>
            <a:ext cx="476250" cy="711200"/>
          </a:xfrm>
          <a:prstGeom prst="bentConnector5">
            <a:avLst>
              <a:gd name="adj1" fmla="val -46000"/>
              <a:gd name="adj2" fmla="val 50000"/>
              <a:gd name="adj3" fmla="val 146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6064250" y="15240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7740650" y="2235200"/>
            <a:ext cx="1174750" cy="27940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cxnSp>
        <p:nvCxnSpPr>
          <p:cNvPr id="14" name="AutoShape 31"/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7248525" y="1663700"/>
            <a:ext cx="482600" cy="7112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901950" y="3048000"/>
            <a:ext cx="2701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Garamond" pitchFamily="18" charset="0"/>
              </a:rPr>
              <a:t>Finish – Start</a:t>
            </a:r>
          </a:p>
          <a:p>
            <a:pPr eaLnBrk="0" hangingPunct="0"/>
            <a:r>
              <a:rPr lang="en-US" sz="2400" b="1">
                <a:latin typeface="Garamond" pitchFamily="18" charset="0"/>
              </a:rPr>
              <a:t>Modified by a Lead</a:t>
            </a:r>
          </a:p>
        </p:txBody>
      </p:sp>
      <p:sp>
        <p:nvSpPr>
          <p:cNvPr id="16" name="Rectangle 38"/>
          <p:cNvSpPr>
            <a:spLocks noChangeArrowheads="1"/>
          </p:cNvSpPr>
          <p:nvPr/>
        </p:nvSpPr>
        <p:spPr bwMode="auto">
          <a:xfrm>
            <a:off x="6210300" y="3048000"/>
            <a:ext cx="255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Garamond" pitchFamily="18" charset="0"/>
              </a:rPr>
              <a:t>Finish – Start</a:t>
            </a:r>
          </a:p>
          <a:p>
            <a:pPr eaLnBrk="0" hangingPunct="0"/>
            <a:r>
              <a:rPr lang="en-US" sz="2400" b="1">
                <a:latin typeface="Garamond" pitchFamily="18" charset="0"/>
              </a:rPr>
              <a:t>Modified by a Lag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Remodeling an Appliance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547769"/>
              </p:ext>
            </p:extLst>
          </p:nvPr>
        </p:nvGraphicFramePr>
        <p:xfrm>
          <a:off x="609600" y="487680"/>
          <a:ext cx="7924800" cy="63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4267200"/>
                <a:gridCol w="1143000"/>
                <a:gridCol w="15240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Duration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Predecessors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</a:t>
                      </a:r>
                      <a:r>
                        <a:rPr lang="en-US" sz="1600" baseline="0" dirty="0" smtClean="0"/>
                        <a:t> competitive analysis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 field sales report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tech capabilities assessment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relevant specification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A,B,C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telephone survey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relevant specification improvements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Interface with marketing staff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engineering specifications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Check and debug designs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testing</a:t>
                      </a:r>
                      <a:r>
                        <a:rPr lang="en-US" sz="1600" baseline="0" dirty="0" smtClean="0"/>
                        <a:t> protocol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critical performance level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Assess and modify product components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I, K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capabilities assessment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selection criteria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RFQ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production master schedule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N, O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Liaise</a:t>
                      </a:r>
                      <a:r>
                        <a:rPr lang="en-US" sz="1600" baseline="0" dirty="0" smtClean="0"/>
                        <a:t> with sales staff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Prepare product launch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9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Gantt chart and create a complete activity network diagram.</a:t>
            </a:r>
          </a:p>
          <a:p>
            <a:r>
              <a:rPr lang="en-US" dirty="0" smtClean="0"/>
              <a:t>Identify the critical path.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Critical Path and Activity Slack</a:t>
            </a:r>
            <a:r>
              <a:rPr lang="id-ID" sz="3600" dirty="0" smtClean="0"/>
              <a:t> Case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J. Wold, project manager of Print Software, Inc. Wants you to prepare a project network; compute the early, late, and slack activity times; determine the planned project duration; and identify the critical path. His assistant has collected the following information for the Color Printer Drivers Software Project.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2648</TotalTime>
  <Words>956</Words>
  <Application>Microsoft Office PowerPoint</Application>
  <PresentationFormat>On-screen Show (4:3)</PresentationFormat>
  <Paragraphs>337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PowerPoint Presentation</vt:lpstr>
      <vt:lpstr>PRECEDENCE DIAGRAM METHOD</vt:lpstr>
      <vt:lpstr>PRECEDENCE DIAGRAM METHOD</vt:lpstr>
      <vt:lpstr>Types of Task Relationship</vt:lpstr>
      <vt:lpstr>Leads &amp; Lags</vt:lpstr>
      <vt:lpstr>Leads &amp; Lags</vt:lpstr>
      <vt:lpstr>Remodeling an Appliance</vt:lpstr>
      <vt:lpstr>QUESTION</vt:lpstr>
      <vt:lpstr>Critical Path and Activity Slack Case</vt:lpstr>
      <vt:lpstr>PowerPoint Presentation</vt:lpstr>
      <vt:lpstr>Greendale Stadium Case</vt:lpstr>
      <vt:lpstr>PowerPoint Presentation</vt:lpstr>
      <vt:lpstr>EMR Project Case</vt:lpstr>
      <vt:lpstr>PowerPoint Presentation</vt:lpstr>
    </vt:vector>
  </TitlesOfParts>
  <Company>Universitas Komputer Indonesia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</dc:title>
  <dc:creator>Universitas Komputer Indonesia</dc:creator>
  <cp:lastModifiedBy>Herman</cp:lastModifiedBy>
  <cp:revision>214</cp:revision>
  <dcterms:created xsi:type="dcterms:W3CDTF">2011-03-24T08:51:10Z</dcterms:created>
  <dcterms:modified xsi:type="dcterms:W3CDTF">2018-06-30T02:20:30Z</dcterms:modified>
</cp:coreProperties>
</file>