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272"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9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0B0D1-6225-446A-9B3C-D33B85F0FCF0}" type="datetimeFigureOut">
              <a:rPr lang="en-US" smtClean="0"/>
              <a:pPr/>
              <a:t>9/22/2018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B3249-BF69-428C-B170-4A3D21F4BD78}" type="slidenum">
              <a:rPr lang="en-US" smtClean="0"/>
              <a:pPr/>
              <a:t>‹#›</a:t>
            </a:fld>
            <a:endParaRPr lang="en-US"/>
          </a:p>
        </p:txBody>
      </p:sp>
    </p:spTree>
    <p:extLst>
      <p:ext uri="{BB962C8B-B14F-4D97-AF65-F5344CB8AC3E}">
        <p14:creationId xmlns:p14="http://schemas.microsoft.com/office/powerpoint/2010/main" val="333843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33584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139685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4296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18020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22D63-102B-45AC-B38F-385B0F3C631B}"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1872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22D63-102B-45AC-B38F-385B0F3C631B}" type="datetimeFigureOut">
              <a:rPr lang="en-US" smtClean="0"/>
              <a:pPr/>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11781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622D63-102B-45AC-B38F-385B0F3C631B}" type="datetimeFigureOut">
              <a:rPr lang="en-US" smtClean="0"/>
              <a:pPr/>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307630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22D63-102B-45AC-B38F-385B0F3C631B}" type="datetimeFigureOut">
              <a:rPr lang="en-US" smtClean="0"/>
              <a:pPr/>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36397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22D63-102B-45AC-B38F-385B0F3C631B}" type="datetimeFigureOut">
              <a:rPr lang="en-US" smtClean="0"/>
              <a:pPr/>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409760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22D63-102B-45AC-B38F-385B0F3C631B}" type="datetimeFigureOut">
              <a:rPr lang="en-US" smtClean="0"/>
              <a:pPr/>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392295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22D63-102B-45AC-B38F-385B0F3C631B}" type="datetimeFigureOut">
              <a:rPr lang="en-US" smtClean="0"/>
              <a:pPr/>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346997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22D63-102B-45AC-B38F-385B0F3C631B}" type="datetimeFigureOut">
              <a:rPr lang="en-US" smtClean="0"/>
              <a:pPr/>
              <a:t>9/22/2018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E127-3F51-4531-A527-BA39F064344E}" type="slidenum">
              <a:rPr lang="en-US" smtClean="0"/>
              <a:pPr/>
              <a:t>‹#›</a:t>
            </a:fld>
            <a:endParaRPr lang="en-US"/>
          </a:p>
        </p:txBody>
      </p:sp>
    </p:spTree>
    <p:extLst>
      <p:ext uri="{BB962C8B-B14F-4D97-AF65-F5344CB8AC3E}">
        <p14:creationId xmlns:p14="http://schemas.microsoft.com/office/powerpoint/2010/main" val="150002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id/imgres?imgurl=http://www.qls.com/Portals/20846/images/G_Office_Hand.jpg&amp;imgrefurl=http://www.qls.com/blog/?Tag=Environmental%20Sustainability&amp;usg=__lpO7g80aF6j1GXDB0KApjOSRdOo=&amp;h=298&amp;w=300&amp;sz=34&amp;hl=id&amp;start=56&amp;zoom=1&amp;tbnid=o07m11_tlA-PeM:&amp;tbnh=115&amp;tbnw=116&amp;ei=stXqTv-5DorOrQfcxLmaCQ&amp;prev=/images?q=environmental+sustainability+photos&amp;start=42&amp;hl=id&amp;sa=N&amp;gbv=2&amp;tbm=isch&amp;itbs=1"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93"/>
            <a:ext cx="9143999" cy="678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0" y="228600"/>
            <a:ext cx="9144000" cy="3276600"/>
          </a:xfrm>
          <a:prstGeom prst="rect">
            <a:avLst/>
          </a:prstGeom>
        </p:spPr>
        <p:txBody>
          <a:bodyPr anchor="ctr">
            <a:normAutofit/>
          </a:bodyPr>
          <a:lstStyle/>
          <a:p>
            <a:pPr algn="ctr" eaLnBrk="1" fontAlgn="auto" hangingPunct="1">
              <a:spcAft>
                <a:spcPts val="0"/>
              </a:spcAft>
              <a:defRPr/>
            </a:pPr>
            <a:r>
              <a:rPr lang="id-ID" sz="5400" dirty="0">
                <a:solidFill>
                  <a:schemeClr val="bg1"/>
                </a:solidFill>
                <a:latin typeface="Algerian" pitchFamily="82" charset="0"/>
                <a:ea typeface="+mj-ea"/>
                <a:cs typeface="+mj-cs"/>
              </a:rPr>
              <a:t>STRATEGIC MANAGEMENT</a:t>
            </a:r>
            <a:r>
              <a:rPr lang="id-ID" sz="6600" dirty="0">
                <a:solidFill>
                  <a:schemeClr val="bg1"/>
                </a:solidFill>
                <a:latin typeface="Algerian" pitchFamily="82" charset="0"/>
                <a:ea typeface="+mj-ea"/>
                <a:cs typeface="+mj-cs"/>
              </a:rPr>
              <a:t/>
            </a:r>
            <a:br>
              <a:rPr lang="id-ID" sz="6600" dirty="0">
                <a:solidFill>
                  <a:schemeClr val="bg1"/>
                </a:solidFill>
                <a:latin typeface="Algerian" pitchFamily="82" charset="0"/>
                <a:ea typeface="+mj-ea"/>
                <a:cs typeface="+mj-cs"/>
              </a:rPr>
            </a:br>
            <a:r>
              <a:rPr lang="id-ID" sz="2800" dirty="0">
                <a:solidFill>
                  <a:schemeClr val="bg1"/>
                </a:solidFill>
                <a:latin typeface="Algerian" pitchFamily="82" charset="0"/>
                <a:ea typeface="+mj-ea"/>
                <a:cs typeface="+mj-cs"/>
              </a:rPr>
              <a:t>DR. HERMAN S. MBA</a:t>
            </a:r>
            <a:endParaRPr lang="en-US" sz="4400" dirty="0">
              <a:solidFill>
                <a:schemeClr val="bg1"/>
              </a:solidFill>
              <a:latin typeface="Algerian" pitchFamily="82" charset="0"/>
              <a:ea typeface="+mj-ea"/>
              <a:cs typeface="+mj-cs"/>
            </a:endParaRPr>
          </a:p>
        </p:txBody>
      </p:sp>
      <p:sp>
        <p:nvSpPr>
          <p:cNvPr id="5" name="Rectangle 4"/>
          <p:cNvSpPr/>
          <p:nvPr/>
        </p:nvSpPr>
        <p:spPr>
          <a:xfrm>
            <a:off x="141945" y="2967335"/>
            <a:ext cx="8860118" cy="1569660"/>
          </a:xfrm>
          <a:prstGeom prst="rect">
            <a:avLst/>
          </a:prstGeom>
          <a:noFill/>
        </p:spPr>
        <p:txBody>
          <a:bodyPr wrap="none">
            <a:spAutoFit/>
          </a:bodyPr>
          <a:lstStyle/>
          <a:p>
            <a:pPr algn="ctr">
              <a:defRPr/>
            </a:pPr>
            <a:r>
              <a:rPr lang="id-ID"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ENVIRONMENTAL SCANNING </a:t>
            </a: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&amp; </a:t>
            </a:r>
            <a:endParaRPr lang="en-US" sz="4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endParaRPr>
          </a:p>
          <a:p>
            <a:pPr algn="ctr">
              <a:defRPr/>
            </a:pPr>
            <a:r>
              <a:rPr lang="id-ID"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INDUSTRY ANALYSIS</a:t>
            </a: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 </a:t>
            </a:r>
            <a:endParaRPr lang="en-US" sz="4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6" name="Rectangle 3"/>
          <p:cNvSpPr txBox="1">
            <a:spLocks noChangeArrowheads="1"/>
          </p:cNvSpPr>
          <p:nvPr/>
        </p:nvSpPr>
        <p:spPr>
          <a:xfrm>
            <a:off x="147555" y="4876800"/>
            <a:ext cx="8848897" cy="1752600"/>
          </a:xfrm>
          <a:prstGeom prst="rect">
            <a:avLst/>
          </a:prstGeom>
        </p:spPr>
        <p:txBody>
          <a:bodyPr>
            <a:noAutofit/>
          </a:bodyPr>
          <a:lstStyle/>
          <a:p>
            <a:pPr marL="342900" indent="-342900" algn="ctr" eaLnBrk="1" fontAlgn="auto" hangingPunct="1">
              <a:spcBef>
                <a:spcPct val="20000"/>
              </a:spcBef>
              <a:spcAft>
                <a:spcPts val="0"/>
              </a:spcAft>
              <a:defRPr/>
            </a:pPr>
            <a:r>
              <a:rPr lang="id-ID" sz="3600" b="1" dirty="0">
                <a:solidFill>
                  <a:srgbClr val="FFFF00"/>
                </a:solidFill>
                <a:latin typeface="Algerian" pitchFamily="82" charset="0"/>
              </a:rPr>
              <a:t>Magister Management </a:t>
            </a:r>
            <a:r>
              <a:rPr lang="id-ID" sz="3600" b="1" dirty="0" smtClean="0">
                <a:solidFill>
                  <a:srgbClr val="FFFF00"/>
                </a:solidFill>
                <a:latin typeface="Algerian" pitchFamily="82" charset="0"/>
              </a:rPr>
              <a:t>Program</a:t>
            </a:r>
            <a:endParaRPr lang="id-ID" sz="3600" b="1" dirty="0">
              <a:solidFill>
                <a:srgbClr val="FFFF00"/>
              </a:solidFill>
              <a:latin typeface="Algerian" pitchFamily="82" charset="0"/>
            </a:endParaRPr>
          </a:p>
          <a:p>
            <a:pPr marL="342900" indent="-342900" algn="ctr" eaLnBrk="1" fontAlgn="auto" hangingPunct="1">
              <a:spcBef>
                <a:spcPct val="20000"/>
              </a:spcBef>
              <a:spcAft>
                <a:spcPts val="0"/>
              </a:spcAft>
              <a:defRPr/>
            </a:pPr>
            <a:r>
              <a:rPr lang="id-ID" sz="3600" b="1" dirty="0">
                <a:solidFill>
                  <a:srgbClr val="FFFF00"/>
                </a:solidFill>
                <a:latin typeface="Algerian" pitchFamily="82" charset="0"/>
              </a:rPr>
              <a:t>Universitas Komputer Indonesia</a:t>
            </a:r>
            <a:endParaRPr lang="en-US" sz="3600" b="1" dirty="0">
              <a:solidFill>
                <a:srgbClr val="FFFF00"/>
              </a:solidFill>
              <a:latin typeface="Algerian" pitchFamily="82" charset="0"/>
            </a:endParaRPr>
          </a:p>
        </p:txBody>
      </p:sp>
    </p:spTree>
    <p:extLst>
      <p:ext uri="{BB962C8B-B14F-4D97-AF65-F5344CB8AC3E}">
        <p14:creationId xmlns:p14="http://schemas.microsoft.com/office/powerpoint/2010/main" val="155262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SUBSTITUTE PRODUCT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4999"/>
            <a:ext cx="6096000" cy="424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8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BUYER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0" y="1928813"/>
            <a:ext cx="44958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49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SUPPLIER</a:t>
            </a:r>
            <a:endParaRPr lang="en-US" dirty="0"/>
          </a:p>
        </p:txBody>
      </p:sp>
      <p:pic>
        <p:nvPicPr>
          <p:cNvPr id="5126" name="Picture 6" descr="http://www.bogasari.com/0_images/default_image_resep.jpg"/>
          <p:cNvPicPr>
            <a:picLocks noChangeAspect="1" noChangeArrowheads="1"/>
          </p:cNvPicPr>
          <p:nvPr/>
        </p:nvPicPr>
        <p:blipFill>
          <a:blip r:embed="rId2" cstate="print"/>
          <a:srcRect/>
          <a:stretch>
            <a:fillRect/>
          </a:stretch>
        </p:blipFill>
        <p:spPr bwMode="auto">
          <a:xfrm>
            <a:off x="2286000" y="1600200"/>
            <a:ext cx="4191000" cy="4191000"/>
          </a:xfrm>
          <a:prstGeom prst="rect">
            <a:avLst/>
          </a:prstGeom>
          <a:noFill/>
        </p:spPr>
      </p:pic>
    </p:spTree>
    <p:extLst>
      <p:ext uri="{BB962C8B-B14F-4D97-AF65-F5344CB8AC3E}">
        <p14:creationId xmlns:p14="http://schemas.microsoft.com/office/powerpoint/2010/main" val="1264647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POWER OF OTHER STAKEHOLDER</a:t>
            </a:r>
            <a:endParaRPr lang="en-US" dirty="0"/>
          </a:p>
        </p:txBody>
      </p:sp>
      <p:pic>
        <p:nvPicPr>
          <p:cNvPr id="3" name="Picture 2" descr="http://easyweb.easynet.co.uk/iany/consultancy/stakeholders/stakeholders_cartoon.jpg"/>
          <p:cNvPicPr>
            <a:picLocks noChangeAspect="1" noChangeArrowheads="1"/>
          </p:cNvPicPr>
          <p:nvPr/>
        </p:nvPicPr>
        <p:blipFill>
          <a:blip r:embed="rId2" cstate="print"/>
          <a:srcRect/>
          <a:stretch>
            <a:fillRect/>
          </a:stretch>
        </p:blipFill>
        <p:spPr bwMode="auto">
          <a:xfrm>
            <a:off x="1981200" y="1752600"/>
            <a:ext cx="5676900" cy="4276725"/>
          </a:xfrm>
          <a:prstGeom prst="rect">
            <a:avLst/>
          </a:prstGeom>
          <a:noFill/>
        </p:spPr>
      </p:pic>
    </p:spTree>
    <p:extLst>
      <p:ext uri="{BB962C8B-B14F-4D97-AF65-F5344CB8AC3E}">
        <p14:creationId xmlns:p14="http://schemas.microsoft.com/office/powerpoint/2010/main" val="346148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SYSTHESIS OF EXTERNAL FACTOR</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List opportunity &amp; threats (8-10) in column 1.</a:t>
            </a:r>
          </a:p>
          <a:p>
            <a:r>
              <a:rPr lang="en-US" sz="2400" dirty="0" smtClean="0"/>
              <a:t>Weight each factor from 1.0 (most important) to 0.0 (not important) in column 2.</a:t>
            </a:r>
          </a:p>
          <a:p>
            <a:r>
              <a:rPr lang="en-US" sz="2400" dirty="0" smtClean="0"/>
              <a:t>Rate each factor from 5 (outstanding) to 1 (poor) in column 3, based on company’s response to that factor.</a:t>
            </a:r>
          </a:p>
          <a:p>
            <a:r>
              <a:rPr lang="en-US" sz="2400" dirty="0" smtClean="0"/>
              <a:t>Multiply each factor’s weight times its rating to obtain each factor’s weighted score in column 4.</a:t>
            </a:r>
          </a:p>
          <a:p>
            <a:r>
              <a:rPr lang="en-US" sz="2400" dirty="0" smtClean="0"/>
              <a:t>Use column 5 (comments) for rationale used for each factor.</a:t>
            </a:r>
          </a:p>
          <a:p>
            <a:r>
              <a:rPr lang="en-US" sz="2400" dirty="0" smtClean="0"/>
              <a:t>Add the individual weighted scores to obtain the total weighted score for the company in column 4. This tells how well the company is responding to the factors in its external environment.</a:t>
            </a:r>
            <a:endParaRPr lang="en-US" sz="2400" dirty="0"/>
          </a:p>
        </p:txBody>
      </p:sp>
    </p:spTree>
    <p:extLst>
      <p:ext uri="{BB962C8B-B14F-4D97-AF65-F5344CB8AC3E}">
        <p14:creationId xmlns:p14="http://schemas.microsoft.com/office/powerpoint/2010/main" val="405336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EFAS TABLE (EXAMPLE)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39312707"/>
              </p:ext>
            </p:extLst>
          </p:nvPr>
        </p:nvGraphicFramePr>
        <p:xfrm>
          <a:off x="152400" y="990600"/>
          <a:ext cx="8991600" cy="5730240"/>
        </p:xfrm>
        <a:graphic>
          <a:graphicData uri="http://schemas.openxmlformats.org/drawingml/2006/table">
            <a:tbl>
              <a:tblPr firstRow="1" bandRow="1">
                <a:tableStyleId>{5C22544A-7EE6-4342-B048-85BDC9FD1C3A}</a:tableStyleId>
              </a:tblPr>
              <a:tblGrid>
                <a:gridCol w="3810000"/>
                <a:gridCol w="990600"/>
                <a:gridCol w="1219200"/>
                <a:gridCol w="1173480"/>
                <a:gridCol w="1798320"/>
              </a:tblGrid>
              <a:tr h="370840">
                <a:tc>
                  <a:txBody>
                    <a:bodyPr/>
                    <a:lstStyle/>
                    <a:p>
                      <a:pPr algn="ctr"/>
                      <a:r>
                        <a:rPr lang="en-US" dirty="0" smtClean="0"/>
                        <a:t>External</a:t>
                      </a:r>
                      <a:r>
                        <a:rPr lang="en-US" baseline="0" dirty="0" smtClean="0"/>
                        <a:t> factors</a:t>
                      </a:r>
                    </a:p>
                    <a:p>
                      <a:pPr algn="ctr"/>
                      <a:r>
                        <a:rPr lang="en-US" baseline="0" dirty="0" smtClean="0"/>
                        <a:t>(1)</a:t>
                      </a:r>
                      <a:endParaRPr lang="en-US" dirty="0"/>
                    </a:p>
                  </a:txBody>
                  <a:tcPr/>
                </a:tc>
                <a:tc>
                  <a:txBody>
                    <a:bodyPr/>
                    <a:lstStyle/>
                    <a:p>
                      <a:pPr algn="ctr"/>
                      <a:r>
                        <a:rPr lang="en-US" dirty="0" smtClean="0"/>
                        <a:t>Weight</a:t>
                      </a:r>
                    </a:p>
                    <a:p>
                      <a:pPr algn="ctr"/>
                      <a:r>
                        <a:rPr lang="en-US" dirty="0" smtClean="0"/>
                        <a:t>(2)</a:t>
                      </a:r>
                      <a:endParaRPr lang="en-US" dirty="0"/>
                    </a:p>
                  </a:txBody>
                  <a:tcPr/>
                </a:tc>
                <a:tc>
                  <a:txBody>
                    <a:bodyPr/>
                    <a:lstStyle/>
                    <a:p>
                      <a:pPr algn="ctr"/>
                      <a:r>
                        <a:rPr lang="en-US" dirty="0" smtClean="0"/>
                        <a:t>Rating</a:t>
                      </a:r>
                    </a:p>
                    <a:p>
                      <a:pPr algn="ctr"/>
                      <a:r>
                        <a:rPr lang="en-US" dirty="0" smtClean="0"/>
                        <a:t>(3)</a:t>
                      </a:r>
                      <a:endParaRPr lang="en-US" dirty="0"/>
                    </a:p>
                  </a:txBody>
                  <a:tcPr/>
                </a:tc>
                <a:tc>
                  <a:txBody>
                    <a:bodyPr/>
                    <a:lstStyle/>
                    <a:p>
                      <a:pPr algn="ctr"/>
                      <a:r>
                        <a:rPr lang="en-US" dirty="0" smtClean="0"/>
                        <a:t>Weighted Score (4)</a:t>
                      </a:r>
                      <a:endParaRPr lang="en-US" dirty="0"/>
                    </a:p>
                  </a:txBody>
                  <a:tcPr/>
                </a:tc>
                <a:tc>
                  <a:txBody>
                    <a:bodyPr/>
                    <a:lstStyle/>
                    <a:p>
                      <a:pPr algn="ctr"/>
                      <a:r>
                        <a:rPr lang="en-US" dirty="0" smtClean="0"/>
                        <a:t>Comments</a:t>
                      </a:r>
                      <a:endParaRPr lang="en-US" dirty="0"/>
                    </a:p>
                  </a:txBody>
                  <a:tcPr/>
                </a:tc>
              </a:tr>
              <a:tr h="370840">
                <a:tc>
                  <a:txBody>
                    <a:bodyPr/>
                    <a:lstStyle/>
                    <a:p>
                      <a:r>
                        <a:rPr lang="en-US" sz="1600" b="1" dirty="0" smtClean="0">
                          <a:latin typeface="Algerian" pitchFamily="82" charset="0"/>
                        </a:rPr>
                        <a:t>Opportunities </a:t>
                      </a:r>
                      <a:endParaRPr lang="en-US" sz="1600" b="1" dirty="0">
                        <a:latin typeface="Algerian" pitchFamily="82"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Economic integration of </a:t>
                      </a:r>
                      <a:r>
                        <a:rPr lang="en-US" dirty="0" err="1" smtClean="0"/>
                        <a:t>european</a:t>
                      </a:r>
                      <a:r>
                        <a:rPr lang="en-US" dirty="0" smtClean="0"/>
                        <a:t> community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Demographic favor quality appliances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Economic development of </a:t>
                      </a:r>
                      <a:r>
                        <a:rPr lang="en-US" dirty="0" err="1" smtClean="0"/>
                        <a:t>asia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Opening of eastern </a:t>
                      </a:r>
                      <a:r>
                        <a:rPr lang="en-US" dirty="0" err="1" smtClean="0"/>
                        <a:t>europe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Trend to superstore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600" b="1" dirty="0" smtClean="0">
                          <a:latin typeface="Algerian" pitchFamily="82" charset="0"/>
                        </a:rPr>
                        <a:t>Threats</a:t>
                      </a:r>
                      <a:endParaRPr lang="en-US" sz="1600" b="1" dirty="0">
                        <a:latin typeface="Algerian" pitchFamily="82"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Increasing government regulation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Strong U.S. competition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Whirlpool &amp; </a:t>
                      </a:r>
                      <a:r>
                        <a:rPr lang="en-US" dirty="0" err="1" smtClean="0"/>
                        <a:t>electrolux</a:t>
                      </a:r>
                      <a:r>
                        <a:rPr lang="en-US" dirty="0" smtClean="0"/>
                        <a:t> strong globally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New product advances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Japanese appliance companies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b="1" dirty="0" smtClean="0"/>
                        <a:t>TOTAL SCORES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1830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t1.gstatic.com/images?q=tbn:ANd9GcRUIkLciRPipsFoUBOrr9cbLlI2qpqiNrvlJWTZrWfOzt7qBlUUq5GHLt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65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nidex.com.au/images/waterbead2.jpg"/>
          <p:cNvPicPr>
            <a:picLocks noChangeAspect="1" noChangeArrowheads="1"/>
          </p:cNvPicPr>
          <p:nvPr/>
        </p:nvPicPr>
        <p:blipFill>
          <a:blip r:embed="rId2" cstate="print"/>
          <a:srcRect/>
          <a:stretch>
            <a:fillRect/>
          </a:stretch>
        </p:blipFill>
        <p:spPr bwMode="auto">
          <a:xfrm>
            <a:off x="63500" y="-136525"/>
            <a:ext cx="9321724" cy="6994525"/>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SCANNING THE NATURAL ENVIRONMENT</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Wildlife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Climate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Environmental Sustainability</a:t>
            </a:r>
            <a:endParaRPr kumimoji="0" lang="id-ID" sz="3600" b="0" i="0" u="none" strike="noStrike" kern="1200" cap="none" spc="0" normalizeH="0" baseline="0" noProof="0" dirty="0">
              <a:ln>
                <a:noFill/>
              </a:ln>
              <a:solidFill>
                <a:srgbClr val="00B0F0"/>
              </a:solidFill>
              <a:effectLst/>
              <a:uLnTx/>
              <a:uFillTx/>
              <a:latin typeface="Algerian" pitchFamily="82" charset="0"/>
            </a:endParaRPr>
          </a:p>
        </p:txBody>
      </p:sp>
      <p:pic>
        <p:nvPicPr>
          <p:cNvPr id="1028" name="Picture 4" descr="http://t2.gstatic.com/images?q=tbn:ANd9GcRxf509-fW06KahxWx49FZbLRCmNDHSbnyhOjhAP6NzGMhEB05J5ygD6N0">
            <a:hlinkClick r:id="rId3"/>
          </p:cNvPr>
          <p:cNvPicPr>
            <a:picLocks noChangeAspect="1" noChangeArrowheads="1"/>
          </p:cNvPicPr>
          <p:nvPr/>
        </p:nvPicPr>
        <p:blipFill>
          <a:blip r:embed="rId4" cstate="print"/>
          <a:srcRect/>
          <a:stretch>
            <a:fillRect/>
          </a:stretch>
        </p:blipFill>
        <p:spPr bwMode="auto">
          <a:xfrm>
            <a:off x="6989861" y="4495801"/>
            <a:ext cx="2382739"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id-ID" sz="3200" dirty="0" smtClean="0">
                <a:latin typeface="Algerian" pitchFamily="82" charset="0"/>
              </a:rPr>
              <a:t>SCANNING THE SOCIETAL ENVIRONMENT</a:t>
            </a:r>
            <a:endParaRPr lang="id-ID" sz="3200" dirty="0">
              <a:latin typeface="Algerian" pitchFamily="8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5157387"/>
              </p:ext>
            </p:extLst>
          </p:nvPr>
        </p:nvGraphicFramePr>
        <p:xfrm>
          <a:off x="0" y="1005840"/>
          <a:ext cx="9144000" cy="5852160"/>
        </p:xfrm>
        <a:graphic>
          <a:graphicData uri="http://schemas.openxmlformats.org/drawingml/2006/table">
            <a:tbl>
              <a:tblPr firstRow="1" bandRow="1">
                <a:tableStyleId>{5C22544A-7EE6-4342-B048-85BDC9FD1C3A}</a:tableStyleId>
              </a:tblPr>
              <a:tblGrid>
                <a:gridCol w="2286000"/>
                <a:gridCol w="2286000"/>
                <a:gridCol w="2286000"/>
                <a:gridCol w="2286000"/>
              </a:tblGrid>
              <a:tr h="364067">
                <a:tc>
                  <a:txBody>
                    <a:bodyPr/>
                    <a:lstStyle/>
                    <a:p>
                      <a:r>
                        <a:rPr lang="id-ID" dirty="0" smtClean="0"/>
                        <a:t>ECONOMIC</a:t>
                      </a:r>
                      <a:endParaRPr lang="id-ID" dirty="0"/>
                    </a:p>
                  </a:txBody>
                  <a:tcPr/>
                </a:tc>
                <a:tc>
                  <a:txBody>
                    <a:bodyPr/>
                    <a:lstStyle/>
                    <a:p>
                      <a:r>
                        <a:rPr lang="id-ID" dirty="0" smtClean="0"/>
                        <a:t>TECHNOLOGY</a:t>
                      </a:r>
                      <a:endParaRPr lang="id-ID" dirty="0"/>
                    </a:p>
                  </a:txBody>
                  <a:tcPr/>
                </a:tc>
                <a:tc>
                  <a:txBody>
                    <a:bodyPr/>
                    <a:lstStyle/>
                    <a:p>
                      <a:r>
                        <a:rPr lang="id-ID" dirty="0" smtClean="0"/>
                        <a:t>POLITICAL-LEGAL</a:t>
                      </a:r>
                      <a:endParaRPr lang="id-ID" dirty="0"/>
                    </a:p>
                  </a:txBody>
                  <a:tcPr/>
                </a:tc>
                <a:tc>
                  <a:txBody>
                    <a:bodyPr/>
                    <a:lstStyle/>
                    <a:p>
                      <a:r>
                        <a:rPr lang="id-ID" dirty="0" smtClean="0"/>
                        <a:t>SOCIOCULTURAL</a:t>
                      </a:r>
                      <a:endParaRPr lang="id-ID" dirty="0"/>
                    </a:p>
                  </a:txBody>
                  <a:tcPr/>
                </a:tc>
              </a:tr>
              <a:tr h="364067">
                <a:tc>
                  <a:txBody>
                    <a:bodyPr/>
                    <a:lstStyle/>
                    <a:p>
                      <a:r>
                        <a:rPr lang="id-ID" dirty="0" smtClean="0"/>
                        <a:t>GDP trends</a:t>
                      </a:r>
                      <a:endParaRPr lang="id-ID" dirty="0"/>
                    </a:p>
                  </a:txBody>
                  <a:tcPr/>
                </a:tc>
                <a:tc>
                  <a:txBody>
                    <a:bodyPr/>
                    <a:lstStyle/>
                    <a:p>
                      <a:r>
                        <a:rPr lang="id-ID" dirty="0" smtClean="0"/>
                        <a:t>Total Govornment spending for R&amp;D</a:t>
                      </a:r>
                      <a:endParaRPr lang="id-ID" dirty="0"/>
                    </a:p>
                  </a:txBody>
                  <a:tcPr/>
                </a:tc>
                <a:tc>
                  <a:txBody>
                    <a:bodyPr/>
                    <a:lstStyle/>
                    <a:p>
                      <a:r>
                        <a:rPr lang="id-ID" dirty="0" smtClean="0"/>
                        <a:t>Antitrust regulation</a:t>
                      </a:r>
                      <a:endParaRPr lang="id-ID" dirty="0"/>
                    </a:p>
                  </a:txBody>
                  <a:tcPr/>
                </a:tc>
                <a:tc>
                  <a:txBody>
                    <a:bodyPr/>
                    <a:lstStyle/>
                    <a:p>
                      <a:r>
                        <a:rPr lang="id-ID" dirty="0" smtClean="0"/>
                        <a:t>Lifestyle changes</a:t>
                      </a:r>
                      <a:endParaRPr lang="id-ID" dirty="0"/>
                    </a:p>
                  </a:txBody>
                  <a:tcPr/>
                </a:tc>
              </a:tr>
              <a:tr h="364067">
                <a:tc>
                  <a:txBody>
                    <a:bodyPr/>
                    <a:lstStyle/>
                    <a:p>
                      <a:r>
                        <a:rPr lang="id-ID" dirty="0" smtClean="0"/>
                        <a:t>Interest rates</a:t>
                      </a:r>
                      <a:endParaRPr lang="id-ID" dirty="0"/>
                    </a:p>
                  </a:txBody>
                  <a:tcPr/>
                </a:tc>
                <a:tc>
                  <a:txBody>
                    <a:bodyPr/>
                    <a:lstStyle/>
                    <a:p>
                      <a:r>
                        <a:rPr lang="id-ID" dirty="0" smtClean="0"/>
                        <a:t>Tot Industry spending for R&amp;D</a:t>
                      </a:r>
                      <a:endParaRPr lang="id-ID" dirty="0"/>
                    </a:p>
                  </a:txBody>
                  <a:tcPr/>
                </a:tc>
                <a:tc>
                  <a:txBody>
                    <a:bodyPr/>
                    <a:lstStyle/>
                    <a:p>
                      <a:r>
                        <a:rPr lang="id-ID" dirty="0" smtClean="0"/>
                        <a:t>Environmental protection laws</a:t>
                      </a:r>
                      <a:endParaRPr lang="id-ID" dirty="0"/>
                    </a:p>
                  </a:txBody>
                  <a:tcPr/>
                </a:tc>
                <a:tc>
                  <a:txBody>
                    <a:bodyPr/>
                    <a:lstStyle/>
                    <a:p>
                      <a:r>
                        <a:rPr lang="id-ID" dirty="0" smtClean="0"/>
                        <a:t>Career expectations</a:t>
                      </a:r>
                      <a:endParaRPr lang="id-ID" dirty="0"/>
                    </a:p>
                  </a:txBody>
                  <a:tcPr/>
                </a:tc>
              </a:tr>
              <a:tr h="364067">
                <a:tc>
                  <a:txBody>
                    <a:bodyPr/>
                    <a:lstStyle/>
                    <a:p>
                      <a:r>
                        <a:rPr lang="id-ID" dirty="0" smtClean="0"/>
                        <a:t>Money supply</a:t>
                      </a:r>
                      <a:endParaRPr lang="id-ID" dirty="0"/>
                    </a:p>
                  </a:txBody>
                  <a:tcPr/>
                </a:tc>
                <a:tc>
                  <a:txBody>
                    <a:bodyPr/>
                    <a:lstStyle/>
                    <a:p>
                      <a:r>
                        <a:rPr lang="id-ID" dirty="0" smtClean="0"/>
                        <a:t>Focus of technologies effort</a:t>
                      </a:r>
                      <a:endParaRPr lang="id-ID" dirty="0"/>
                    </a:p>
                  </a:txBody>
                  <a:tcPr/>
                </a:tc>
                <a:tc>
                  <a:txBody>
                    <a:bodyPr/>
                    <a:lstStyle/>
                    <a:p>
                      <a:r>
                        <a:rPr lang="id-ID" dirty="0" smtClean="0"/>
                        <a:t>Global warming legislation</a:t>
                      </a:r>
                      <a:endParaRPr lang="id-ID" dirty="0"/>
                    </a:p>
                  </a:txBody>
                  <a:tcPr/>
                </a:tc>
                <a:tc>
                  <a:txBody>
                    <a:bodyPr/>
                    <a:lstStyle/>
                    <a:p>
                      <a:r>
                        <a:rPr lang="id-ID" dirty="0" smtClean="0"/>
                        <a:t>Consumer activism</a:t>
                      </a:r>
                      <a:endParaRPr lang="id-ID" dirty="0"/>
                    </a:p>
                  </a:txBody>
                  <a:tcPr/>
                </a:tc>
              </a:tr>
              <a:tr h="364067">
                <a:tc>
                  <a:txBody>
                    <a:bodyPr/>
                    <a:lstStyle/>
                    <a:p>
                      <a:r>
                        <a:rPr lang="id-ID" dirty="0" smtClean="0"/>
                        <a:t>Inflation rate</a:t>
                      </a:r>
                      <a:endParaRPr lang="id-ID" dirty="0"/>
                    </a:p>
                  </a:txBody>
                  <a:tcPr/>
                </a:tc>
                <a:tc>
                  <a:txBody>
                    <a:bodyPr/>
                    <a:lstStyle/>
                    <a:p>
                      <a:r>
                        <a:rPr lang="id-ID" dirty="0" smtClean="0"/>
                        <a:t>Patent protection</a:t>
                      </a:r>
                      <a:endParaRPr lang="id-ID" dirty="0"/>
                    </a:p>
                  </a:txBody>
                  <a:tcPr/>
                </a:tc>
                <a:tc>
                  <a:txBody>
                    <a:bodyPr/>
                    <a:lstStyle/>
                    <a:p>
                      <a:r>
                        <a:rPr lang="id-ID" smtClean="0"/>
                        <a:t>Immigration laws</a:t>
                      </a:r>
                      <a:endParaRPr lang="id-ID" dirty="0"/>
                    </a:p>
                  </a:txBody>
                  <a:tcPr/>
                </a:tc>
                <a:tc>
                  <a:txBody>
                    <a:bodyPr/>
                    <a:lstStyle/>
                    <a:p>
                      <a:r>
                        <a:rPr lang="id-ID" dirty="0" smtClean="0"/>
                        <a:t>Rate of family formation</a:t>
                      </a:r>
                      <a:endParaRPr lang="id-ID" dirty="0"/>
                    </a:p>
                  </a:txBody>
                  <a:tcPr/>
                </a:tc>
              </a:tr>
              <a:tr h="364067">
                <a:tc>
                  <a:txBody>
                    <a:bodyPr/>
                    <a:lstStyle/>
                    <a:p>
                      <a:r>
                        <a:rPr lang="id-ID" dirty="0" smtClean="0"/>
                        <a:t>Unemployment</a:t>
                      </a:r>
                      <a:r>
                        <a:rPr lang="id-ID" baseline="0" dirty="0" smtClean="0"/>
                        <a:t> level</a:t>
                      </a:r>
                      <a:endParaRPr lang="id-ID" dirty="0"/>
                    </a:p>
                  </a:txBody>
                  <a:tcPr/>
                </a:tc>
                <a:tc>
                  <a:txBody>
                    <a:bodyPr/>
                    <a:lstStyle/>
                    <a:p>
                      <a:r>
                        <a:rPr lang="id-ID" dirty="0" smtClean="0"/>
                        <a:t>New products</a:t>
                      </a:r>
                      <a:endParaRPr lang="id-ID" dirty="0"/>
                    </a:p>
                  </a:txBody>
                  <a:tcPr/>
                </a:tc>
                <a:tc>
                  <a:txBody>
                    <a:bodyPr/>
                    <a:lstStyle/>
                    <a:p>
                      <a:r>
                        <a:rPr lang="id-ID" dirty="0" smtClean="0"/>
                        <a:t>Tax</a:t>
                      </a:r>
                      <a:r>
                        <a:rPr lang="id-ID" baseline="0" dirty="0" smtClean="0"/>
                        <a:t> laws</a:t>
                      </a:r>
                      <a:endParaRPr lang="id-ID" dirty="0"/>
                    </a:p>
                  </a:txBody>
                  <a:tcPr/>
                </a:tc>
                <a:tc>
                  <a:txBody>
                    <a:bodyPr/>
                    <a:lstStyle/>
                    <a:p>
                      <a:r>
                        <a:rPr lang="id-ID" dirty="0" smtClean="0"/>
                        <a:t>Growth rate of pop</a:t>
                      </a:r>
                      <a:endParaRPr lang="id-ID" dirty="0"/>
                    </a:p>
                  </a:txBody>
                  <a:tcPr/>
                </a:tc>
              </a:tr>
              <a:tr h="364067">
                <a:tc>
                  <a:txBody>
                    <a:bodyPr/>
                    <a:lstStyle/>
                    <a:p>
                      <a:r>
                        <a:rPr lang="id-ID" dirty="0" smtClean="0"/>
                        <a:t>Wage/price control</a:t>
                      </a:r>
                      <a:endParaRPr lang="id-ID" dirty="0"/>
                    </a:p>
                  </a:txBody>
                  <a:tcPr/>
                </a:tc>
                <a:tc>
                  <a:txBody>
                    <a:bodyPr/>
                    <a:lstStyle/>
                    <a:p>
                      <a:r>
                        <a:rPr lang="id-ID" dirty="0" smtClean="0"/>
                        <a:t>New dev in tech transfer fr lab to mrkt</a:t>
                      </a:r>
                      <a:endParaRPr lang="id-ID" dirty="0"/>
                    </a:p>
                  </a:txBody>
                  <a:tcPr/>
                </a:tc>
                <a:tc>
                  <a:txBody>
                    <a:bodyPr/>
                    <a:lstStyle/>
                    <a:p>
                      <a:r>
                        <a:rPr lang="id-ID" dirty="0" smtClean="0"/>
                        <a:t>Special incentives</a:t>
                      </a:r>
                      <a:endParaRPr lang="id-ID" dirty="0"/>
                    </a:p>
                  </a:txBody>
                  <a:tcPr/>
                </a:tc>
                <a:tc>
                  <a:txBody>
                    <a:bodyPr/>
                    <a:lstStyle/>
                    <a:p>
                      <a:r>
                        <a:rPr lang="id-ID" dirty="0" smtClean="0"/>
                        <a:t>Regional shift</a:t>
                      </a:r>
                      <a:r>
                        <a:rPr lang="id-ID" baseline="0" dirty="0" smtClean="0"/>
                        <a:t> in population</a:t>
                      </a:r>
                      <a:endParaRPr lang="id-ID" dirty="0"/>
                    </a:p>
                  </a:txBody>
                  <a:tcPr/>
                </a:tc>
              </a:tr>
              <a:tr h="364067">
                <a:tc>
                  <a:txBody>
                    <a:bodyPr/>
                    <a:lstStyle/>
                    <a:p>
                      <a:r>
                        <a:rPr lang="id-ID" dirty="0" smtClean="0"/>
                        <a:t>Devaluation/ revaluation</a:t>
                      </a:r>
                      <a:endParaRPr lang="id-ID" dirty="0"/>
                    </a:p>
                  </a:txBody>
                  <a:tcPr/>
                </a:tc>
                <a:tc>
                  <a:txBody>
                    <a:bodyPr/>
                    <a:lstStyle/>
                    <a:p>
                      <a:r>
                        <a:rPr lang="id-ID" dirty="0" smtClean="0"/>
                        <a:t>Productivity improve</a:t>
                      </a:r>
                      <a:endParaRPr lang="id-ID" dirty="0"/>
                    </a:p>
                  </a:txBody>
                  <a:tcPr/>
                </a:tc>
                <a:tc>
                  <a:txBody>
                    <a:bodyPr/>
                    <a:lstStyle/>
                    <a:p>
                      <a:r>
                        <a:rPr lang="id-ID" dirty="0" smtClean="0"/>
                        <a:t>Foreign trade regulation</a:t>
                      </a:r>
                      <a:endParaRPr lang="id-ID" dirty="0"/>
                    </a:p>
                  </a:txBody>
                  <a:tcPr/>
                </a:tc>
                <a:tc>
                  <a:txBody>
                    <a:bodyPr/>
                    <a:lstStyle/>
                    <a:p>
                      <a:r>
                        <a:rPr lang="id-ID" dirty="0" smtClean="0"/>
                        <a:t>Life expectancies</a:t>
                      </a:r>
                      <a:endParaRPr lang="id-ID" dirty="0"/>
                    </a:p>
                  </a:txBody>
                  <a:tcPr/>
                </a:tc>
              </a:tr>
              <a:tr h="364067">
                <a:tc>
                  <a:txBody>
                    <a:bodyPr/>
                    <a:lstStyle/>
                    <a:p>
                      <a:r>
                        <a:rPr lang="id-ID" dirty="0" smtClean="0"/>
                        <a:t>Energy alternatives</a:t>
                      </a:r>
                      <a:endParaRPr lang="id-ID" dirty="0"/>
                    </a:p>
                  </a:txBody>
                  <a:tcPr/>
                </a:tc>
                <a:tc>
                  <a:txBody>
                    <a:bodyPr/>
                    <a:lstStyle/>
                    <a:p>
                      <a:r>
                        <a:rPr lang="id-ID" dirty="0" smtClean="0"/>
                        <a:t>Internet availability</a:t>
                      </a:r>
                      <a:endParaRPr lang="id-ID" dirty="0"/>
                    </a:p>
                  </a:txBody>
                  <a:tcPr/>
                </a:tc>
                <a:tc>
                  <a:txBody>
                    <a:bodyPr/>
                    <a:lstStyle/>
                    <a:p>
                      <a:r>
                        <a:rPr lang="id-ID" dirty="0" smtClean="0"/>
                        <a:t>Laws on hiring &amp; promotion</a:t>
                      </a:r>
                      <a:endParaRPr lang="id-ID" dirty="0"/>
                    </a:p>
                  </a:txBody>
                  <a:tcPr/>
                </a:tc>
                <a:tc>
                  <a:txBody>
                    <a:bodyPr/>
                    <a:lstStyle/>
                    <a:p>
                      <a:r>
                        <a:rPr lang="id-ID" dirty="0" smtClean="0"/>
                        <a:t>Birhrate</a:t>
                      </a:r>
                      <a:endParaRPr lang="id-ID" dirty="0"/>
                    </a:p>
                  </a:txBody>
                  <a:tcPr/>
                </a:tc>
              </a:tr>
              <a:tr h="364067">
                <a:tc>
                  <a:txBody>
                    <a:bodyPr/>
                    <a:lstStyle/>
                    <a:p>
                      <a:r>
                        <a:rPr lang="id-ID" dirty="0" smtClean="0"/>
                        <a:t>Energy availability &amp; cost</a:t>
                      </a:r>
                      <a:endParaRPr lang="id-ID" dirty="0"/>
                    </a:p>
                  </a:txBody>
                  <a:tcPr/>
                </a:tc>
                <a:tc>
                  <a:txBody>
                    <a:bodyPr/>
                    <a:lstStyle/>
                    <a:p>
                      <a:r>
                        <a:rPr lang="id-ID" dirty="0" smtClean="0"/>
                        <a:t>Telcom infrastructure</a:t>
                      </a:r>
                      <a:endParaRPr lang="id-ID" dirty="0"/>
                    </a:p>
                  </a:txBody>
                  <a:tcPr/>
                </a:tc>
                <a:tc>
                  <a:txBody>
                    <a:bodyPr/>
                    <a:lstStyle/>
                    <a:p>
                      <a:r>
                        <a:rPr lang="id-ID" dirty="0" smtClean="0"/>
                        <a:t>Stability of government</a:t>
                      </a:r>
                      <a:endParaRPr lang="id-ID" dirty="0"/>
                    </a:p>
                  </a:txBody>
                  <a:tcPr/>
                </a:tc>
                <a:tc>
                  <a:txBody>
                    <a:bodyPr/>
                    <a:lstStyle/>
                    <a:p>
                      <a:r>
                        <a:rPr lang="id-ID" dirty="0" smtClean="0"/>
                        <a:t>Health care</a:t>
                      </a:r>
                      <a:endParaRPr lang="id-ID"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TECHNOLOGY IMPACT ON INDUSTRY</a:t>
            </a:r>
            <a:endParaRPr lang="id-ID" dirty="0"/>
          </a:p>
        </p:txBody>
      </p:sp>
      <p:sp>
        <p:nvSpPr>
          <p:cNvPr id="3" name="Content Placeholder 2"/>
          <p:cNvSpPr>
            <a:spLocks noGrp="1"/>
          </p:cNvSpPr>
          <p:nvPr>
            <p:ph idx="1"/>
          </p:nvPr>
        </p:nvSpPr>
        <p:spPr/>
        <p:txBody>
          <a:bodyPr/>
          <a:lstStyle/>
          <a:p>
            <a:r>
              <a:rPr lang="id-ID" dirty="0" smtClean="0"/>
              <a:t>Portable information devices &amp; electronic networking</a:t>
            </a:r>
          </a:p>
          <a:p>
            <a:r>
              <a:rPr lang="id-ID" dirty="0" smtClean="0"/>
              <a:t>Alternative energy sources</a:t>
            </a:r>
          </a:p>
          <a:p>
            <a:r>
              <a:rPr lang="id-ID" dirty="0" smtClean="0"/>
              <a:t>Precission farming</a:t>
            </a:r>
          </a:p>
          <a:p>
            <a:r>
              <a:rPr lang="id-ID" dirty="0" smtClean="0"/>
              <a:t>Virtual personal assistants</a:t>
            </a:r>
          </a:p>
          <a:p>
            <a:r>
              <a:rPr lang="id-ID" dirty="0" smtClean="0"/>
              <a:t>Genetically altered organisms</a:t>
            </a:r>
          </a:p>
          <a:p>
            <a:r>
              <a:rPr lang="id-ID" dirty="0" smtClean="0"/>
              <a:t>Smart, mobile robots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SOCIOCULTURAL TRENDS</a:t>
            </a:r>
            <a:endParaRPr lang="id-ID" dirty="0"/>
          </a:p>
        </p:txBody>
      </p:sp>
      <p:sp>
        <p:nvSpPr>
          <p:cNvPr id="3" name="Content Placeholder 2"/>
          <p:cNvSpPr>
            <a:spLocks noGrp="1"/>
          </p:cNvSpPr>
          <p:nvPr>
            <p:ph idx="1"/>
          </p:nvPr>
        </p:nvSpPr>
        <p:spPr/>
        <p:txBody>
          <a:bodyPr/>
          <a:lstStyle/>
          <a:p>
            <a:r>
              <a:rPr lang="id-ID" dirty="0" smtClean="0"/>
              <a:t>Increasing environmental awareness</a:t>
            </a:r>
          </a:p>
          <a:p>
            <a:r>
              <a:rPr lang="id-ID" dirty="0" smtClean="0"/>
              <a:t>Growing health consciousness</a:t>
            </a:r>
          </a:p>
          <a:p>
            <a:r>
              <a:rPr lang="id-ID" dirty="0" smtClean="0"/>
              <a:t>Expanding senior market</a:t>
            </a:r>
          </a:p>
          <a:p>
            <a:r>
              <a:rPr lang="id-ID" dirty="0" smtClean="0"/>
              <a:t>Declining mass market</a:t>
            </a:r>
          </a:p>
          <a:p>
            <a:r>
              <a:rPr lang="id-ID" dirty="0" smtClean="0"/>
              <a:t>Changing pace and location of life</a:t>
            </a:r>
          </a:p>
          <a:p>
            <a:r>
              <a:rPr lang="id-ID" dirty="0" smtClean="0"/>
              <a:t>Changing household composition</a:t>
            </a:r>
          </a:p>
          <a:p>
            <a:r>
              <a:rPr lang="id-ID" dirty="0" smtClean="0"/>
              <a:t>Increasing diversity of workforce &amp; market</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FORCES DRIVING INDUSTRY COMPETITION</a:t>
            </a:r>
            <a:endParaRPr lang="id-ID"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94866"/>
            <a:ext cx="7086600" cy="524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THREAT  OF NEW ENTRANTS</a:t>
            </a:r>
            <a:endParaRPr lang="en-US" dirty="0"/>
          </a:p>
        </p:txBody>
      </p:sp>
      <p:sp>
        <p:nvSpPr>
          <p:cNvPr id="3" name="Content Placeholder 2"/>
          <p:cNvSpPr>
            <a:spLocks noGrp="1"/>
          </p:cNvSpPr>
          <p:nvPr>
            <p:ph idx="1"/>
          </p:nvPr>
        </p:nvSpPr>
        <p:spPr/>
        <p:txBody>
          <a:bodyPr/>
          <a:lstStyle/>
          <a:p>
            <a:pPr marL="0" indent="0">
              <a:buNone/>
            </a:pPr>
            <a:r>
              <a:rPr lang="en-US" dirty="0" smtClean="0"/>
              <a:t>NEW ENTRANTS BARRIER TO ENTRY:</a:t>
            </a:r>
          </a:p>
          <a:p>
            <a:r>
              <a:rPr lang="en-US" dirty="0" smtClean="0"/>
              <a:t>Economic of scale</a:t>
            </a:r>
          </a:p>
          <a:p>
            <a:r>
              <a:rPr lang="en-US" dirty="0" smtClean="0"/>
              <a:t>Product differentiation</a:t>
            </a:r>
          </a:p>
          <a:p>
            <a:r>
              <a:rPr lang="en-US" dirty="0" smtClean="0"/>
              <a:t>Capital requirement</a:t>
            </a:r>
          </a:p>
          <a:p>
            <a:r>
              <a:rPr lang="en-US" dirty="0" smtClean="0"/>
              <a:t>Switching cost</a:t>
            </a:r>
          </a:p>
          <a:p>
            <a:r>
              <a:rPr lang="en-US" dirty="0" smtClean="0"/>
              <a:t>Access to distribution channel</a:t>
            </a:r>
          </a:p>
          <a:p>
            <a:r>
              <a:rPr lang="en-US" dirty="0" smtClean="0"/>
              <a:t>Government policy</a:t>
            </a:r>
            <a:endParaRPr lang="en-US" dirty="0"/>
          </a:p>
        </p:txBody>
      </p:sp>
    </p:spTree>
    <p:extLst>
      <p:ext uri="{BB962C8B-B14F-4D97-AF65-F5344CB8AC3E}">
        <p14:creationId xmlns:p14="http://schemas.microsoft.com/office/powerpoint/2010/main" val="282341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RIVALRY AMONG EXISTING FIRMS</a:t>
            </a:r>
            <a:endParaRPr lang="en-US" dirty="0"/>
          </a:p>
        </p:txBody>
      </p:sp>
      <p:sp>
        <p:nvSpPr>
          <p:cNvPr id="3" name="Content Placeholder 2"/>
          <p:cNvSpPr>
            <a:spLocks noGrp="1"/>
          </p:cNvSpPr>
          <p:nvPr>
            <p:ph idx="1"/>
          </p:nvPr>
        </p:nvSpPr>
        <p:spPr/>
        <p:txBody>
          <a:bodyPr/>
          <a:lstStyle/>
          <a:p>
            <a:r>
              <a:rPr lang="en-US" dirty="0" smtClean="0"/>
              <a:t>Number of competitors</a:t>
            </a:r>
          </a:p>
          <a:p>
            <a:r>
              <a:rPr lang="en-US" dirty="0" smtClean="0"/>
              <a:t>Rate of industry growth</a:t>
            </a:r>
          </a:p>
          <a:p>
            <a:r>
              <a:rPr lang="en-US" dirty="0" smtClean="0"/>
              <a:t>Product or service characteristics</a:t>
            </a:r>
          </a:p>
          <a:p>
            <a:r>
              <a:rPr lang="en-US" dirty="0" smtClean="0"/>
              <a:t>Amount of fixed costs</a:t>
            </a:r>
          </a:p>
          <a:p>
            <a:r>
              <a:rPr lang="en-US" dirty="0" smtClean="0"/>
              <a:t>Capacity</a:t>
            </a:r>
          </a:p>
          <a:p>
            <a:r>
              <a:rPr lang="en-US" dirty="0" smtClean="0"/>
              <a:t>High of exit barriers</a:t>
            </a:r>
          </a:p>
          <a:p>
            <a:r>
              <a:rPr lang="en-US" dirty="0" smtClean="0"/>
              <a:t>Diversity of rivals</a:t>
            </a:r>
            <a:r>
              <a:rPr lang="id-ID" dirty="0" smtClean="0"/>
              <a:t>.</a:t>
            </a:r>
            <a:endParaRPr lang="en-US" dirty="0" smtClean="0"/>
          </a:p>
          <a:p>
            <a:endParaRPr lang="en-US" dirty="0"/>
          </a:p>
        </p:txBody>
      </p:sp>
    </p:spTree>
    <p:extLst>
      <p:ext uri="{BB962C8B-B14F-4D97-AF65-F5344CB8AC3E}">
        <p14:creationId xmlns:p14="http://schemas.microsoft.com/office/powerpoint/2010/main" val="102491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449</Words>
  <Application>Microsoft Office PowerPoint</Application>
  <PresentationFormat>On-screen Show (4:3)</PresentationFormat>
  <Paragraphs>116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SCANNING THE SOCIETAL ENVIRONMENT</vt:lpstr>
      <vt:lpstr>TECHNOLOGY IMPACT ON INDUSTRY</vt:lpstr>
      <vt:lpstr>SOCIOCULTURAL TRENDS</vt:lpstr>
      <vt:lpstr>FORCES DRIVING INDUSTRY COMPETITION</vt:lpstr>
      <vt:lpstr>THREAT  OF NEW ENTRANTS</vt:lpstr>
      <vt:lpstr>RIVALRY AMONG EXISTING FIRMS</vt:lpstr>
      <vt:lpstr>THREAT OF SUBSTITUTE PRODUCT</vt:lpstr>
      <vt:lpstr>BARGAINING POWER OF BUYER</vt:lpstr>
      <vt:lpstr>BARGAINING POWER OF SUPPLIER</vt:lpstr>
      <vt:lpstr>RELATIVE POWER OF OTHER STAKEHOLDER</vt:lpstr>
      <vt:lpstr>SYSTHESIS OF EXTERNAL FACTOR</vt:lpstr>
      <vt:lpstr>EFAS TABLE (EXAMPLE)</vt:lpstr>
      <vt:lpstr>PowerPoint Presentation</vt:lpstr>
    </vt:vector>
  </TitlesOfParts>
  <Company>Universitas Komputer Indonesia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Universitas Komputer Indonesia</dc:creator>
  <cp:lastModifiedBy>Herman</cp:lastModifiedBy>
  <cp:revision>33</cp:revision>
  <dcterms:created xsi:type="dcterms:W3CDTF">2011-12-09T22:59:41Z</dcterms:created>
  <dcterms:modified xsi:type="dcterms:W3CDTF">2018-09-22T00:19:19Z</dcterms:modified>
</cp:coreProperties>
</file>