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4"/>
  </p:notes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28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04" autoAdjust="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018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7106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59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679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37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885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135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631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4011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53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199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348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195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41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62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06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14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73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601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157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1143000" y="361950"/>
            <a:ext cx="6858000" cy="160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600" b="1" dirty="0" smtClean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KOMPUTER APLIKASI SISTEM INFORMASI</a:t>
            </a:r>
            <a:endParaRPr lang="en-GB" sz="4600" b="1" dirty="0"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hape 521"/>
          <p:cNvSpPr txBox="1"/>
          <p:nvPr/>
        </p:nvSpPr>
        <p:spPr>
          <a:xfrm>
            <a:off x="1219200" y="2114550"/>
            <a:ext cx="6705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Sniglet"/>
              <a:buNone/>
              <a:defRPr sz="4800" b="0" i="0" u="none" strike="noStrike" cap="none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-GB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“</a:t>
            </a:r>
            <a:r>
              <a:rPr lang="en-US" sz="25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Pengenalan</a:t>
            </a:r>
            <a:r>
              <a:rPr lang="en-US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Fitur</a:t>
            </a:r>
            <a:r>
              <a:rPr lang="en-US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Ms. Excel</a:t>
            </a:r>
            <a:r>
              <a:rPr lang="en-GB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”</a:t>
            </a:r>
            <a:endParaRPr lang="en-GB" sz="25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>
                <a:latin typeface="Arial Narrow" pitchFamily="34" charset="0"/>
              </a:rPr>
              <a:t>Mengenal Workbook dan Worksheet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123950"/>
            <a:ext cx="67818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Menambahkan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Worksheet.</a:t>
            </a:r>
            <a:endParaRPr lang="en-US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1 :</a:t>
            </a: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tab Insert Worksheet (               )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terletak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disebelah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kanan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Sheet 3.</a:t>
            </a:r>
          </a:p>
          <a:p>
            <a:pPr lvl="0"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2 :</a:t>
            </a: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tombol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Shift+F11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keyboard.</a:t>
            </a:r>
          </a:p>
          <a:p>
            <a:pPr lvl="0"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3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kanan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salah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satu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tab worksheet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Insert.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kotak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dialog yang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muncul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Worksheet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&gt;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Ok.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id-ID" sz="1800" dirty="0">
              <a:latin typeface="Cambria" pitchFamily="18" charset="0"/>
            </a:endParaRPr>
          </a:p>
          <a:p>
            <a:pPr lvl="0" algn="just"/>
            <a:endParaRPr lang="id-ID" sz="1800" dirty="0">
              <a:latin typeface="Cambria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274" y="1733550"/>
            <a:ext cx="699326" cy="37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469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>
                <a:latin typeface="Arial Narrow" pitchFamily="34" charset="0"/>
              </a:rPr>
              <a:t>Mengenal Workbook dan Worksheet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123950"/>
            <a:ext cx="65532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Mengganti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Nama Worksheet.</a:t>
            </a:r>
            <a:endParaRPr lang="en-US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1 :</a:t>
            </a:r>
          </a:p>
          <a:p>
            <a:pPr lvl="0" algn="just"/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kanan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tab worksheet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diganti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namanya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Rename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Lalu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ketikkan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nama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baru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anda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inginkan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2 :</a:t>
            </a: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2 kali tab worksheet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digantii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namanya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Ketik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nama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baru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0" algn="just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lvl="0" algn="just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Menghapus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Worksheet.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 :</a:t>
            </a: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kanan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tab worksheet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dihapus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Delete.</a:t>
            </a:r>
          </a:p>
          <a:p>
            <a:endParaRPr lang="id-ID" sz="1800" dirty="0">
              <a:latin typeface="Cambria" pitchFamily="18" charset="0"/>
            </a:endParaRPr>
          </a:p>
          <a:p>
            <a:pPr lvl="0" algn="just"/>
            <a:endParaRPr lang="id-ID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1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>
                <a:latin typeface="Arial Narrow" pitchFamily="34" charset="0"/>
              </a:rPr>
              <a:t>Mengenal Workbook dan Worksheet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123950"/>
            <a:ext cx="65532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Memproteksi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Worksheet.</a:t>
            </a:r>
            <a:endParaRPr lang="en-US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kanan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tab worksheet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diproteksi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Protect Sheet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Masukkan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Password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Tentukan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item-item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apa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saja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masih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boleh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dirubah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diberi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tanda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centang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))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OK.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lvl="0" algn="just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id-ID" sz="1800" dirty="0">
              <a:latin typeface="Cambria" pitchFamily="18" charset="0"/>
            </a:endParaRPr>
          </a:p>
          <a:p>
            <a:pPr lvl="0" algn="just"/>
            <a:endParaRPr lang="id-ID" sz="1800" dirty="0">
              <a:latin typeface="Cambria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59" y="2418370"/>
            <a:ext cx="1890941" cy="2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63" y="2418370"/>
            <a:ext cx="2237837" cy="2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18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>
                <a:latin typeface="Arial Narrow" pitchFamily="34" charset="0"/>
              </a:rPr>
              <a:t>Mengenal Kolom, Baris, Cell dan Range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123950"/>
            <a:ext cx="65532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Kolom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dan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Baris</a:t>
            </a:r>
            <a:endParaRPr lang="en-US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Kolom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diawali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huruf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A, B, C,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dst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sz="1600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Baris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diawali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angka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1, 2, 3,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dst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lvl="0" algn="just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Cell</a:t>
            </a:r>
          </a:p>
          <a:p>
            <a:pPr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Perpotongan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antara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kolom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baris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Cth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: A1, B2, C3,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dll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Nama cell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berguna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untuk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menentukan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penggunaan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rumus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Cth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: =A1*B2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perkalian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antar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cell), =A2+B1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penjumlahan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antar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cell).</a:t>
            </a:r>
          </a:p>
          <a:p>
            <a:pPr algn="just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Range</a:t>
            </a:r>
          </a:p>
          <a:p>
            <a:pPr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Gabungan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dari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beberapa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cell.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Cth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: (A1:D4)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Hasil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seleksi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dari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cell A1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sampai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D4, =SUM(A1:D4) 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merupakan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perintah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untuk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menjumlahkan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cell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dari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range A1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sampai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D4.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86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ctrTitle" idx="4294967295"/>
          </p:nvPr>
        </p:nvSpPr>
        <p:spPr>
          <a:xfrm>
            <a:off x="685800" y="2286499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d-ID" sz="4200" dirty="0" smtClean="0">
                <a:latin typeface="Arial Narrow" panose="020B0606020202030204" pitchFamily="34" charset="0"/>
              </a:rPr>
              <a:t>Mengatur Tampilan Sel</a:t>
            </a:r>
            <a:endParaRPr lang="en" sz="4200" dirty="0">
              <a:latin typeface="Arial Narrow" panose="020B0606020202030204" pitchFamily="34" charset="0"/>
            </a:endParaRPr>
          </a:p>
        </p:txBody>
      </p:sp>
      <p:sp>
        <p:nvSpPr>
          <p:cNvPr id="555" name="Shape 555"/>
          <p:cNvSpPr txBox="1">
            <a:spLocks noGrp="1"/>
          </p:cNvSpPr>
          <p:nvPr>
            <p:ph type="subTitle" idx="4294967295"/>
          </p:nvPr>
        </p:nvSpPr>
        <p:spPr>
          <a:xfrm>
            <a:off x="2339950" y="3411550"/>
            <a:ext cx="44640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d-ID" sz="1800" dirty="0" smtClean="0">
                <a:latin typeface="Arial Narrow" panose="020B0606020202030204" pitchFamily="34" charset="0"/>
              </a:rPr>
              <a:t>Mengatur Lebar Kolom Dengan Ukuran Tertentu dan Autofit.</a:t>
            </a:r>
            <a:endParaRPr lang="en" sz="1800" dirty="0">
              <a:latin typeface="Arial Narrow" panose="020B0606020202030204" pitchFamily="34" charset="0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4572753" y="647123"/>
            <a:ext cx="1323527" cy="1341148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 rot="1473079">
            <a:off x="3369356" y="1316755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4316768" y="518957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9" name="Shape 559"/>
          <p:cNvSpPr/>
          <p:nvPr/>
        </p:nvSpPr>
        <p:spPr>
          <a:xfrm rot="2487273">
            <a:off x="4098884" y="2012730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41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-ID" sz="3000" dirty="0" smtClean="0">
                <a:latin typeface="Arial Narrow" pitchFamily="34" charset="0"/>
              </a:rPr>
              <a:t>Mengatur Tampilan Sel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123950"/>
            <a:ext cx="38862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Mengatur Ukuran Tertentu</a:t>
            </a:r>
            <a:endParaRPr lang="en-US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id-ID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Untuk mengatur lebar kolom menjadi lebar dengan ukuran tertentu, Ikuti langkah berikut ini :</a:t>
            </a:r>
          </a:p>
          <a:p>
            <a:pPr algn="just"/>
            <a:endParaRPr lang="id-ID" sz="2000" dirty="0">
              <a:latin typeface="Cambria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 judul kolom atau sorot beberapa judul, lalu Klik tab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Home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group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Cell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id-ID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Format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pilih </a:t>
            </a:r>
            <a:r>
              <a:rPr lang="id-ID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olumn Width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 kotak dialog </a:t>
            </a:r>
            <a:r>
              <a:rPr lang="id-ID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olumn Width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ketikkan ukuran sesuai dengan yang diinginkan lalu klik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OK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17" y="1200150"/>
            <a:ext cx="2300861" cy="21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98" y="3301908"/>
            <a:ext cx="2623002" cy="147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57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-ID" sz="3000" dirty="0" smtClean="0">
                <a:latin typeface="Arial Narrow" pitchFamily="34" charset="0"/>
              </a:rPr>
              <a:t>Mengatur Tampilan Sel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123950"/>
            <a:ext cx="38862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Mengatur Ukuran Seluruh Kolom</a:t>
            </a:r>
            <a:endParaRPr lang="en-US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id-ID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Untuk mengatur lebar seluruh kolom, Ikuti langkah berikut ini :</a:t>
            </a:r>
          </a:p>
          <a:p>
            <a:pPr algn="just"/>
            <a:endParaRPr lang="id-ID" sz="2000" dirty="0">
              <a:latin typeface="Cambria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 judul kolom atau sorot beberapa judul, lalu Klik tab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Home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group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Cell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id-ID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Format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pilih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Default Width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 kotak dialog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Default Width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ketikkan ukuran sesuai dengan yang diinginkan lalu klik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OK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90601"/>
            <a:ext cx="2452244" cy="221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90" y="3333750"/>
            <a:ext cx="2726010" cy="15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26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-ID" sz="3000" dirty="0" smtClean="0">
                <a:latin typeface="Arial Narrow" pitchFamily="34" charset="0"/>
              </a:rPr>
              <a:t>Mengatur Tampilan Sel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123950"/>
            <a:ext cx="40386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Mengatur Ukuran Dengan Autofit Selection</a:t>
            </a:r>
            <a:endParaRPr lang="en-US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id-ID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Untuk mengatur lebar seluruh kolom agar sesuai dengan data yang ada pada kolom tersebut, Ikuti langkah berikut ini :</a:t>
            </a:r>
          </a:p>
          <a:p>
            <a:pPr algn="just"/>
            <a:endParaRPr lang="id-ID" sz="2000" dirty="0">
              <a:latin typeface="Cambria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Letakkan penunjuk sel pada sel data yang diinginkan, misalnya di sel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C3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 tab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Home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group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Cell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Format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pilih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Autofit Column Width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id-ID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Atau Klik dua kali pada batas kolom kalimat.</a:t>
            </a:r>
            <a:endParaRPr lang="id-ID" sz="2000" dirty="0"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77664"/>
            <a:ext cx="3657155" cy="144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52093"/>
            <a:ext cx="1967056" cy="177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379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-ID" sz="3000" dirty="0" smtClean="0">
                <a:latin typeface="Arial Narrow" pitchFamily="34" charset="0"/>
              </a:rPr>
              <a:t>Mengatur Tampilan Sel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123950"/>
            <a:ext cx="40386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Mengatur Tampilan Garis-Garis Grid</a:t>
            </a:r>
            <a:endParaRPr lang="en-US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id-ID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Tampilan grid (garis) pada excel memang membantu, tetapi kadang menggangu laporan tampilan yang akan dibuat. Untuk menghilangkan atau menampilkan tampilan grid-grid tertentu, Ikuti langkah-langkah berikut ini :</a:t>
            </a:r>
          </a:p>
          <a:p>
            <a:pPr algn="just"/>
            <a:endParaRPr lang="id-ID" sz="2000" dirty="0">
              <a:latin typeface="Cambria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 tab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View 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&gt; Pada group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Show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lalu tandai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Gridlines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46" y="2054374"/>
            <a:ext cx="318635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448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21"/>
          <p:cNvSpPr txBox="1">
            <a:spLocks/>
          </p:cNvSpPr>
          <p:nvPr/>
        </p:nvSpPr>
        <p:spPr>
          <a:xfrm>
            <a:off x="304800" y="98675"/>
            <a:ext cx="6140399" cy="6442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d-ID" sz="2800" b="1" dirty="0" smtClean="0">
                <a:solidFill>
                  <a:schemeClr val="accent1"/>
                </a:solidFill>
                <a:latin typeface="Arial Narrow" pitchFamily="34" charset="0"/>
              </a:rPr>
              <a:t>Format Cell : Category</a:t>
            </a:r>
            <a:endParaRPr lang="en" sz="28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744574"/>
            <a:ext cx="6611937" cy="426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855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ctrTitle" idx="4294967295"/>
          </p:nvPr>
        </p:nvSpPr>
        <p:spPr>
          <a:xfrm>
            <a:off x="685800" y="2286499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200" dirty="0" smtClean="0">
                <a:latin typeface="Arial Narrow" panose="020B0606020202030204" pitchFamily="34" charset="0"/>
              </a:rPr>
              <a:t>Mengenal Ms. Excel </a:t>
            </a:r>
            <a:r>
              <a:rPr lang="id-ID" sz="4200" dirty="0" smtClean="0">
                <a:latin typeface="Arial Narrow" panose="020B0606020202030204" pitchFamily="34" charset="0"/>
              </a:rPr>
              <a:t>2016</a:t>
            </a:r>
            <a:endParaRPr lang="en" sz="4200" dirty="0">
              <a:latin typeface="Arial Narrow" panose="020B0606020202030204" pitchFamily="34" charset="0"/>
            </a:endParaRPr>
          </a:p>
        </p:txBody>
      </p:sp>
      <p:sp>
        <p:nvSpPr>
          <p:cNvPr id="555" name="Shape 555"/>
          <p:cNvSpPr txBox="1">
            <a:spLocks noGrp="1"/>
          </p:cNvSpPr>
          <p:nvPr>
            <p:ph type="subTitle" idx="4294967295"/>
          </p:nvPr>
        </p:nvSpPr>
        <p:spPr>
          <a:xfrm>
            <a:off x="2339950" y="3411550"/>
            <a:ext cx="44640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>
                <a:latin typeface="Arial Narrow" panose="020B0606020202030204" pitchFamily="34" charset="0"/>
              </a:rPr>
              <a:t>Apa itu Ms. Excel </a:t>
            </a:r>
            <a:r>
              <a:rPr lang="id-ID" sz="1800" dirty="0" smtClean="0">
                <a:latin typeface="Arial Narrow" panose="020B0606020202030204" pitchFamily="34" charset="0"/>
              </a:rPr>
              <a:t>2016</a:t>
            </a:r>
            <a:r>
              <a:rPr lang="en" sz="1800" dirty="0" smtClean="0">
                <a:latin typeface="Arial Narrow" panose="020B0606020202030204" pitchFamily="34" charset="0"/>
              </a:rPr>
              <a:t>, Fungsi Ms. Excel </a:t>
            </a:r>
            <a:r>
              <a:rPr lang="id-ID" sz="1800" dirty="0" smtClean="0">
                <a:latin typeface="Arial Narrow" panose="020B0606020202030204" pitchFamily="34" charset="0"/>
              </a:rPr>
              <a:t>2016</a:t>
            </a:r>
            <a:r>
              <a:rPr lang="en" sz="1800" dirty="0" smtClean="0">
                <a:latin typeface="Arial Narrow" panose="020B0606020202030204" pitchFamily="34" charset="0"/>
              </a:rPr>
              <a:t>, dan lain sebagainya.</a:t>
            </a:r>
            <a:endParaRPr lang="en" sz="1800" dirty="0">
              <a:latin typeface="Arial Narrow" panose="020B0606020202030204" pitchFamily="34" charset="0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4572753" y="647123"/>
            <a:ext cx="1323527" cy="1341148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 rot="1473079">
            <a:off x="3369356" y="1316755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4316768" y="518957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9" name="Shape 559"/>
          <p:cNvSpPr/>
          <p:nvPr/>
        </p:nvSpPr>
        <p:spPr>
          <a:xfrm rot="2487273">
            <a:off x="4098884" y="2012730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6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-ID" sz="3000" dirty="0" smtClean="0">
                <a:latin typeface="Arial Narrow" pitchFamily="34" charset="0"/>
              </a:rPr>
              <a:t>Format Cell : Toolbar Menu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123950"/>
            <a:ext cx="65532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 Toolbar</a:t>
            </a:r>
          </a:p>
          <a:p>
            <a:pPr algn="just"/>
            <a:endParaRPr lang="id-ID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Keterangan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Currency Style : mengatur format tampilan angka dengan tampilan mata uang Dollar.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Percent Style : mengatur format tampilan angka dengan lambang persen.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Comma Style : mengatur format tampilan angka dengan tampilan menggunakan tanda koma sebagai pemisah ribuan.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Increase Decimal : mengatur format tampilan angka untuk menambah jumlah angka decimal.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Decrease Decimal : mengatur format tampilan angka untuk mengurangi jumlah angka decimal.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60" y="209550"/>
            <a:ext cx="2598440" cy="164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674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-ID" sz="3000" dirty="0" smtClean="0">
                <a:latin typeface="Arial Narrow" pitchFamily="34" charset="0"/>
              </a:rPr>
              <a:t>Format Cell : Toolbar Menu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123950"/>
            <a:ext cx="65532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Memformat Tampilan Angka KeDalam Bentuk (Rp)</a:t>
            </a:r>
          </a:p>
          <a:p>
            <a:pPr algn="just"/>
            <a:endParaRPr lang="id-ID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Memformat tampilan angka kedalam bentuk Rp (Rupiah)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Sorot sel atau range dimana angka tersebut akan diformat.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 menu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Home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pada group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Cell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klik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Format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lalu pilih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Format Cell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atau tekan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Ctrl+1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 kotak pilihan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Format Cell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pilih tab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Number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 kotak daftar pilihan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Category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pilih dan klik kategori format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Currency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atau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Accounting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 tombol pilihan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Symbol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pilih dan klik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Rp Indonesia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</a:t>
            </a: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 OK</a:t>
            </a:r>
            <a:r>
              <a:rPr lang="id-ID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39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/>
          <p:nvPr/>
        </p:nvSpPr>
        <p:spPr>
          <a:xfrm>
            <a:off x="545365" y="539490"/>
            <a:ext cx="1104910" cy="1088367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8" name="Shape 808"/>
          <p:cNvSpPr/>
          <p:nvPr/>
        </p:nvSpPr>
        <p:spPr>
          <a:xfrm>
            <a:off x="1066800" y="1123950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7" name="Shape 378"/>
          <p:cNvGrpSpPr/>
          <p:nvPr/>
        </p:nvGrpSpPr>
        <p:grpSpPr>
          <a:xfrm>
            <a:off x="2286000" y="2800350"/>
            <a:ext cx="4530926" cy="420033"/>
            <a:chOff x="242825" y="1204225"/>
            <a:chExt cx="2136775" cy="318400"/>
          </a:xfrm>
          <a:solidFill>
            <a:schemeClr val="accent1"/>
          </a:solidFill>
        </p:grpSpPr>
        <p:sp>
          <p:nvSpPr>
            <p:cNvPr id="88" name="Shape 379"/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380"/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1" name="Shape 537"/>
          <p:cNvSpPr txBox="1"/>
          <p:nvPr/>
        </p:nvSpPr>
        <p:spPr>
          <a:xfrm>
            <a:off x="1981200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ctr"/>
            <a:r>
              <a:rPr lang="en-GB" sz="6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TERIMA KASIH</a:t>
            </a:r>
            <a:endParaRPr lang="en-GB" sz="6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Shape 806"/>
          <p:cNvSpPr/>
          <p:nvPr/>
        </p:nvSpPr>
        <p:spPr>
          <a:xfrm>
            <a:off x="7036774" y="2562921"/>
            <a:ext cx="1104910" cy="1088367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808"/>
          <p:cNvSpPr/>
          <p:nvPr/>
        </p:nvSpPr>
        <p:spPr>
          <a:xfrm>
            <a:off x="7558209" y="3147381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Apa itu Ms. Excel ?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1066800" y="1619250"/>
            <a:ext cx="5729075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“P</a:t>
            </a:r>
            <a:r>
              <a:rPr lang="id-ID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rogram </a:t>
            </a:r>
            <a:r>
              <a:rPr lang="id-ID" sz="1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aplikasi yang termasuk kedalam spreadsheet (lembar kerja elektronik) yang mempunyai kemampuan mengolah data secara luas pada bidang akuntansi, teknis, statistik dan bidang - bidang lain yang memerlukan perhitungan dengan cepat dan </a:t>
            </a:r>
            <a:r>
              <a:rPr lang="id-ID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teliti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.”</a:t>
            </a:r>
          </a:p>
        </p:txBody>
      </p:sp>
      <p:grpSp>
        <p:nvGrpSpPr>
          <p:cNvPr id="4" name="Shape 384"/>
          <p:cNvGrpSpPr/>
          <p:nvPr/>
        </p:nvGrpSpPr>
        <p:grpSpPr>
          <a:xfrm rot="8311735">
            <a:off x="288708" y="2537920"/>
            <a:ext cx="1057805" cy="936478"/>
            <a:chOff x="1113100" y="2199475"/>
            <a:chExt cx="801900" cy="709925"/>
          </a:xfrm>
          <a:solidFill>
            <a:schemeClr val="accent1"/>
          </a:solidFill>
        </p:grpSpPr>
        <p:sp>
          <p:nvSpPr>
            <p:cNvPr id="5" name="Shape 385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386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" name="Shape 523"/>
          <p:cNvSpPr txBox="1"/>
          <p:nvPr/>
        </p:nvSpPr>
        <p:spPr>
          <a:xfrm>
            <a:off x="1066800" y="3371850"/>
            <a:ext cx="5729075" cy="8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700" dirty="0" smtClean="0">
                <a:latin typeface="Arial Narrow" panose="020B0606020202030204" pitchFamily="34" charset="0"/>
              </a:rPr>
              <a:t>Ms. Excel </a:t>
            </a:r>
            <a:r>
              <a:rPr lang="en-US" sz="1700" dirty="0" err="1">
                <a:latin typeface="Arial Narrow" panose="020B0606020202030204" pitchFamily="34" charset="0"/>
              </a:rPr>
              <a:t>memiliki</a:t>
            </a:r>
            <a:r>
              <a:rPr lang="en-US" sz="1700" dirty="0">
                <a:latin typeface="Arial Narrow" panose="020B060602020203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</a:rPr>
              <a:t>kemampuan</a:t>
            </a:r>
            <a:r>
              <a:rPr lang="en-US" sz="1700" dirty="0">
                <a:latin typeface="Arial Narrow" panose="020B0606020202030204" pitchFamily="34" charset="0"/>
              </a:rPr>
              <a:t> </a:t>
            </a:r>
            <a:r>
              <a:rPr lang="en-US" sz="1700" dirty="0" err="1" smtClean="0">
                <a:latin typeface="Arial Narrow" panose="020B0606020202030204" pitchFamily="34" charset="0"/>
              </a:rPr>
              <a:t>untuk</a:t>
            </a:r>
            <a:r>
              <a:rPr lang="en-US" sz="1700" dirty="0" smtClean="0">
                <a:latin typeface="Arial Narrow" panose="020B060602020203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</a:rPr>
              <a:t>melakukan</a:t>
            </a:r>
            <a:r>
              <a:rPr lang="en-US" sz="1700" dirty="0">
                <a:latin typeface="Arial Narrow" panose="020B060602020203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</a:rPr>
              <a:t>operasi</a:t>
            </a:r>
            <a:r>
              <a:rPr lang="en-US" sz="1700" dirty="0">
                <a:latin typeface="Arial Narrow" panose="020B060602020203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</a:rPr>
              <a:t>menghitung</a:t>
            </a:r>
            <a:r>
              <a:rPr lang="en-US" sz="1700" dirty="0">
                <a:latin typeface="Arial Narrow" panose="020B0606020202030204" pitchFamily="34" charset="0"/>
              </a:rPr>
              <a:t>, </a:t>
            </a:r>
            <a:r>
              <a:rPr lang="en-US" sz="1700" dirty="0" err="1">
                <a:latin typeface="Arial Narrow" panose="020B0606020202030204" pitchFamily="34" charset="0"/>
              </a:rPr>
              <a:t>memproyeksikan</a:t>
            </a:r>
            <a:r>
              <a:rPr lang="en-US" sz="1700" dirty="0">
                <a:latin typeface="Arial Narrow" panose="020B0606020202030204" pitchFamily="34" charset="0"/>
              </a:rPr>
              <a:t>,  </a:t>
            </a:r>
            <a:r>
              <a:rPr lang="en-US" sz="1700" dirty="0" err="1">
                <a:latin typeface="Arial Narrow" panose="020B0606020202030204" pitchFamily="34" charset="0"/>
              </a:rPr>
              <a:t>menganalisa</a:t>
            </a:r>
            <a:r>
              <a:rPr lang="en-US" sz="1700" dirty="0">
                <a:latin typeface="Arial Narrow" panose="020B0606020202030204" pitchFamily="34" charset="0"/>
              </a:rPr>
              <a:t>, </a:t>
            </a:r>
            <a:r>
              <a:rPr lang="en-US" sz="1700" dirty="0" err="1">
                <a:latin typeface="Arial Narrow" panose="020B0606020202030204" pitchFamily="34" charset="0"/>
              </a:rPr>
              <a:t>dan</a:t>
            </a:r>
            <a:r>
              <a:rPr lang="en-US" sz="1700" dirty="0">
                <a:latin typeface="Arial Narrow" panose="020B0606020202030204" pitchFamily="34" charset="0"/>
              </a:rPr>
              <a:t> </a:t>
            </a:r>
            <a:r>
              <a:rPr lang="en-US" sz="1700" dirty="0" err="1">
                <a:latin typeface="Arial Narrow" panose="020B0606020202030204" pitchFamily="34" charset="0"/>
              </a:rPr>
              <a:t>mempresentasikan</a:t>
            </a:r>
            <a:r>
              <a:rPr lang="en-US" sz="1700" dirty="0">
                <a:latin typeface="Arial Narrow" panose="020B0606020202030204" pitchFamily="34" charset="0"/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870405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21"/>
          <p:cNvSpPr txBox="1">
            <a:spLocks/>
          </p:cNvSpPr>
          <p:nvPr/>
        </p:nvSpPr>
        <p:spPr>
          <a:xfrm>
            <a:off x="304800" y="57150"/>
            <a:ext cx="6140399" cy="6442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800" b="1" dirty="0" smtClean="0">
                <a:solidFill>
                  <a:schemeClr val="accent1"/>
                </a:solidFill>
                <a:latin typeface="Arial Narrow" pitchFamily="34" charset="0"/>
              </a:rPr>
              <a:t>Lembar Kerja Ms. Excel </a:t>
            </a:r>
            <a:r>
              <a:rPr lang="id-ID" sz="2800" b="1" dirty="0" smtClean="0">
                <a:solidFill>
                  <a:schemeClr val="accent1"/>
                </a:solidFill>
                <a:latin typeface="Arial Narrow" pitchFamily="34" charset="0"/>
              </a:rPr>
              <a:t>2016</a:t>
            </a:r>
            <a:endParaRPr lang="en" sz="28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77862"/>
            <a:ext cx="5943600" cy="437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55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21"/>
          <p:cNvSpPr txBox="1">
            <a:spLocks/>
          </p:cNvSpPr>
          <p:nvPr/>
        </p:nvSpPr>
        <p:spPr>
          <a:xfrm>
            <a:off x="304800" y="57150"/>
            <a:ext cx="6140399" cy="6442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800" b="1" dirty="0" smtClean="0">
                <a:solidFill>
                  <a:schemeClr val="accent1"/>
                </a:solidFill>
                <a:latin typeface="Arial Narrow" pitchFamily="34" charset="0"/>
              </a:rPr>
              <a:t>Jenis Pointer Ms. Excel </a:t>
            </a:r>
            <a:r>
              <a:rPr lang="id-ID" sz="2800" b="1" dirty="0" smtClean="0">
                <a:solidFill>
                  <a:schemeClr val="accent1"/>
                </a:solidFill>
                <a:latin typeface="Arial Narrow" pitchFamily="34" charset="0"/>
              </a:rPr>
              <a:t>2016</a:t>
            </a:r>
            <a:endParaRPr lang="en" sz="28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0886"/>
            <a:ext cx="780511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253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21"/>
          <p:cNvSpPr txBox="1">
            <a:spLocks/>
          </p:cNvSpPr>
          <p:nvPr/>
        </p:nvSpPr>
        <p:spPr>
          <a:xfrm>
            <a:off x="304800" y="57150"/>
            <a:ext cx="7010400" cy="6442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800" b="1" dirty="0" smtClean="0">
                <a:solidFill>
                  <a:schemeClr val="accent1"/>
                </a:solidFill>
                <a:latin typeface="Arial Narrow" pitchFamily="34" charset="0"/>
              </a:rPr>
              <a:t>Shortcut Ms. Excel </a:t>
            </a:r>
            <a:r>
              <a:rPr lang="id-ID" sz="2800" b="1" dirty="0" smtClean="0">
                <a:solidFill>
                  <a:schemeClr val="accent1"/>
                </a:solidFill>
                <a:latin typeface="Arial Narrow" pitchFamily="34" charset="0"/>
              </a:rPr>
              <a:t>2016</a:t>
            </a:r>
            <a:endParaRPr lang="en" sz="28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50"/>
            <a:ext cx="7562120" cy="419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884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21"/>
          <p:cNvSpPr txBox="1">
            <a:spLocks/>
          </p:cNvSpPr>
          <p:nvPr/>
        </p:nvSpPr>
        <p:spPr>
          <a:xfrm>
            <a:off x="304800" y="57150"/>
            <a:ext cx="7010400" cy="6442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800" b="1" dirty="0" smtClean="0">
                <a:solidFill>
                  <a:schemeClr val="accent1"/>
                </a:solidFill>
                <a:latin typeface="Arial Narrow" pitchFamily="34" charset="0"/>
              </a:rPr>
              <a:t>Instruksi Blok Ms. Excel </a:t>
            </a:r>
            <a:r>
              <a:rPr lang="id-ID" sz="2800" b="1" dirty="0" smtClean="0">
                <a:solidFill>
                  <a:schemeClr val="accent1"/>
                </a:solidFill>
                <a:latin typeface="Arial Narrow" pitchFamily="34" charset="0"/>
              </a:rPr>
              <a:t>2016</a:t>
            </a:r>
            <a:endParaRPr lang="en" sz="28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6436"/>
            <a:ext cx="4243552" cy="111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11" y="879739"/>
            <a:ext cx="4537789" cy="390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81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>
                <a:latin typeface="Arial Narrow" pitchFamily="34" charset="0"/>
              </a:rPr>
              <a:t>Mengenal Workbook dan Worksheet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047750"/>
            <a:ext cx="6553200" cy="39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Menambahkan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Workbook.</a:t>
            </a:r>
            <a:endParaRPr lang="en-US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1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File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terletak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pojok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kiri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atas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dokumen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New.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kotak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dialog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muncul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Blank Workbook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Create.</a:t>
            </a:r>
          </a:p>
          <a:p>
            <a:pPr lvl="0"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2 :</a:t>
            </a: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tombol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Ctrl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bersamaan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tombol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N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Ctrl+N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keyboard.</a:t>
            </a:r>
          </a:p>
          <a:p>
            <a:pPr lvl="0" algn="just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Membuka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Workboook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.</a:t>
            </a:r>
          </a:p>
          <a:p>
            <a:pPr lvl="0"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1 :</a:t>
            </a: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File Button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Open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kotak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dialog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muncul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tempat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penyimpanan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workbook)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Open.</a:t>
            </a:r>
          </a:p>
          <a:p>
            <a:pPr lvl="0"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2 :</a:t>
            </a: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tombol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Ctrl+O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keyboard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kotak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dialog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muncul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tempat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penyimpanan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workbook)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Open.</a:t>
            </a:r>
            <a:endParaRPr lang="id-ID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>
                <a:latin typeface="Arial Narrow" pitchFamily="34" charset="0"/>
              </a:rPr>
              <a:t>Mengenal Workbook dan Worksheet</a:t>
            </a:r>
            <a:endParaRPr lang="en" sz="3000" dirty="0">
              <a:latin typeface="Arial Narrow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0" y="1047750"/>
            <a:ext cx="6553200" cy="39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Menyimpan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Workbook.</a:t>
            </a:r>
            <a:endParaRPr lang="en-US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1 :</a:t>
            </a: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File Button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Save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kotak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dialog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muncul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tempat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penyimpanan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workbook,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kotak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isian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file name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isikan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nama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diinginkan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Save.</a:t>
            </a:r>
          </a:p>
          <a:p>
            <a:pPr lvl="0"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2 :</a:t>
            </a:r>
          </a:p>
          <a:p>
            <a:pPr lvl="0" algn="just"/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tombol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Ctrl+S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keyboard (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kotak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dialog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muncul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tempat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penyimpanan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workbook,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kotak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isian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file name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isikan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nama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diinginkan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Save.</a:t>
            </a:r>
          </a:p>
          <a:p>
            <a:pPr lvl="0" algn="just"/>
            <a:endParaRPr lang="en-US" sz="18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Menutup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Workboook</a:t>
            </a:r>
            <a:r>
              <a:rPr lang="en-US" sz="1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.</a:t>
            </a:r>
          </a:p>
          <a:p>
            <a:pPr lvl="0"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Cara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File Button &gt;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Pilih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Close. </a:t>
            </a:r>
            <a:r>
              <a:rPr lang="en-US" sz="1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Atau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tombol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Close. </a:t>
            </a:r>
            <a:r>
              <a:rPr lang="en-US" sz="1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Atau</a:t>
            </a:r>
            <a:endParaRPr lang="en-US" sz="18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tombol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Ctrl+W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keyboard.</a:t>
            </a:r>
            <a:endParaRPr lang="id-ID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7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1008</Words>
  <Application>Microsoft Office PowerPoint</Application>
  <PresentationFormat>On-screen Show (16:9)</PresentationFormat>
  <Paragraphs>123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Dosis</vt:lpstr>
      <vt:lpstr>Sniglet</vt:lpstr>
      <vt:lpstr>Arial</vt:lpstr>
      <vt:lpstr>Arial Narrow</vt:lpstr>
      <vt:lpstr>Cambria</vt:lpstr>
      <vt:lpstr>Wingdings</vt:lpstr>
      <vt:lpstr>Friar template</vt:lpstr>
      <vt:lpstr>KOMPUTER APLIKASI SISTEM INFORMASI</vt:lpstr>
      <vt:lpstr>Mengenal Ms. Excel 2016</vt:lpstr>
      <vt:lpstr>Apa itu Ms. Excel ?</vt:lpstr>
      <vt:lpstr>PowerPoint Presentation</vt:lpstr>
      <vt:lpstr>PowerPoint Presentation</vt:lpstr>
      <vt:lpstr>PowerPoint Presentation</vt:lpstr>
      <vt:lpstr>PowerPoint Presentation</vt:lpstr>
      <vt:lpstr>Mengenal Workbook dan Worksheet</vt:lpstr>
      <vt:lpstr>Mengenal Workbook dan Worksheet</vt:lpstr>
      <vt:lpstr>Mengenal Workbook dan Worksheet</vt:lpstr>
      <vt:lpstr>Mengenal Workbook dan Worksheet</vt:lpstr>
      <vt:lpstr>Mengenal Workbook dan Worksheet</vt:lpstr>
      <vt:lpstr>Mengenal Kolom, Baris, Cell dan Range</vt:lpstr>
      <vt:lpstr>Mengatur Tampilan Sel</vt:lpstr>
      <vt:lpstr>Mengatur Tampilan Sel</vt:lpstr>
      <vt:lpstr>Mengatur Tampilan Sel</vt:lpstr>
      <vt:lpstr>Mengatur Tampilan Sel</vt:lpstr>
      <vt:lpstr>Mengatur Tampilan Sel</vt:lpstr>
      <vt:lpstr>PowerPoint Presentation</vt:lpstr>
      <vt:lpstr>Format Cell : Toolbar Menu</vt:lpstr>
      <vt:lpstr>Format Cell : Toolbar Menu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APLIKASI MANAJEMEN INFORMATIKA</dc:title>
  <dc:creator>dhaniarani</dc:creator>
  <cp:lastModifiedBy>dhaniarani</cp:lastModifiedBy>
  <cp:revision>205</cp:revision>
  <dcterms:created xsi:type="dcterms:W3CDTF">2018-09-19T01:33:44Z</dcterms:created>
  <dcterms:modified xsi:type="dcterms:W3CDTF">2018-10-15T12:11:07Z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