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76" r:id="rId12"/>
    <p:sldId id="277" r:id="rId13"/>
    <p:sldId id="278" r:id="rId14"/>
    <p:sldId id="266" r:id="rId15"/>
    <p:sldId id="265" r:id="rId16"/>
    <p:sldId id="267" r:id="rId17"/>
    <p:sldId id="268" r:id="rId18"/>
    <p:sldId id="269" r:id="rId19"/>
    <p:sldId id="270" r:id="rId20"/>
    <p:sldId id="281" r:id="rId21"/>
    <p:sldId id="271" r:id="rId22"/>
    <p:sldId id="272" r:id="rId23"/>
    <p:sldId id="273" r:id="rId24"/>
    <p:sldId id="274" r:id="rId25"/>
    <p:sldId id="275" r:id="rId26"/>
    <p:sldId id="282" r:id="rId27"/>
    <p:sldId id="284" r:id="rId28"/>
    <p:sldId id="280" r:id="rId29"/>
    <p:sldId id="283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177272238760028E-2"/>
          <c:y val="6.1949321248079066E-2"/>
          <c:w val="0.92689689960629917"/>
          <c:h val="0.8295113909011201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circle"/>
            <c:size val="6"/>
            <c:spPr>
              <a:solidFill>
                <a:schemeClr val="accent1"/>
              </a:solidFill>
              <a:ln w="22225">
                <a:solidFill>
                  <a:schemeClr val="lt1"/>
                </a:solidFill>
                <a:round/>
              </a:ln>
              <a:effectLst/>
            </c:spPr>
          </c:marker>
          <c:trendline>
            <c:spPr>
              <a:ln w="28575" cap="rnd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Sheet1!$A$2:$A$12</c:f>
              <c:numCache>
                <c:formatCode>General</c:formatCode>
                <c:ptCount val="11"/>
                <c:pt idx="0">
                  <c:v>39</c:v>
                </c:pt>
                <c:pt idx="1">
                  <c:v>43</c:v>
                </c:pt>
                <c:pt idx="2">
                  <c:v>21</c:v>
                </c:pt>
                <c:pt idx="3">
                  <c:v>64</c:v>
                </c:pt>
                <c:pt idx="4">
                  <c:v>57</c:v>
                </c:pt>
                <c:pt idx="5">
                  <c:v>47</c:v>
                </c:pt>
                <c:pt idx="6">
                  <c:v>28</c:v>
                </c:pt>
                <c:pt idx="7">
                  <c:v>75</c:v>
                </c:pt>
                <c:pt idx="8">
                  <c:v>34</c:v>
                </c:pt>
                <c:pt idx="9">
                  <c:v>52</c:v>
                </c:pt>
                <c:pt idx="10">
                  <c:v>60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65</c:v>
                </c:pt>
                <c:pt idx="1">
                  <c:v>78</c:v>
                </c:pt>
                <c:pt idx="2">
                  <c:v>52</c:v>
                </c:pt>
                <c:pt idx="3">
                  <c:v>82</c:v>
                </c:pt>
                <c:pt idx="4">
                  <c:v>92</c:v>
                </c:pt>
                <c:pt idx="5">
                  <c:v>89</c:v>
                </c:pt>
                <c:pt idx="6">
                  <c:v>73</c:v>
                </c:pt>
                <c:pt idx="7">
                  <c:v>98</c:v>
                </c:pt>
                <c:pt idx="8">
                  <c:v>56</c:v>
                </c:pt>
                <c:pt idx="9">
                  <c:v>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71-42CE-91D3-984285AF8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60696"/>
        <c:axId val="8952072"/>
      </c:scatterChart>
      <c:valAx>
        <c:axId val="8960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2072"/>
        <c:crosses val="autoZero"/>
        <c:crossBetween val="midCat"/>
      </c:valAx>
      <c:valAx>
        <c:axId val="8952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0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7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>
            <a:alpha val="25000"/>
          </a:schemeClr>
        </a:solidFill>
        <a:round/>
      </a:ln>
    </cs:spPr>
    <cs:defRPr sz="1197" b="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gradFill>
          <a:gsLst>
            <a:gs pos="79000">
              <a:schemeClr val="phClr"/>
            </a:gs>
            <a:gs pos="0">
              <a:schemeClr val="lt1">
                <a:alpha val="6000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53B906-2AA0-4BD7-9F7A-514790932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73B29F-49C8-445C-AAF5-537A5E640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FEC22B-5B01-4D98-8979-2EA84532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D7F735-3E26-476F-B4C1-52E912B7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819DA-45F0-4CCF-9871-1B7DAEB1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0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0D5BC2-3565-49F5-A8D0-5D14F5B8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A9F9501-4474-4F45-9129-8A4189CDD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9B4B45-813A-4486-BF9B-10AF3682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4C1432-BC8B-4E81-B08E-188F056E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C7C7E8-0572-48BB-A417-E058073B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1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DEBF2CA-4D2C-494C-AA16-2B638C1E1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386558B-A4DE-4AE9-A816-C0526982F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833040-FAE4-440D-B23B-ED58C9CF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A14C4E-0EEB-48D7-8E8D-C88285D7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77B6AC-C83F-400F-A3C1-CCD96969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6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E7BD7A-8B05-4ABA-8741-DB8C4F26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9405F0-DBD3-4B5D-B441-512D9D65E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ED6257-D6A1-46F1-97FF-1B5F0891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3F2BBD-EA28-43EE-8562-E72C8B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0D241D-E1BD-4AA2-8A41-8C2492586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8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8A03CD-BBE0-47F6-A829-80EA2B4C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210512-E7FD-41BC-B834-F4E2D52B9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E62AA3-3BB5-466E-90A8-9374BF03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2BF0A7-7F6A-4E46-BACF-94353EE9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8BA2B-D389-4604-A82B-41CF67C1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AA31FD-55D0-49C3-AE9E-37FB40A0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A174A4-1856-4409-BF83-8EDB8C95B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8FBC13-DEB1-40A2-A0AE-716C1D99F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B2D0550-E66C-4409-83CE-5D56665F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F707F3-381B-4CDC-A1CB-4CAA1CED1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34BCA2-1FF0-47F2-AB21-BEEE2F4D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7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185922-C4C1-4F93-933E-C0521E9D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0903BC-74B3-4556-8476-207A837D3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1CD846-4400-44B2-A511-283463674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490E9FC-F219-4187-BC5B-7F7F831B9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972F0E8-3C96-42FC-A91C-919581A57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E22182B-E11F-4818-9754-51FCFAABE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EE93CD7-0B02-4C09-AC02-3D081297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F226965-2BDD-4D6E-877D-26676FD3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7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3DF92-1318-44E0-85FE-4DECBFE31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81713C1-C921-4369-8CF6-5AA8A416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C26D1CB-4855-4730-837B-3821FBCC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C4B8FDB-D920-450A-A146-4D929E12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0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17F1BA1-C422-4057-859E-B98EEB32C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B2CE99A-4C5D-4164-ABD2-0C97673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E2AC2DE-4233-43E8-80E5-8667DFE7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1ADAA9-6E3F-40BD-9F4D-09C30F13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3AB4E0-449A-49E4-BED7-F663B0DAE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54F6C42-16DC-47A1-B7F9-C993F179D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5895AA-04E2-4C65-97EC-39903C8D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754AFC-52FF-461B-9CF6-D7B67EC6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8DE6B1-2DFB-4443-8C3D-6E7CA192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715053-39EF-45D2-8A66-62A5B99D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EAF878D-D1F1-4987-B2D0-55D6C6866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7C910B8-E94B-4F99-A131-A82A1DE55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7BD897-BCF9-4CE7-BCE2-EB7128EC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94E213-1161-4016-B292-331A3346C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9AC5C1-638A-45AA-BD39-2BC9FAA6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6E17D84-AB09-4192-B5F8-F29DD7152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6C17A7-085D-4764-84FC-35F5938CE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AAE294-0BDD-4244-8C10-64E25669A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61FE-ED38-4520-8B3D-70141F99D6BD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74D071-7289-4AEC-89D9-A2C633A37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1579D9-45B0-45E7-A8DB-4FA81143D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46C84-46BF-41C5-9BE9-63F5A9C1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3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F30C1E-EE67-423B-A29B-8A523A8FAC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Supervise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4DF0C93-016D-4819-90B8-E9B2D41B75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24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E2C2E0-0978-4352-8AB5-CC8623C6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Kejadian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DCEEB95C-AF4A-4BD2-B70D-7ED54A2500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Jika T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Sampel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banyak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sampel</a:t>
                </a:r>
                <a:r>
                  <a:rPr lang="en-US" dirty="0"/>
                  <a:t> T, A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yang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T, dan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banyak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sampel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A,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 err="1"/>
                  <a:t>Jika</a:t>
                </a:r>
                <a:r>
                  <a:rPr lang="en-US" dirty="0"/>
                  <a:t> B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syarat</a:t>
                </a:r>
                <a:r>
                  <a:rPr lang="en-US" dirty="0"/>
                  <a:t> A </a:t>
                </a:r>
                <a:r>
                  <a:rPr lang="en-US" dirty="0" err="1"/>
                  <a:t>terlebih</a:t>
                </a:r>
                <a:r>
                  <a:rPr lang="en-US" dirty="0"/>
                  <a:t> </a:t>
                </a:r>
                <a:r>
                  <a:rPr lang="en-US" dirty="0" err="1"/>
                  <a:t>dahulu</a:t>
                </a:r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B </a:t>
                </a:r>
                <a:r>
                  <a:rPr lang="en-US" dirty="0" err="1"/>
                  <a:t>bersyarat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EEB95C-AF4A-4BD2-B70D-7ED54A2500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04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9F21BD-48E7-4994-9C2B-BF4E928E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Peluang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222C19B-5DEF-4B1F-A4B2-63CF180E73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Peubah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diskrit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1EDF7694-6671-4561-BB34-E7211F39DCF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/>
                  <a:t>Distribusi </a:t>
                </a:r>
                <a:r>
                  <a:rPr lang="en-US" dirty="0" err="1"/>
                  <a:t>peluang</a:t>
                </a:r>
                <a:r>
                  <a:rPr lang="en-US" dirty="0"/>
                  <a:t>, P(x)</a:t>
                </a:r>
              </a:p>
              <a:p>
                <a:pPr marL="514350" indent="-514350">
                  <a:buAutoNum type="arabicPeriod"/>
                </a:pPr>
                <a:r>
                  <a:rPr lang="en-US" dirty="0" err="1"/>
                  <a:t>Sifat-sifat</a:t>
                </a:r>
                <a:r>
                  <a:rPr lang="en-US" dirty="0"/>
                  <a:t> </a:t>
                </a:r>
                <a:r>
                  <a:rPr lang="en-US" dirty="0" err="1"/>
                  <a:t>distribusi</a:t>
                </a:r>
                <a:r>
                  <a:rPr lang="en-US" dirty="0"/>
                  <a:t> </a:t>
                </a:r>
                <a:r>
                  <a:rPr lang="en-US" dirty="0" err="1"/>
                  <a:t>peluang</a:t>
                </a:r>
                <a:r>
                  <a:rPr lang="en-US" dirty="0"/>
                  <a:t>:</a:t>
                </a:r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DF7694-6671-4561-BB34-E7211F39DC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482" t="-2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1F4BBD6-A738-480B-B11F-1E178A234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Peubah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Kontinu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="" xmlns:a16="http://schemas.microsoft.com/office/drawing/2014/main" id="{CEBEE617-7D04-47AA-9B64-85739FDCAF63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/>
                  <a:t>Fungsi </a:t>
                </a:r>
                <a:r>
                  <a:rPr lang="en-US" dirty="0" err="1"/>
                  <a:t>padat</a:t>
                </a:r>
                <a:r>
                  <a:rPr lang="en-US" dirty="0"/>
                  <a:t> </a:t>
                </a:r>
                <a:r>
                  <a:rPr lang="en-US" dirty="0" err="1"/>
                  <a:t>peluang</a:t>
                </a:r>
                <a:r>
                  <a:rPr lang="en-US" dirty="0"/>
                  <a:t>, f(x)</a:t>
                </a:r>
              </a:p>
              <a:p>
                <a:pPr marL="514350" indent="-514350">
                  <a:buAutoNum type="arabicPeriod"/>
                </a:pPr>
                <a:r>
                  <a:rPr lang="en-US" dirty="0" err="1"/>
                  <a:t>Sifat-sifat</a:t>
                </a:r>
                <a:r>
                  <a:rPr lang="en-US" dirty="0"/>
                  <a:t> </a:t>
                </a:r>
                <a:r>
                  <a:rPr lang="en-US" dirty="0" err="1"/>
                  <a:t>fkp</a:t>
                </a:r>
                <a:r>
                  <a:rPr lang="en-US" dirty="0"/>
                  <a:t>: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CEBEE617-7D04-47AA-9B64-85739FDCAF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471" t="-2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988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9D8A97-D711-42DD-B897-F9E695B63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Distribusi</a:t>
            </a:r>
            <a:r>
              <a:rPr lang="en-US" dirty="0"/>
              <a:t> binomial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B1A2CD74-995F-4C86-ABA7-194DE72CF3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Distribusi binomial </a:t>
                </a:r>
                <a:r>
                  <a:rPr lang="en-US" dirty="0" err="1"/>
                  <a:t>hanya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yang </a:t>
                </a:r>
                <a:r>
                  <a:rPr lang="en-US" dirty="0" err="1"/>
                  <a:t>memperhatikan</a:t>
                </a:r>
                <a:r>
                  <a:rPr lang="en-US" dirty="0"/>
                  <a:t> 2 </a:t>
                </a:r>
                <a:r>
                  <a:rPr lang="en-US" dirty="0" err="1"/>
                  <a:t>kemungkinan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: </a:t>
                </a:r>
                <a:r>
                  <a:rPr lang="en-US" dirty="0" err="1"/>
                  <a:t>sukses</a:t>
                </a:r>
                <a:r>
                  <a:rPr lang="en-US" dirty="0"/>
                  <a:t> dan </a:t>
                </a:r>
                <a:r>
                  <a:rPr lang="en-US" dirty="0" err="1"/>
                  <a:t>gagal</a:t>
                </a:r>
                <a:r>
                  <a:rPr lang="en-US" dirty="0"/>
                  <a:t> dan </a:t>
                </a:r>
                <a:r>
                  <a:rPr lang="en-US" dirty="0" err="1"/>
                  <a:t>dilakukan</a:t>
                </a:r>
                <a:r>
                  <a:rPr lang="en-US" dirty="0"/>
                  <a:t> </a:t>
                </a:r>
                <a:r>
                  <a:rPr lang="en-US" dirty="0" err="1"/>
                  <a:t>berulangkali</a:t>
                </a:r>
                <a:r>
                  <a:rPr lang="en-US" dirty="0"/>
                  <a:t> </a:t>
                </a:r>
                <a:r>
                  <a:rPr lang="en-US" dirty="0" err="1"/>
                  <a:t>sebanyak</a:t>
                </a:r>
                <a:r>
                  <a:rPr lang="en-US" dirty="0"/>
                  <a:t> n.</a:t>
                </a:r>
              </a:p>
              <a:p>
                <a:pPr marL="0" indent="0">
                  <a:buNone/>
                </a:pPr>
                <a:r>
                  <a:rPr lang="en-US" dirty="0" err="1"/>
                  <a:t>Dimana</a:t>
                </a:r>
                <a:r>
                  <a:rPr lang="en-US" dirty="0"/>
                  <a:t> p = </a:t>
                </a:r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sukses</a:t>
                </a:r>
                <a:r>
                  <a:rPr lang="en-US" dirty="0"/>
                  <a:t>	q= </a:t>
                </a:r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gagal</a:t>
                </a:r>
                <a:endParaRPr lang="en-US" dirty="0"/>
              </a:p>
              <a:p>
                <a:r>
                  <a:rPr lang="en-ID" dirty="0"/>
                  <a:t> </a:t>
                </a:r>
                <a:r>
                  <a:rPr lang="en-ID" dirty="0" err="1"/>
                  <a:t>Distribusi</a:t>
                </a:r>
                <a:r>
                  <a:rPr lang="en-ID" dirty="0"/>
                  <a:t> </a:t>
                </a:r>
                <a:r>
                  <a:rPr lang="en-ID" dirty="0" err="1"/>
                  <a:t>peluangnya</a:t>
                </a:r>
                <a:r>
                  <a:rPr lang="en-ID" dirty="0"/>
                  <a:t> </a:t>
                </a:r>
                <a:r>
                  <a:rPr lang="en-ID" dirty="0" err="1"/>
                  <a:t>berbentuk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ID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A2CD74-995F-4C86-ABA7-194DE72CF3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66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EB1D64-B031-45E7-BFCF-703866EF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binomial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37D775B2-7A2A-451C-B7AE-9B93E28709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Sebuah </a:t>
                </a:r>
                <a:r>
                  <a:rPr lang="en-US" dirty="0" err="1"/>
                  <a:t>dadu</a:t>
                </a:r>
                <a:r>
                  <a:rPr lang="en-US" dirty="0"/>
                  <a:t> </a:t>
                </a:r>
                <a:r>
                  <a:rPr lang="en-US" dirty="0" err="1"/>
                  <a:t>dilantunkan</a:t>
                </a:r>
                <a:r>
                  <a:rPr lang="en-US" dirty="0"/>
                  <a:t> </a:t>
                </a:r>
                <a:r>
                  <a:rPr lang="en-US" dirty="0" err="1"/>
                  <a:t>sebanyak</a:t>
                </a:r>
                <a:r>
                  <a:rPr lang="en-US" dirty="0"/>
                  <a:t> 7 kali.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lantunan</a:t>
                </a:r>
                <a:r>
                  <a:rPr lang="en-US" dirty="0"/>
                  <a:t> </a:t>
                </a:r>
                <a:r>
                  <a:rPr lang="en-US" dirty="0" err="1"/>
                  <a:t>dadu</a:t>
                </a:r>
                <a:r>
                  <a:rPr lang="en-US" dirty="0"/>
                  <a:t> </a:t>
                </a:r>
                <a:r>
                  <a:rPr lang="en-US" dirty="0" err="1"/>
                  <a:t>itu</a:t>
                </a:r>
                <a:r>
                  <a:rPr lang="en-US" dirty="0"/>
                  <a:t> </a:t>
                </a:r>
                <a:r>
                  <a:rPr lang="en-US" dirty="0" err="1"/>
                  <a:t>dikatakan</a:t>
                </a:r>
                <a:r>
                  <a:rPr lang="en-US" dirty="0"/>
                  <a:t> </a:t>
                </a:r>
                <a:r>
                  <a:rPr lang="en-US" dirty="0" err="1"/>
                  <a:t>sukses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muncul</a:t>
                </a:r>
                <a:r>
                  <a:rPr lang="en-US" dirty="0"/>
                  <a:t> </a:t>
                </a:r>
                <a:r>
                  <a:rPr lang="en-US" dirty="0" err="1"/>
                  <a:t>mata</a:t>
                </a:r>
                <a:r>
                  <a:rPr lang="en-US" dirty="0"/>
                  <a:t> </a:t>
                </a:r>
                <a:r>
                  <a:rPr lang="en-US" dirty="0" err="1"/>
                  <a:t>dadu</a:t>
                </a:r>
                <a:r>
                  <a:rPr lang="en-US" dirty="0"/>
                  <a:t> </a:t>
                </a:r>
                <a:r>
                  <a:rPr lang="en-US" dirty="0" err="1"/>
                  <a:t>kurang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3, </a:t>
                </a:r>
                <a:r>
                  <a:rPr lang="en-US" dirty="0" err="1"/>
                  <a:t>berapa</a:t>
                </a:r>
                <a:r>
                  <a:rPr lang="en-US" dirty="0"/>
                  <a:t> </a:t>
                </a:r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lantunan</a:t>
                </a:r>
                <a:r>
                  <a:rPr lang="en-US" dirty="0"/>
                  <a:t> </a:t>
                </a:r>
                <a:r>
                  <a:rPr lang="en-US" dirty="0" err="1"/>
                  <a:t>dadu</a:t>
                </a:r>
                <a:r>
                  <a:rPr lang="en-US" dirty="0"/>
                  <a:t> </a:t>
                </a:r>
                <a:r>
                  <a:rPr lang="en-US" dirty="0" err="1"/>
                  <a:t>sukses</a:t>
                </a:r>
                <a:r>
                  <a:rPr lang="en-US" dirty="0"/>
                  <a:t> </a:t>
                </a:r>
                <a:r>
                  <a:rPr lang="en-US" dirty="0" err="1"/>
                  <a:t>sebanyak</a:t>
                </a:r>
                <a:r>
                  <a:rPr lang="en-US" dirty="0"/>
                  <a:t> 4 kali.</a:t>
                </a:r>
              </a:p>
              <a:p>
                <a:pPr marL="0" indent="0">
                  <a:buNone/>
                </a:pPr>
                <a:r>
                  <a:rPr lang="en-US" dirty="0"/>
                  <a:t>Jawab: </a:t>
                </a:r>
              </a:p>
              <a:p>
                <a:pPr marL="0" indent="0">
                  <a:buNone/>
                </a:pPr>
                <a:r>
                  <a:rPr lang="en-US" dirty="0"/>
                  <a:t>T = {1,2,3,4,5,6}</a:t>
                </a:r>
              </a:p>
              <a:p>
                <a:pPr marL="0" indent="0">
                  <a:buNone/>
                </a:pPr>
                <a:r>
                  <a:rPr lang="en-US" dirty="0"/>
                  <a:t>A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munculnya</a:t>
                </a:r>
                <a:r>
                  <a:rPr lang="en-US" dirty="0"/>
                  <a:t> </a:t>
                </a:r>
                <a:r>
                  <a:rPr lang="en-US" dirty="0" err="1"/>
                  <a:t>mata</a:t>
                </a:r>
                <a:r>
                  <a:rPr lang="en-US" dirty="0"/>
                  <a:t> </a:t>
                </a:r>
                <a:r>
                  <a:rPr lang="en-US" dirty="0" err="1"/>
                  <a:t>dadu</a:t>
                </a:r>
                <a:r>
                  <a:rPr lang="en-US" dirty="0"/>
                  <a:t> </a:t>
                </a:r>
                <a:r>
                  <a:rPr lang="en-US" dirty="0" err="1"/>
                  <a:t>kurang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3. A = {1,2}</a:t>
                </a:r>
              </a:p>
              <a:p>
                <a:pPr marL="0" indent="0">
                  <a:buNone/>
                </a:pPr>
                <a:r>
                  <a:rPr lang="en-US" dirty="0" err="1"/>
                  <a:t>Maka</a:t>
                </a:r>
                <a:r>
                  <a:rPr lang="en-US" dirty="0"/>
                  <a:t>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dan 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Dimana</a:t>
                </a:r>
                <a:r>
                  <a:rPr lang="en-US" dirty="0"/>
                  <a:t> n = 7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peluang</a:t>
                </a:r>
                <a:r>
                  <a:rPr lang="en-US" dirty="0"/>
                  <a:t> x=4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ID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=0,1280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D775B2-7A2A-451C-B7AE-9B93E28709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895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81CB26-302B-4E62-B792-9F80EA2F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Himpunan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8EF2DD59-04DB-480D-A76B-C6F8C0A6FD95}"/>
              </a:ext>
            </a:extLst>
          </p:cNvPr>
          <p:cNvGrpSpPr/>
          <p:nvPr/>
        </p:nvGrpSpPr>
        <p:grpSpPr>
          <a:xfrm>
            <a:off x="1025236" y="1923651"/>
            <a:ext cx="5472545" cy="2495950"/>
            <a:chOff x="2133600" y="2602523"/>
            <a:chExt cx="8651631" cy="3493477"/>
          </a:xfrm>
        </p:grpSpPr>
        <p:sp>
          <p:nvSpPr>
            <p:cNvPr id="4" name="Rectangle: Rounded Corners 3">
              <a:extLst>
                <a:ext uri="{FF2B5EF4-FFF2-40B4-BE49-F238E27FC236}">
                  <a16:creationId xmlns="" xmlns:a16="http://schemas.microsoft.com/office/drawing/2014/main" id="{7E9D1FA8-16E7-4D56-9310-58158CD83DAC}"/>
                </a:ext>
              </a:extLst>
            </p:cNvPr>
            <p:cNvSpPr/>
            <p:nvPr/>
          </p:nvSpPr>
          <p:spPr>
            <a:xfrm>
              <a:off x="2133600" y="2602523"/>
              <a:ext cx="8651631" cy="3493477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="" xmlns:a16="http://schemas.microsoft.com/office/drawing/2014/main" id="{E4E0DBE8-36D4-42E0-B6EA-3AA44E660C05}"/>
                </a:ext>
              </a:extLst>
            </p:cNvPr>
            <p:cNvSpPr/>
            <p:nvPr/>
          </p:nvSpPr>
          <p:spPr>
            <a:xfrm>
              <a:off x="4407877" y="3185002"/>
              <a:ext cx="2743200" cy="2321169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491AC6B6-0680-418D-8D76-85F116E59746}"/>
                </a:ext>
              </a:extLst>
            </p:cNvPr>
            <p:cNvSpPr/>
            <p:nvPr/>
          </p:nvSpPr>
          <p:spPr>
            <a:xfrm>
              <a:off x="2883877" y="3071446"/>
              <a:ext cx="2532185" cy="2321169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noFill/>
                </a:rPr>
                <a:t>A</a:t>
              </a:r>
              <a:r>
                <a:rPr lang="en-US" dirty="0">
                  <a:solidFill>
                    <a:schemeClr val="tx1"/>
                  </a:solidFill>
                </a:rPr>
                <a:t>A</a:t>
              </a:r>
              <a:endParaRPr lang="en-US" dirty="0">
                <a:noFill/>
              </a:endParaRPr>
            </a:p>
          </p:txBody>
        </p:sp>
        <p:sp>
          <p:nvSpPr>
            <p:cNvPr id="9" name="Hexagon 8">
              <a:extLst>
                <a:ext uri="{FF2B5EF4-FFF2-40B4-BE49-F238E27FC236}">
                  <a16:creationId xmlns="" xmlns:a16="http://schemas.microsoft.com/office/drawing/2014/main" id="{0D76E8C9-4AEE-48CD-B9B8-EB1241092A1D}"/>
                </a:ext>
              </a:extLst>
            </p:cNvPr>
            <p:cNvSpPr/>
            <p:nvPr/>
          </p:nvSpPr>
          <p:spPr>
            <a:xfrm>
              <a:off x="8198694" y="3657600"/>
              <a:ext cx="2136797" cy="1848571"/>
            </a:xfrm>
            <a:prstGeom prst="hex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2C92D73-802F-4F0B-814C-D89D7CD88764}"/>
                </a:ext>
              </a:extLst>
            </p:cNvPr>
            <p:cNvSpPr txBox="1"/>
            <p:nvPr/>
          </p:nvSpPr>
          <p:spPr>
            <a:xfrm>
              <a:off x="2382982" y="3071446"/>
              <a:ext cx="66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10708D9-3257-48A4-A3A8-288C0E376F7F}"/>
                  </a:ext>
                </a:extLst>
              </p:cNvPr>
              <p:cNvSpPr txBox="1"/>
              <p:nvPr/>
            </p:nvSpPr>
            <p:spPr>
              <a:xfrm>
                <a:off x="7218218" y="1923651"/>
                <a:ext cx="4267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Keterangan:</a:t>
                </a:r>
              </a:p>
              <a:p>
                <a:r>
                  <a:rPr lang="en-US" dirty="0"/>
                  <a:t>T =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sampel</a:t>
                </a:r>
                <a:endParaRPr lang="en-US" dirty="0"/>
              </a:p>
              <a:p>
                <a:r>
                  <a:rPr lang="en-US" dirty="0"/>
                  <a:t>A, B, C = </a:t>
                </a:r>
                <a:r>
                  <a:rPr lang="en-US" dirty="0" err="1"/>
                  <a:t>kejadian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dan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A dan C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lepas</a:t>
                </a:r>
                <a:r>
                  <a:rPr lang="en-US" dirty="0"/>
                  <a:t> </a:t>
                </a: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708D9-3257-48A4-A3A8-288C0E376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218" y="1923651"/>
                <a:ext cx="4267200" cy="1754326"/>
              </a:xfrm>
              <a:prstGeom prst="rect">
                <a:avLst/>
              </a:prstGeom>
              <a:blipFill>
                <a:blip r:embed="rId2"/>
                <a:stretch>
                  <a:fillRect l="-1143" t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56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0105DF-FFFD-4892-9487-C2BD3C6A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BF66729F-C94F-46CD-BC7E-1E7332CB1B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 err="1"/>
                  <a:t>Misalkan</a:t>
                </a:r>
                <a:r>
                  <a:rPr lang="en-US" dirty="0"/>
                  <a:t> A1 dan A2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lepas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sampel</a:t>
                </a:r>
                <a:r>
                  <a:rPr lang="en-US" dirty="0"/>
                  <a:t> S dan B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sebarang</a:t>
                </a:r>
                <a:r>
                  <a:rPr lang="en-US" dirty="0"/>
                  <a:t> </a:t>
                </a:r>
                <a:r>
                  <a:rPr lang="en-US" dirty="0" err="1"/>
                  <a:t>lainnya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S.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B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∪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66729F-C94F-46CD-BC7E-1E7332CB1B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70A68AD-DA12-4E29-8373-B46759D84C8A}"/>
              </a:ext>
            </a:extLst>
          </p:cNvPr>
          <p:cNvSpPr/>
          <p:nvPr/>
        </p:nvSpPr>
        <p:spPr>
          <a:xfrm>
            <a:off x="3595254" y="3799754"/>
            <a:ext cx="4668981" cy="20504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BE2B8315-EE0D-416A-89FB-F744B5C759E6}"/>
              </a:ext>
            </a:extLst>
          </p:cNvPr>
          <p:cNvCxnSpPr>
            <a:stCxn id="4" idx="0"/>
            <a:endCxn id="4" idx="2"/>
          </p:cNvCxnSpPr>
          <p:nvPr/>
        </p:nvCxnSpPr>
        <p:spPr>
          <a:xfrm>
            <a:off x="5929745" y="3799754"/>
            <a:ext cx="0" cy="2050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7C3CB35F-A2EF-418E-BA64-D4486223EEDB}"/>
                  </a:ext>
                </a:extLst>
              </p:cNvPr>
              <p:cNvSpPr txBox="1"/>
              <p:nvPr/>
            </p:nvSpPr>
            <p:spPr>
              <a:xfrm>
                <a:off x="3595254" y="4001294"/>
                <a:ext cx="6026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3CB35F-A2EF-418E-BA64-D4486223E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254" y="4001294"/>
                <a:ext cx="60267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BBF186C4-B857-4516-97AD-166AEF23F3B8}"/>
                  </a:ext>
                </a:extLst>
              </p:cNvPr>
              <p:cNvSpPr txBox="1"/>
              <p:nvPr/>
            </p:nvSpPr>
            <p:spPr>
              <a:xfrm>
                <a:off x="7613074" y="3876599"/>
                <a:ext cx="6026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F186C4-B857-4516-97AD-166AEF23F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074" y="3876599"/>
                <a:ext cx="60267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="" xmlns:a16="http://schemas.microsoft.com/office/drawing/2014/main" id="{C2E2C75F-59EF-48E7-973A-AB654FFE51D5}"/>
              </a:ext>
            </a:extLst>
          </p:cNvPr>
          <p:cNvSpPr/>
          <p:nvPr/>
        </p:nvSpPr>
        <p:spPr>
          <a:xfrm>
            <a:off x="4322622" y="4370626"/>
            <a:ext cx="3415141" cy="111577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6158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EBC67A-AC29-4C4D-B083-4E23E534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05803F38-27F8-4F3C-A282-995C9BF49E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Kejadian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lepas</a:t>
                </a:r>
                <a:r>
                  <a:rPr lang="en-US" dirty="0"/>
                  <a:t>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probabilitas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B </a:t>
                </a:r>
                <a:r>
                  <a:rPr lang="en-US" dirty="0" err="1"/>
                  <a:t>menjadi</a:t>
                </a:r>
                <a:r>
                  <a:rPr lang="en-US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algn="just"/>
                <a:r>
                  <a:rPr lang="en-US" dirty="0" err="1"/>
                  <a:t>Sedangkan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rumus</a:t>
                </a:r>
                <a:r>
                  <a:rPr lang="en-US" dirty="0"/>
                  <a:t> </a:t>
                </a:r>
                <a:r>
                  <a:rPr lang="en-US" dirty="0" err="1"/>
                  <a:t>probabilitas</a:t>
                </a:r>
                <a:r>
                  <a:rPr lang="en-US" dirty="0"/>
                  <a:t> marginal </a:t>
                </a:r>
                <a:r>
                  <a:rPr lang="en-US" dirty="0" err="1"/>
                  <a:t>kejadian</a:t>
                </a:r>
                <a:r>
                  <a:rPr lang="en-US" dirty="0"/>
                  <a:t> B: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803F38-27F8-4F3C-A282-995C9BF49E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836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6856E5-EB40-4D3B-B9BD-96A9ACB25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3874D17A-4BDB-4C35-9637-1AE9EE2B91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probabilitas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</a:t>
                </a:r>
                <a:r>
                  <a:rPr lang="en-US" dirty="0" err="1"/>
                  <a:t>bersyarat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|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dirumuskan</a:t>
                </a:r>
                <a:r>
                  <a:rPr lang="en-US" dirty="0"/>
                  <a:t> </a:t>
                </a:r>
                <a:r>
                  <a:rPr lang="en-US" dirty="0" err="1"/>
                  <a:t>seperti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endParaRPr lang="en-US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74D17A-4BDB-4C35-9637-1AE9EE2B91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54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0A4E8-E98E-4020-BED2-F9C2BFDA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bayes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1A6022C3-67C9-40E9-8483-947F15EC6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236513"/>
              </p:ext>
            </p:extLst>
          </p:nvPr>
        </p:nvGraphicFramePr>
        <p:xfrm>
          <a:off x="1063048" y="1860605"/>
          <a:ext cx="593725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995">
                  <a:extLst>
                    <a:ext uri="{9D8B030D-6E8A-4147-A177-3AD203B41FA5}">
                      <a16:colId xmlns="" xmlns:a16="http://schemas.microsoft.com/office/drawing/2014/main" val="318550162"/>
                    </a:ext>
                  </a:extLst>
                </a:gridCol>
                <a:gridCol w="1483995">
                  <a:extLst>
                    <a:ext uri="{9D8B030D-6E8A-4147-A177-3AD203B41FA5}">
                      <a16:colId xmlns="" xmlns:a16="http://schemas.microsoft.com/office/drawing/2014/main" val="3430179832"/>
                    </a:ext>
                  </a:extLst>
                </a:gridCol>
                <a:gridCol w="1484630">
                  <a:extLst>
                    <a:ext uri="{9D8B030D-6E8A-4147-A177-3AD203B41FA5}">
                      <a16:colId xmlns="" xmlns:a16="http://schemas.microsoft.com/office/drawing/2014/main" val="4079193344"/>
                    </a:ext>
                  </a:extLst>
                </a:gridCol>
                <a:gridCol w="1484630">
                  <a:extLst>
                    <a:ext uri="{9D8B030D-6E8A-4147-A177-3AD203B41FA5}">
                      <a16:colId xmlns="" xmlns:a16="http://schemas.microsoft.com/office/drawing/2014/main" val="3006784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Kotak 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Kotak 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3546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Bola Merah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17074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Bola Putih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25262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920997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3004548-CC16-4B52-9FAB-A8F2EA407A8C}"/>
              </a:ext>
            </a:extLst>
          </p:cNvPr>
          <p:cNvSpPr txBox="1"/>
          <p:nvPr/>
        </p:nvSpPr>
        <p:spPr>
          <a:xfrm>
            <a:off x="1063048" y="3671455"/>
            <a:ext cx="9286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bola, dan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bola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bola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1?</a:t>
            </a:r>
          </a:p>
        </p:txBody>
      </p:sp>
    </p:spTree>
    <p:extLst>
      <p:ext uri="{BB962C8B-B14F-4D97-AF65-F5344CB8AC3E}">
        <p14:creationId xmlns:p14="http://schemas.microsoft.com/office/powerpoint/2010/main" val="1896554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0A4E8-E98E-4020-BED2-F9C2BFDA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bayes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1A6022C3-67C9-40E9-8483-947F15EC6C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3048" y="1860605"/>
          <a:ext cx="593725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995">
                  <a:extLst>
                    <a:ext uri="{9D8B030D-6E8A-4147-A177-3AD203B41FA5}">
                      <a16:colId xmlns="" xmlns:a16="http://schemas.microsoft.com/office/drawing/2014/main" val="318550162"/>
                    </a:ext>
                  </a:extLst>
                </a:gridCol>
                <a:gridCol w="1483995">
                  <a:extLst>
                    <a:ext uri="{9D8B030D-6E8A-4147-A177-3AD203B41FA5}">
                      <a16:colId xmlns="" xmlns:a16="http://schemas.microsoft.com/office/drawing/2014/main" val="3430179832"/>
                    </a:ext>
                  </a:extLst>
                </a:gridCol>
                <a:gridCol w="1484630">
                  <a:extLst>
                    <a:ext uri="{9D8B030D-6E8A-4147-A177-3AD203B41FA5}">
                      <a16:colId xmlns="" xmlns:a16="http://schemas.microsoft.com/office/drawing/2014/main" val="4079193344"/>
                    </a:ext>
                  </a:extLst>
                </a:gridCol>
                <a:gridCol w="1484630">
                  <a:extLst>
                    <a:ext uri="{9D8B030D-6E8A-4147-A177-3AD203B41FA5}">
                      <a16:colId xmlns="" xmlns:a16="http://schemas.microsoft.com/office/drawing/2014/main" val="3006784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Kotak 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Kotak 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3546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Bola Merah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17074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Bola Putih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25262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9209978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63004548-CC16-4B52-9FAB-A8F2EA407A8C}"/>
                  </a:ext>
                </a:extLst>
              </p:cNvPr>
              <p:cNvSpPr txBox="1"/>
              <p:nvPr/>
            </p:nvSpPr>
            <p:spPr>
              <a:xfrm>
                <a:off x="1063048" y="3671455"/>
                <a:ext cx="9230879" cy="2868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Misal </a:t>
                </a:r>
                <a:r>
                  <a:rPr lang="en-US" dirty="0" err="1"/>
                  <a:t>terpilihnya</a:t>
                </a:r>
                <a:r>
                  <a:rPr lang="en-US" dirty="0"/>
                  <a:t> </a:t>
                </a:r>
                <a:r>
                  <a:rPr lang="en-US" dirty="0" err="1"/>
                  <a:t>kotak</a:t>
                </a:r>
                <a:r>
                  <a:rPr lang="en-US" dirty="0"/>
                  <a:t> 1 </a:t>
                </a:r>
                <a:r>
                  <a:rPr lang="en-US" dirty="0" err="1"/>
                  <a:t>adalah</a:t>
                </a:r>
                <a:r>
                  <a:rPr lang="en-US" dirty="0"/>
                  <a:t> A1. </a:t>
                </a:r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A1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terambilnya</a:t>
                </a:r>
                <a:r>
                  <a:rPr lang="en-US" dirty="0"/>
                  <a:t> bola </a:t>
                </a:r>
                <a:r>
                  <a:rPr lang="en-US" dirty="0" err="1"/>
                  <a:t>merah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kotak</a:t>
                </a:r>
                <a:r>
                  <a:rPr lang="en-US" dirty="0"/>
                  <a:t> 1: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Peluang </a:t>
                </a:r>
                <a:r>
                  <a:rPr lang="en-US" dirty="0" err="1"/>
                  <a:t>terambilnya</a:t>
                </a:r>
                <a:r>
                  <a:rPr lang="en-US" dirty="0"/>
                  <a:t> bola </a:t>
                </a:r>
                <a:r>
                  <a:rPr lang="en-US" dirty="0" err="1"/>
                  <a:t>merah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kotak</a:t>
                </a:r>
                <a:r>
                  <a:rPr lang="en-US" dirty="0"/>
                  <a:t>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 err="1"/>
                  <a:t>Jadi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1∙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004548-CC16-4B52-9FAB-A8F2EA407A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048" y="3671455"/>
                <a:ext cx="9230879" cy="2868414"/>
              </a:xfrm>
              <a:prstGeom prst="rect">
                <a:avLst/>
              </a:prstGeom>
              <a:blipFill>
                <a:blip r:embed="rId2"/>
                <a:stretch>
                  <a:fillRect l="-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34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5E3A88-F58A-418F-8FBE-D568075F1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supervise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3E6BFC-9539-47E6-888C-347F44DFA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Kelas (</a:t>
            </a:r>
            <a:r>
              <a:rPr lang="en-US" dirty="0" err="1"/>
              <a:t>klasifikasi</a:t>
            </a:r>
            <a:r>
              <a:rPr lang="en-US" dirty="0"/>
              <a:t>)</a:t>
            </a:r>
          </a:p>
          <a:p>
            <a:r>
              <a:rPr lang="en-US" dirty="0"/>
              <a:t>Nilai (</a:t>
            </a:r>
            <a:r>
              <a:rPr lang="en-US" dirty="0" err="1"/>
              <a:t>prediksi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3590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E74171-D3A3-46CC-8D54-8BC5FA84A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Naïve Bayes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Klasifikasi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D98E904-9FBC-459C-81E9-CFB5676CA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61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B79A4B-A154-43BF-9A9A-F4122DE6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62F229F6-125B-4F61-9938-422394DC49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Misalkan D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data </a:t>
                </a:r>
                <a:r>
                  <a:rPr lang="en-US" dirty="0" err="1"/>
                  <a:t>latih</a:t>
                </a:r>
                <a:r>
                  <a:rPr lang="en-US" dirty="0"/>
                  <a:t> yang </a:t>
                </a:r>
                <a:r>
                  <a:rPr lang="en-US" dirty="0" err="1"/>
                  <a:t>berupa</a:t>
                </a:r>
                <a:r>
                  <a:rPr lang="en-US" dirty="0"/>
                  <a:t> </a:t>
                </a:r>
                <a:r>
                  <a:rPr lang="en-US" dirty="0" err="1"/>
                  <a:t>tupel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labelnya</a:t>
                </a:r>
                <a:endParaRPr lang="en-US" dirty="0"/>
              </a:p>
              <a:p>
                <a:pPr algn="just"/>
                <a:r>
                  <a:rPr lang="en-US" dirty="0"/>
                  <a:t>Kelas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sebanyak</a:t>
                </a:r>
                <a:r>
                  <a:rPr lang="en-US" dirty="0"/>
                  <a:t> 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dirty="0"/>
              </a:p>
              <a:p>
                <a:pPr algn="just"/>
                <a:r>
                  <a:rPr lang="en-US" dirty="0"/>
                  <a:t>Asumsi:1.  </a:t>
                </a:r>
                <a:r>
                  <a:rPr lang="en-US" dirty="0" err="1"/>
                  <a:t>fitur-fitur</a:t>
                </a:r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bebas</a:t>
                </a:r>
                <a:r>
                  <a:rPr lang="en-US" dirty="0"/>
                  <a:t>, 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=…=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Langkah-langkah</a:t>
                </a:r>
                <a:r>
                  <a:rPr lang="en-US" dirty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Arg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F229F6-125B-4F61-9938-422394DC49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348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01DDC-C553-4501-AC29-3E7220ECA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Naïve Bayes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70FAD991-D7E0-453A-A28A-16E252601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88121"/>
              </p:ext>
            </p:extLst>
          </p:nvPr>
        </p:nvGraphicFramePr>
        <p:xfrm>
          <a:off x="942110" y="1649124"/>
          <a:ext cx="5902035" cy="4403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638">
                  <a:extLst>
                    <a:ext uri="{9D8B030D-6E8A-4147-A177-3AD203B41FA5}">
                      <a16:colId xmlns="" xmlns:a16="http://schemas.microsoft.com/office/drawing/2014/main" val="627957863"/>
                    </a:ext>
                  </a:extLst>
                </a:gridCol>
                <a:gridCol w="1028819">
                  <a:extLst>
                    <a:ext uri="{9D8B030D-6E8A-4147-A177-3AD203B41FA5}">
                      <a16:colId xmlns="" xmlns:a16="http://schemas.microsoft.com/office/drawing/2014/main" val="2291829464"/>
                    </a:ext>
                  </a:extLst>
                </a:gridCol>
                <a:gridCol w="1024261">
                  <a:extLst>
                    <a:ext uri="{9D8B030D-6E8A-4147-A177-3AD203B41FA5}">
                      <a16:colId xmlns="" xmlns:a16="http://schemas.microsoft.com/office/drawing/2014/main" val="866612126"/>
                    </a:ext>
                  </a:extLst>
                </a:gridCol>
                <a:gridCol w="1331604">
                  <a:extLst>
                    <a:ext uri="{9D8B030D-6E8A-4147-A177-3AD203B41FA5}">
                      <a16:colId xmlns="" xmlns:a16="http://schemas.microsoft.com/office/drawing/2014/main" val="557461428"/>
                    </a:ext>
                  </a:extLst>
                </a:gridCol>
                <a:gridCol w="1760713">
                  <a:extLst>
                    <a:ext uri="{9D8B030D-6E8A-4147-A177-3AD203B41FA5}">
                      <a16:colId xmlns="" xmlns:a16="http://schemas.microsoft.com/office/drawing/2014/main" val="2377857663"/>
                    </a:ext>
                  </a:extLst>
                </a:gridCol>
              </a:tblGrid>
              <a:tr h="56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Minuman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Lama Pembuatan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Kafein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Harga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Layak direkomendasikan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76949235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Tinggi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Murah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37226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Tinggi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Sangat Mahal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18500458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Sedang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Mahal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74635329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Rendah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Mahal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66191320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Cukup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Tinggi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Murah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80878623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Cukup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Sedang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Murah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83208175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Cukup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Sedang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Sangat Mahal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59582749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Cukup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Tinggi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Murah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49772656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Sebentar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Rendah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Mahal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54944375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Sebentar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Tinggi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Murah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35041866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Sebentar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Tinggi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Sangat Mahal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68671388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Sebentar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Sedang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Mahal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85347967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Sebentar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Sedang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Murah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72506674"/>
                  </a:ext>
                </a:extLst>
              </a:tr>
              <a:tr h="26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Sebentar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Rendah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Sangat Mahal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Tidak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179770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735314A-CEEB-4FFF-A813-1598DBF2C69E}"/>
              </a:ext>
            </a:extLst>
          </p:cNvPr>
          <p:cNvSpPr txBox="1"/>
          <p:nvPr/>
        </p:nvSpPr>
        <p:spPr>
          <a:xfrm>
            <a:off x="7536873" y="169068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penjual</a:t>
            </a:r>
            <a:r>
              <a:rPr lang="en-US" sz="2400" dirty="0"/>
              <a:t> </a:t>
            </a:r>
            <a:r>
              <a:rPr lang="en-US" sz="2400" dirty="0" err="1"/>
              <a:t>minuman</a:t>
            </a:r>
            <a:r>
              <a:rPr lang="en-US" sz="2400" dirty="0"/>
              <a:t> lama </a:t>
            </a:r>
            <a:r>
              <a:rPr lang="en-US" sz="2400" dirty="0" err="1"/>
              <a:t>pembuatan</a:t>
            </a:r>
            <a:r>
              <a:rPr lang="en-US" sz="2400" dirty="0"/>
              <a:t> = lama,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kafein</a:t>
            </a:r>
            <a:r>
              <a:rPr lang="en-US" sz="2400" dirty="0"/>
              <a:t> = </a:t>
            </a:r>
            <a:r>
              <a:rPr lang="en-US" sz="2400" dirty="0" err="1"/>
              <a:t>sedang</a:t>
            </a:r>
            <a:r>
              <a:rPr lang="en-US" sz="2400" dirty="0"/>
              <a:t>, </a:t>
            </a:r>
            <a:r>
              <a:rPr lang="en-US" sz="2400" dirty="0" err="1"/>
              <a:t>harga</a:t>
            </a:r>
            <a:r>
              <a:rPr lang="en-US" sz="2400" dirty="0"/>
              <a:t> = </a:t>
            </a:r>
            <a:r>
              <a:rPr lang="en-US" sz="2400" dirty="0" err="1"/>
              <a:t>murah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layak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49212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40E59-6E0F-4A32-93C9-D7A53ED3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kontingensi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60113C3-ADE4-4E54-8A37-620A5D4D8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409107"/>
              </p:ext>
            </p:extLst>
          </p:nvPr>
        </p:nvGraphicFramePr>
        <p:xfrm>
          <a:off x="838200" y="1900585"/>
          <a:ext cx="10037616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126">
                  <a:extLst>
                    <a:ext uri="{9D8B030D-6E8A-4147-A177-3AD203B41FA5}">
                      <a16:colId xmlns="" xmlns:a16="http://schemas.microsoft.com/office/drawing/2014/main" val="3799565645"/>
                    </a:ext>
                  </a:extLst>
                </a:gridCol>
                <a:gridCol w="679126">
                  <a:extLst>
                    <a:ext uri="{9D8B030D-6E8A-4147-A177-3AD203B41FA5}">
                      <a16:colId xmlns="" xmlns:a16="http://schemas.microsoft.com/office/drawing/2014/main" val="366770681"/>
                    </a:ext>
                  </a:extLst>
                </a:gridCol>
                <a:gridCol w="739651">
                  <a:extLst>
                    <a:ext uri="{9D8B030D-6E8A-4147-A177-3AD203B41FA5}">
                      <a16:colId xmlns="" xmlns:a16="http://schemas.microsoft.com/office/drawing/2014/main" val="1576320238"/>
                    </a:ext>
                  </a:extLst>
                </a:gridCol>
                <a:gridCol w="974631">
                  <a:extLst>
                    <a:ext uri="{9D8B030D-6E8A-4147-A177-3AD203B41FA5}">
                      <a16:colId xmlns="" xmlns:a16="http://schemas.microsoft.com/office/drawing/2014/main" val="4199027876"/>
                    </a:ext>
                  </a:extLst>
                </a:gridCol>
                <a:gridCol w="974631">
                  <a:extLst>
                    <a:ext uri="{9D8B030D-6E8A-4147-A177-3AD203B41FA5}">
                      <a16:colId xmlns="" xmlns:a16="http://schemas.microsoft.com/office/drawing/2014/main" val="4128538718"/>
                    </a:ext>
                  </a:extLst>
                </a:gridCol>
                <a:gridCol w="376882">
                  <a:extLst>
                    <a:ext uri="{9D8B030D-6E8A-4147-A177-3AD203B41FA5}">
                      <a16:colId xmlns="" xmlns:a16="http://schemas.microsoft.com/office/drawing/2014/main" val="3723266233"/>
                    </a:ext>
                  </a:extLst>
                </a:gridCol>
                <a:gridCol w="823318">
                  <a:extLst>
                    <a:ext uri="{9D8B030D-6E8A-4147-A177-3AD203B41FA5}">
                      <a16:colId xmlns="" xmlns:a16="http://schemas.microsoft.com/office/drawing/2014/main" val="608291136"/>
                    </a:ext>
                  </a:extLst>
                </a:gridCol>
                <a:gridCol w="852691">
                  <a:extLst>
                    <a:ext uri="{9D8B030D-6E8A-4147-A177-3AD203B41FA5}">
                      <a16:colId xmlns="" xmlns:a16="http://schemas.microsoft.com/office/drawing/2014/main" val="4154906766"/>
                    </a:ext>
                  </a:extLst>
                </a:gridCol>
                <a:gridCol w="852691">
                  <a:extLst>
                    <a:ext uri="{9D8B030D-6E8A-4147-A177-3AD203B41FA5}">
                      <a16:colId xmlns="" xmlns:a16="http://schemas.microsoft.com/office/drawing/2014/main" val="2545561239"/>
                    </a:ext>
                  </a:extLst>
                </a:gridCol>
                <a:gridCol w="376882">
                  <a:extLst>
                    <a:ext uri="{9D8B030D-6E8A-4147-A177-3AD203B41FA5}">
                      <a16:colId xmlns="" xmlns:a16="http://schemas.microsoft.com/office/drawing/2014/main" val="2642724827"/>
                    </a:ext>
                  </a:extLst>
                </a:gridCol>
                <a:gridCol w="778815">
                  <a:extLst>
                    <a:ext uri="{9D8B030D-6E8A-4147-A177-3AD203B41FA5}">
                      <a16:colId xmlns="" xmlns:a16="http://schemas.microsoft.com/office/drawing/2014/main" val="3365906048"/>
                    </a:ext>
                  </a:extLst>
                </a:gridCol>
                <a:gridCol w="776145">
                  <a:extLst>
                    <a:ext uri="{9D8B030D-6E8A-4147-A177-3AD203B41FA5}">
                      <a16:colId xmlns="" xmlns:a16="http://schemas.microsoft.com/office/drawing/2014/main" val="2381719282"/>
                    </a:ext>
                  </a:extLst>
                </a:gridCol>
                <a:gridCol w="776145">
                  <a:extLst>
                    <a:ext uri="{9D8B030D-6E8A-4147-A177-3AD203B41FA5}">
                      <a16:colId xmlns="" xmlns:a16="http://schemas.microsoft.com/office/drawing/2014/main" val="2136558632"/>
                    </a:ext>
                  </a:extLst>
                </a:gridCol>
                <a:gridCol w="376882">
                  <a:extLst>
                    <a:ext uri="{9D8B030D-6E8A-4147-A177-3AD203B41FA5}">
                      <a16:colId xmlns="" xmlns:a16="http://schemas.microsoft.com/office/drawing/2014/main" val="1649618803"/>
                    </a:ext>
                  </a:extLst>
                </a:gridCol>
              </a:tblGrid>
              <a:tr h="36786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Layak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∑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Lama </a:t>
                      </a:r>
                      <a:r>
                        <a:rPr lang="en-US" sz="1800" dirty="0" err="1">
                          <a:effectLst/>
                        </a:rPr>
                        <a:t>Pembuatan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∑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Jumlah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Kafein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∑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Harga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∑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70058323"/>
                  </a:ext>
                </a:extLst>
              </a:tr>
              <a:tr h="778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Lama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Cukup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Sebentar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Tinggi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Sedang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Rendah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Sangat</a:t>
                      </a:r>
                      <a:r>
                        <a:rPr lang="en-US" sz="1800" dirty="0">
                          <a:effectLst/>
                        </a:rPr>
                        <a:t> Mahal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Mahal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Murah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286968"/>
                  </a:ext>
                </a:extLst>
              </a:tr>
              <a:tr h="367867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78461182"/>
                  </a:ext>
                </a:extLst>
              </a:tr>
              <a:tr h="3678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Tidak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544195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3DDCD041-24CE-45AA-8826-665C52F658AF}"/>
                  </a:ext>
                </a:extLst>
              </p:cNvPr>
              <p:cNvSpPr txBox="1"/>
              <p:nvPr/>
            </p:nvSpPr>
            <p:spPr>
              <a:xfrm>
                <a:off x="838200" y="4100945"/>
                <a:ext cx="2860964" cy="1707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>
                    <a:latin typeface="Cambria Math" panose="02040503050406030204" pitchFamily="18" charset="0"/>
                  </a:rPr>
                  <a:t>Langkah</a:t>
                </a:r>
                <a:r>
                  <a:rPr lang="en-US" b="0" dirty="0">
                    <a:latin typeface="Cambria Math" panose="02040503050406030204" pitchFamily="18" charset="0"/>
                  </a:rPr>
                  <a:t> 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𝑡𝑖𝑑𝑎𝑘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DCD041-24CE-45AA-8826-665C52F65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00945"/>
                <a:ext cx="2860964" cy="1707390"/>
              </a:xfrm>
              <a:prstGeom prst="rect">
                <a:avLst/>
              </a:prstGeom>
              <a:blipFill>
                <a:blip r:embed="rId2"/>
                <a:stretch>
                  <a:fillRect l="-1919" t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904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ED332D-CD15-43AD-B3E2-3EC5043A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="" xmlns:a16="http://schemas.microsoft.com/office/drawing/2014/main" id="{DE095820-61D5-4E8C-A37B-7888223EEE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9425892"/>
                  </p:ext>
                </p:extLst>
              </p:nvPr>
            </p:nvGraphicFramePr>
            <p:xfrm>
              <a:off x="966066" y="1690687"/>
              <a:ext cx="6459970" cy="320046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14647">
                      <a:extLst>
                        <a:ext uri="{9D8B030D-6E8A-4147-A177-3AD203B41FA5}">
                          <a16:colId xmlns="" xmlns:a16="http://schemas.microsoft.com/office/drawing/2014/main" val="2343339707"/>
                        </a:ext>
                      </a:extLst>
                    </a:gridCol>
                    <a:gridCol w="1614647">
                      <a:extLst>
                        <a:ext uri="{9D8B030D-6E8A-4147-A177-3AD203B41FA5}">
                          <a16:colId xmlns="" xmlns:a16="http://schemas.microsoft.com/office/drawing/2014/main" val="123350741"/>
                        </a:ext>
                      </a:extLst>
                    </a:gridCol>
                    <a:gridCol w="1615338">
                      <a:extLst>
                        <a:ext uri="{9D8B030D-6E8A-4147-A177-3AD203B41FA5}">
                          <a16:colId xmlns="" xmlns:a16="http://schemas.microsoft.com/office/drawing/2014/main" val="913180698"/>
                        </a:ext>
                      </a:extLst>
                    </a:gridCol>
                    <a:gridCol w="1615338">
                      <a:extLst>
                        <a:ext uri="{9D8B030D-6E8A-4147-A177-3AD203B41FA5}">
                          <a16:colId xmlns="" xmlns:a16="http://schemas.microsoft.com/office/drawing/2014/main" val="2415046962"/>
                        </a:ext>
                      </a:extLst>
                    </a:gridCol>
                  </a:tblGrid>
                  <a:tr h="276799">
                    <a:tc gridSpan="2"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Data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Layak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155200918"/>
                      </a:ext>
                    </a:extLst>
                  </a:tr>
                  <a:tr h="27679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Atribut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Nilai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YA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Tidak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642981710"/>
                      </a:ext>
                    </a:extLst>
                  </a:tr>
                  <a:tr h="579821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Lama Pembuatan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Lama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276290776"/>
                      </a:ext>
                    </a:extLst>
                  </a:tr>
                  <a:tr h="579821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Jumlah Kafein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Sedang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4195007224"/>
                      </a:ext>
                    </a:extLst>
                  </a:tr>
                  <a:tr h="58618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Harga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murah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4160481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095820-61D5-4E8C-A37B-7888223EEE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9425892"/>
                  </p:ext>
                </p:extLst>
              </p:nvPr>
            </p:nvGraphicFramePr>
            <p:xfrm>
              <a:off x="966066" y="1690687"/>
              <a:ext cx="6459970" cy="30728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14647">
                      <a:extLst>
                        <a:ext uri="{9D8B030D-6E8A-4147-A177-3AD203B41FA5}">
                          <a16:colId xmlns:a16="http://schemas.microsoft.com/office/drawing/2014/main" val="2343339707"/>
                        </a:ext>
                      </a:extLst>
                    </a:gridCol>
                    <a:gridCol w="1614647">
                      <a:extLst>
                        <a:ext uri="{9D8B030D-6E8A-4147-A177-3AD203B41FA5}">
                          <a16:colId xmlns:a16="http://schemas.microsoft.com/office/drawing/2014/main" val="123350741"/>
                        </a:ext>
                      </a:extLst>
                    </a:gridCol>
                    <a:gridCol w="1615338">
                      <a:extLst>
                        <a:ext uri="{9D8B030D-6E8A-4147-A177-3AD203B41FA5}">
                          <a16:colId xmlns:a16="http://schemas.microsoft.com/office/drawing/2014/main" val="913180698"/>
                        </a:ext>
                      </a:extLst>
                    </a:gridCol>
                    <a:gridCol w="1615338">
                      <a:extLst>
                        <a:ext uri="{9D8B030D-6E8A-4147-A177-3AD203B41FA5}">
                          <a16:colId xmlns:a16="http://schemas.microsoft.com/office/drawing/2014/main" val="2415046962"/>
                        </a:ext>
                      </a:extLst>
                    </a:gridCol>
                  </a:tblGrid>
                  <a:tr h="368935">
                    <a:tc gridSpan="2"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Data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Layak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5200918"/>
                      </a:ext>
                    </a:extLst>
                  </a:tr>
                  <a:tr h="368935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Atribut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Nilai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YA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Tidak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42981710"/>
                      </a:ext>
                    </a:extLst>
                  </a:tr>
                  <a:tr h="780415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Lama Pembuatan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Lama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9624" t="-94574" r="-101128" b="-199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00755" t="-94574" r="-1509" b="-199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290776"/>
                      </a:ext>
                    </a:extLst>
                  </a:tr>
                  <a:tr h="77317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Jumlah Kafein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Sedang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9624" t="-197638" r="-101128" b="-102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00755" t="-197638" r="-1509" b="-1023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5007224"/>
                      </a:ext>
                    </a:extLst>
                  </a:tr>
                  <a:tr h="781368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Harga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murah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9624" t="-295313" r="-101128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00755" t="-295313" r="-1509" b="-1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0481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1994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742AB8-F9F0-4E9B-B364-5D602C50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3: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4B924982-2A1A-4473-9B9A-A7D20A5D8E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800" dirty="0"/>
                  <a:t>Hitung </a:t>
                </a:r>
                <a:r>
                  <a:rPr lang="en-US" sz="1800" dirty="0" err="1"/>
                  <a:t>probabilitas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untuk</a:t>
                </a:r>
                <a:r>
                  <a:rPr lang="en-US" sz="1800" dirty="0"/>
                  <a:t> </a:t>
                </a:r>
                <a:r>
                  <a:rPr lang="en-US" sz="1800" dirty="0" err="1"/>
                  <a:t>setiap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kelas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yaitu</a:t>
                </a:r>
                <a:r>
                  <a:rPr lang="en-US" sz="1800" dirty="0"/>
                  <a:t>:</a:t>
                </a:r>
                <a:endParaRPr lang="en-US" sz="18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𝑌𝑎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𝐿𝑎𝑚𝑎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𝑃𝑒𝑚𝑏𝑢𝑎𝑡𝑎𝑛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𝐿𝑎𝑚𝑎</m:t>
                          </m:r>
                        </m:e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𝑌𝑎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𝐽𝑢𝑚𝑙𝑎h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𝑘𝑎𝑓𝑒𝑖𝑛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𝑠𝑒𝑑𝑎𝑛𝑔</m:t>
                          </m:r>
                        </m:e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𝑌𝑎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×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h𝑎𝑟𝑔𝑎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𝑚𝑢𝑟𝑎h</m:t>
                          </m:r>
                        </m:e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𝑌𝑎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729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𝑇𝑖𝑑𝑎𝑘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𝐿𝑎𝑚𝑎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𝑃𝑒𝑚𝑏𝑢𝑎𝑡𝑎𝑛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𝐿𝑎𝑚𝑎</m:t>
                          </m:r>
                        </m:e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𝑇𝑖𝑑𝑎𝑘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𝐽𝑢𝑚𝑙𝑎h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𝑘𝑎𝑓𝑒𝑖𝑛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𝑠𝑒𝑑𝑎𝑛𝑔</m:t>
                          </m:r>
                        </m:e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𝑇𝑖𝑑𝑎𝑘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×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h𝑎𝑟𝑔𝑎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𝑚𝑢𝑟𝑎h</m:t>
                          </m:r>
                        </m:e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𝐿𝑎𝑦𝑎𝑘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𝑇𝑖𝑑𝑎𝑘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err="1"/>
                  <a:t>Maka</a:t>
                </a:r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𝐴𝑟𝑔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limLow>
                            <m:limLow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729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err="1"/>
                  <a:t>Artinya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minuman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tersebut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layak</a:t>
                </a:r>
                <a:r>
                  <a:rPr lang="en-US" sz="1800" dirty="0"/>
                  <a:t> = </a:t>
                </a:r>
                <a:r>
                  <a:rPr lang="en-US" sz="1800" dirty="0" err="1"/>
                  <a:t>ya</a:t>
                </a:r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924982-2A1A-4473-9B9A-A7D20A5D8E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42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752A1D-8577-462C-9A97-CE4333A0E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Naïve Bayes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Regresi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E97394-CD8E-460D-9A80-FBF552E623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30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8A2BFE-257E-4F52-967D-D7D9C2A4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Langkah-langkah</a:t>
            </a:r>
            <a:r>
              <a:rPr lang="en-US" dirty="0"/>
              <a:t> Bayesian 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015D30DE-8B4C-4FDA-AEA6-2FB6A05626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Sama </a:t>
                </a:r>
                <a:r>
                  <a:rPr lang="en-US" dirty="0" err="1"/>
                  <a:t>seperti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Naïve Bayes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Klasifikasi</a:t>
                </a:r>
                <a:r>
                  <a:rPr lang="en-US" dirty="0"/>
                  <a:t>. </a:t>
                </a:r>
                <a:r>
                  <a:rPr lang="en-US" dirty="0" err="1"/>
                  <a:t>Hanya</a:t>
                </a:r>
                <a:r>
                  <a:rPr lang="en-US" dirty="0"/>
                  <a:t> </a:t>
                </a:r>
                <a:r>
                  <a:rPr lang="en-US" dirty="0" err="1"/>
                  <a:t>saja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:r>
                  <a:rPr lang="en-US" dirty="0" err="1"/>
                  <a:t>diakhir</a:t>
                </a:r>
                <a:r>
                  <a:rPr lang="en-US" dirty="0"/>
                  <a:t> </a:t>
                </a:r>
                <a:r>
                  <a:rPr lang="en-US" dirty="0" err="1"/>
                  <a:t>langkah</a:t>
                </a:r>
                <a:r>
                  <a:rPr lang="en-US" dirty="0"/>
                  <a:t> </a:t>
                </a:r>
                <a:r>
                  <a:rPr lang="en-US" dirty="0" err="1"/>
                  <a:t>terakhir</a:t>
                </a:r>
                <a:r>
                  <a:rPr lang="en-US" dirty="0"/>
                  <a:t> Hitung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D30DE-8B4C-4FDA-AEA6-2FB6A05626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328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BCB372-2B9E-49A4-8FD5-46F18FD2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Univariate Gaussian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759198AE-6772-4E3C-8E9B-F71866F3A5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Univariat gaussian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distribusi</a:t>
                </a:r>
                <a:r>
                  <a:rPr lang="en-US" dirty="0"/>
                  <a:t> normal (</a:t>
                </a:r>
                <a:r>
                  <a:rPr lang="en-US" dirty="0" err="1"/>
                  <a:t>peubah</a:t>
                </a:r>
                <a:r>
                  <a:rPr lang="en-US" dirty="0"/>
                  <a:t> </a:t>
                </a:r>
                <a:r>
                  <a:rPr lang="en-US" dirty="0" err="1"/>
                  <a:t>acaknya</a:t>
                </a:r>
                <a:r>
                  <a:rPr lang="en-US" dirty="0"/>
                  <a:t> 1)</a:t>
                </a:r>
              </a:p>
              <a:p>
                <a:pPr marL="0" indent="0">
                  <a:buNone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 err="1"/>
                  <a:t>Fkp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9198AE-6772-4E3C-8E9B-F71866F3A5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7337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428A2D-ED5A-4D6F-9976-0406B299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Multivariate Gaussian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1462A0BD-41E2-4EE7-8D13-7858BA92E3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Multivariate Gaussian (</a:t>
                </a:r>
                <a:r>
                  <a:rPr lang="en-US" dirty="0" err="1"/>
                  <a:t>peubah</a:t>
                </a:r>
                <a:r>
                  <a:rPr lang="en-US" dirty="0"/>
                  <a:t> </a:t>
                </a:r>
                <a:r>
                  <a:rPr lang="en-US" dirty="0" err="1"/>
                  <a:t>acaknya</a:t>
                </a:r>
                <a:r>
                  <a:rPr lang="en-US" dirty="0"/>
                  <a:t> </a:t>
                </a:r>
                <a:r>
                  <a:rPr lang="en-US" dirty="0" err="1"/>
                  <a:t>lebih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1)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multivariate gaussian,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kombinasi</a:t>
                </a:r>
                <a:r>
                  <a:rPr lang="en-US" dirty="0"/>
                  <a:t> liner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peubah</a:t>
                </a:r>
                <a:r>
                  <a:rPr lang="en-US" dirty="0"/>
                  <a:t> </a:t>
                </a:r>
                <a:r>
                  <a:rPr lang="en-US" dirty="0" err="1"/>
                  <a:t>acaknya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univariate gaussian.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peubah</a:t>
                </a:r>
                <a:r>
                  <a:rPr lang="en-US" dirty="0"/>
                  <a:t> </a:t>
                </a:r>
                <a:r>
                  <a:rPr lang="en-US" dirty="0" err="1"/>
                  <a:t>acak</a:t>
                </a:r>
                <a:r>
                  <a:rPr lang="en-US" dirty="0"/>
                  <a:t> X </a:t>
                </a:r>
                <a:r>
                  <a:rPr lang="en-US" dirty="0" err="1"/>
                  <a:t>beridistribusi</a:t>
                </a:r>
                <a:r>
                  <a:rPr lang="en-US" dirty="0"/>
                  <a:t> multivariate gaussian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padat</a:t>
                </a:r>
                <a:r>
                  <a:rPr lang="en-US" dirty="0"/>
                  <a:t> </a:t>
                </a:r>
                <a:r>
                  <a:rPr lang="en-US" dirty="0" err="1"/>
                  <a:t>peluang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dan </a:t>
                </a:r>
                <a:r>
                  <a:rPr lang="en-US" dirty="0" err="1"/>
                  <a:t>hanya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X </a:t>
                </a:r>
                <a:r>
                  <a:rPr lang="en-US" dirty="0" err="1"/>
                  <a:t>bukan</a:t>
                </a:r>
                <a:r>
                  <a:rPr lang="en-US" dirty="0"/>
                  <a:t> degenerate (yang </a:t>
                </a:r>
                <a:r>
                  <a:rPr lang="en-US" dirty="0" err="1"/>
                  <a:t>artinya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≠0</m:t>
                        </m:r>
                      </m:e>
                    </m:func>
                  </m:oMath>
                </a14:m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d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62A0BD-41E2-4EE7-8D13-7858BA92E3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27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1BB0AB-F0F4-41A1-90E2-01F1513D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Klasifikasi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1B13F3-EC97-4AC5-8E75-9ED7EC7B6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bersistem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(KBBI)</a:t>
            </a:r>
          </a:p>
          <a:p>
            <a:r>
              <a:rPr lang="en-US" dirty="0" err="1"/>
              <a:t>Penggolongan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;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golongan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23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A37962-5334-4630-88D1-8FF4F33D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data </a:t>
            </a:r>
            <a:r>
              <a:rPr lang="en-US" dirty="0" err="1"/>
              <a:t>mengikuti</a:t>
            </a:r>
            <a:r>
              <a:rPr lang="en-US" dirty="0"/>
              <a:t> multivariate gaussian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991756E3-EEFF-458C-8596-03603B5165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Misal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,…,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Modelnya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bebas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parameter w.</a:t>
                </a:r>
              </a:p>
              <a:p>
                <a:r>
                  <a:rPr lang="en-US" dirty="0" err="1"/>
                  <a:t>Distribusi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Dan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bebas</a:t>
                </a:r>
                <a:r>
                  <a:rPr lang="en-US" dirty="0"/>
                  <a:t> </a:t>
                </a:r>
                <a:r>
                  <a:rPr lang="en-US" dirty="0" err="1"/>
                  <a:t>dimana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w </a:t>
                </a:r>
                <a:r>
                  <a:rPr lang="en-US" dirty="0" err="1"/>
                  <a:t>berdistribusi</a:t>
                </a:r>
                <a:r>
                  <a:rPr lang="en-US" dirty="0"/>
                  <a:t> multivariate gaussian.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1756E3-EEFF-458C-8596-03603B5165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2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0B4202-58C9-45EE-9909-103C1F799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Regresi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70D5FC-BB8F-4A37-937F-58F2FFF54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/variable </a:t>
            </a:r>
            <a:r>
              <a:rPr lang="en-US" dirty="0" err="1"/>
              <a:t>bebas</a:t>
            </a:r>
            <a:r>
              <a:rPr lang="en-US" dirty="0"/>
              <a:t> (X)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(Y)</a:t>
            </a:r>
          </a:p>
        </p:txBody>
      </p:sp>
    </p:spTree>
    <p:extLst>
      <p:ext uri="{BB962C8B-B14F-4D97-AF65-F5344CB8AC3E}">
        <p14:creationId xmlns:p14="http://schemas.microsoft.com/office/powerpoint/2010/main" val="71118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8BCC84-BB3A-44D7-B414-0A65737D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DDE0A618-BE5C-46EF-9225-44CF0B3FF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705779"/>
              </p:ext>
            </p:extLst>
          </p:nvPr>
        </p:nvGraphicFramePr>
        <p:xfrm>
          <a:off x="838200" y="1825625"/>
          <a:ext cx="26885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448">
                  <a:extLst>
                    <a:ext uri="{9D8B030D-6E8A-4147-A177-3AD203B41FA5}">
                      <a16:colId xmlns="" xmlns:a16="http://schemas.microsoft.com/office/drawing/2014/main" val="250110728"/>
                    </a:ext>
                  </a:extLst>
                </a:gridCol>
                <a:gridCol w="765683">
                  <a:extLst>
                    <a:ext uri="{9D8B030D-6E8A-4147-A177-3AD203B41FA5}">
                      <a16:colId xmlns="" xmlns:a16="http://schemas.microsoft.com/office/drawing/2014/main" val="332967669"/>
                    </a:ext>
                  </a:extLst>
                </a:gridCol>
                <a:gridCol w="624396">
                  <a:extLst>
                    <a:ext uri="{9D8B030D-6E8A-4147-A177-3AD203B41FA5}">
                      <a16:colId xmlns="" xmlns:a16="http://schemas.microsoft.com/office/drawing/2014/main" val="896074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Mahasiswa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Tugas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627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7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6436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7227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1848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4396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392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235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77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097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40851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4BC8EC8-5E6E-4CB5-B99F-787A3909922B}"/>
              </a:ext>
            </a:extLst>
          </p:cNvPr>
          <p:cNvSpPr txBox="1"/>
          <p:nvPr/>
        </p:nvSpPr>
        <p:spPr>
          <a:xfrm>
            <a:off x="4572000" y="1873045"/>
            <a:ext cx="5766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60, </a:t>
            </a:r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UASnya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4701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9172AC-9BBF-4722-B585-1B92E1BC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dirty="0" err="1"/>
              <a:t>pencar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0FB5A21E-6CAC-4205-88F6-28CAABE04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567508"/>
              </p:ext>
            </p:extLst>
          </p:nvPr>
        </p:nvGraphicFramePr>
        <p:xfrm>
          <a:off x="838200" y="2037003"/>
          <a:ext cx="7862455" cy="459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3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15257-90D0-4C17-AAA9-6F0524581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Statistika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90176903-F72D-4EF2-A26D-CF066193B7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587791"/>
              </a:xfrm>
            </p:spPr>
            <p:txBody>
              <a:bodyPr/>
              <a:lstStyle/>
              <a:p>
                <a:r>
                  <a:rPr lang="en-US" dirty="0"/>
                  <a:t>Untuk </a:t>
                </a:r>
                <a:r>
                  <a:rPr lang="en-US" dirty="0" err="1"/>
                  <a:t>mencari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garis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176903-F72D-4EF2-A26D-CF066193B7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587791"/>
              </a:xfrm>
              <a:blipFill>
                <a:blip r:embed="rId2"/>
                <a:stretch>
                  <a:fillRect l="-1043" t="-16495" b="-10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21FD4053-FA57-4DA7-8587-1222A27BB129}"/>
                  </a:ext>
                </a:extLst>
              </p:cNvPr>
              <p:cNvSpPr txBox="1"/>
              <p:nvPr/>
            </p:nvSpPr>
            <p:spPr>
              <a:xfrm>
                <a:off x="73707" y="3026576"/>
                <a:ext cx="41235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FD4053-FA57-4DA7-8587-1222A27BB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7" y="3026576"/>
                <a:ext cx="412354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21FD95C-7D60-4BB4-8CC7-6EF7C0140C55}"/>
              </a:ext>
            </a:extLst>
          </p:cNvPr>
          <p:cNvSpPr txBox="1"/>
          <p:nvPr/>
        </p:nvSpPr>
        <p:spPr>
          <a:xfrm>
            <a:off x="1185478" y="2369509"/>
            <a:ext cx="4123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Dimana</a:t>
            </a:r>
            <a:r>
              <a:rPr lang="en-US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C26E3AC6-9BB5-46F5-B76F-EF3C4279F8A0}"/>
                  </a:ext>
                </a:extLst>
              </p:cNvPr>
              <p:cNvSpPr txBox="1"/>
              <p:nvPr/>
            </p:nvSpPr>
            <p:spPr>
              <a:xfrm>
                <a:off x="73700" y="3686143"/>
                <a:ext cx="4123544" cy="984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6E3AC6-9BB5-46F5-B76F-EF3C4279F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0" y="3686143"/>
                <a:ext cx="4123544" cy="9840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DBC3F0C0-EA6B-41A2-AA99-FAF3B76D9789}"/>
                  </a:ext>
                </a:extLst>
              </p:cNvPr>
              <p:cNvSpPr txBox="1"/>
              <p:nvPr/>
            </p:nvSpPr>
            <p:spPr>
              <a:xfrm>
                <a:off x="6012315" y="2684305"/>
                <a:ext cx="4123544" cy="1171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𝑥𝑥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Sup>
                            <m:sSub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C3F0C0-EA6B-41A2-AA99-FAF3B76D9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315" y="2684305"/>
                <a:ext cx="4123544" cy="11716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A15C4D6E-EA05-403D-A897-9B5B3EE0903F}"/>
                  </a:ext>
                </a:extLst>
              </p:cNvPr>
              <p:cNvSpPr txBox="1"/>
              <p:nvPr/>
            </p:nvSpPr>
            <p:spPr>
              <a:xfrm>
                <a:off x="6014815" y="3871016"/>
                <a:ext cx="4898024" cy="1143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5C4D6E-EA05-403D-A897-9B5B3EE09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815" y="3871016"/>
                <a:ext cx="4898024" cy="11432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559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BE62F5-689F-4918-BD5E-EE1713D42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Perhitungan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3FA0B3C6-C3F2-4960-A469-F4B55A8A17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894785"/>
              </p:ext>
            </p:extLst>
          </p:nvPr>
        </p:nvGraphicFramePr>
        <p:xfrm>
          <a:off x="1154243" y="1454046"/>
          <a:ext cx="4832224" cy="454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411">
                  <a:extLst>
                    <a:ext uri="{9D8B030D-6E8A-4147-A177-3AD203B41FA5}">
                      <a16:colId xmlns="" xmlns:a16="http://schemas.microsoft.com/office/drawing/2014/main" val="3410556062"/>
                    </a:ext>
                  </a:extLst>
                </a:gridCol>
                <a:gridCol w="863600">
                  <a:extLst>
                    <a:ext uri="{9D8B030D-6E8A-4147-A177-3AD203B41FA5}">
                      <a16:colId xmlns="" xmlns:a16="http://schemas.microsoft.com/office/drawing/2014/main" val="2540189660"/>
                    </a:ext>
                  </a:extLst>
                </a:gridCol>
                <a:gridCol w="855663">
                  <a:extLst>
                    <a:ext uri="{9D8B030D-6E8A-4147-A177-3AD203B41FA5}">
                      <a16:colId xmlns="" xmlns:a16="http://schemas.microsoft.com/office/drawing/2014/main" val="3274057331"/>
                    </a:ext>
                  </a:extLst>
                </a:gridCol>
                <a:gridCol w="650875">
                  <a:extLst>
                    <a:ext uri="{9D8B030D-6E8A-4147-A177-3AD203B41FA5}">
                      <a16:colId xmlns="" xmlns:a16="http://schemas.microsoft.com/office/drawing/2014/main" val="733531825"/>
                    </a:ext>
                  </a:extLst>
                </a:gridCol>
                <a:gridCol w="939800">
                  <a:extLst>
                    <a:ext uri="{9D8B030D-6E8A-4147-A177-3AD203B41FA5}">
                      <a16:colId xmlns="" xmlns:a16="http://schemas.microsoft.com/office/drawing/2014/main" val="488504464"/>
                    </a:ext>
                  </a:extLst>
                </a:gridCol>
                <a:gridCol w="650875">
                  <a:extLst>
                    <a:ext uri="{9D8B030D-6E8A-4147-A177-3AD203B41FA5}">
                      <a16:colId xmlns="" xmlns:a16="http://schemas.microsoft.com/office/drawing/2014/main" val="2785641166"/>
                    </a:ext>
                  </a:extLst>
                </a:gridCol>
              </a:tblGrid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X-Values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Y-Values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x^2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xiyi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yi^2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3482832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4225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7079002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3354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6084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5927811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2704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1114965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5248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6724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2328507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3249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5244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8464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2538122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2209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4183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7921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3867208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5329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7903997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5625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7350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9604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397692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5047653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2704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3900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5625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0855624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Jumlah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23634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36854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59816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4006610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rata-rata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8274712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3907948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Sxx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0.765562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6760396"/>
                  </a:ext>
                </a:extLst>
              </a:tr>
              <a:tr h="231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Sxy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1894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40.78416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0946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15EF0E8D-762D-4CB9-AD1D-AEFE69D1020E}"/>
                  </a:ext>
                </a:extLst>
              </p:cNvPr>
              <p:cNvSpPr txBox="1"/>
              <p:nvPr/>
            </p:nvSpPr>
            <p:spPr>
              <a:xfrm>
                <a:off x="6872748" y="1415845"/>
                <a:ext cx="4070555" cy="15696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Yang </a:t>
                </a:r>
                <a:r>
                  <a:rPr lang="en-US" sz="2400" dirty="0" err="1"/>
                  <a:t>ditanya</a:t>
                </a:r>
                <a:r>
                  <a:rPr lang="en-US" sz="2400" dirty="0"/>
                  <a:t> x = 60</a:t>
                </a:r>
              </a:p>
              <a:p>
                <a:r>
                  <a:rPr lang="en-US" sz="2400" dirty="0" err="1"/>
                  <a:t>Diperoleh</a:t>
                </a:r>
                <a:r>
                  <a:rPr lang="en-US" sz="2400" dirty="0"/>
                  <a:t> model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=40,7816+0,765562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UAS = 86,71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EF0E8D-762D-4CB9-AD1D-AEFE69D10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48" y="1415845"/>
                <a:ext cx="4070555" cy="1569660"/>
              </a:xfrm>
              <a:prstGeom prst="rect">
                <a:avLst/>
              </a:prstGeom>
              <a:blipFill>
                <a:blip r:embed="rId2"/>
                <a:stretch>
                  <a:fillRect l="-2246" t="-3101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13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A53574-B168-45DF-8BE0-78E04CC5E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Bayes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AB4FFE-5B4B-4098-9CAA-4BACC66ED5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8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738</Words>
  <Application>Microsoft Office PowerPoint</Application>
  <PresentationFormat>Widescreen</PresentationFormat>
  <Paragraphs>408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Office Theme</vt:lpstr>
      <vt:lpstr>Supervise</vt:lpstr>
      <vt:lpstr>Output supervise</vt:lpstr>
      <vt:lpstr>Definisi Klasifikasi</vt:lpstr>
      <vt:lpstr>Definisi Regresi</vt:lpstr>
      <vt:lpstr>contoh</vt:lpstr>
      <vt:lpstr>Gambaran dalam diagram pencar</vt:lpstr>
      <vt:lpstr>Secara Statistika</vt:lpstr>
      <vt:lpstr>Perhitungan</vt:lpstr>
      <vt:lpstr>Bayes</vt:lpstr>
      <vt:lpstr>Peluang suatu Kejadian</vt:lpstr>
      <vt:lpstr>Distribusi Peluang</vt:lpstr>
      <vt:lpstr>Distribusi binomial</vt:lpstr>
      <vt:lpstr>Contoh distribusi binomial</vt:lpstr>
      <vt:lpstr>Himpunan</vt:lpstr>
      <vt:lpstr>Bayes</vt:lpstr>
      <vt:lpstr>Bayes</vt:lpstr>
      <vt:lpstr>Bayes</vt:lpstr>
      <vt:lpstr>Contoh bayes</vt:lpstr>
      <vt:lpstr>Jawaban bayes</vt:lpstr>
      <vt:lpstr>Naïve Bayes untuk Klasifikasi</vt:lpstr>
      <vt:lpstr>Naïve Bayes</vt:lpstr>
      <vt:lpstr>Contoh Naïve Bayes</vt:lpstr>
      <vt:lpstr>Tabel kontingensi</vt:lpstr>
      <vt:lpstr>Langkah 2</vt:lpstr>
      <vt:lpstr>Langkah 3: </vt:lpstr>
      <vt:lpstr>Naïve Bayes untuk Regresi</vt:lpstr>
      <vt:lpstr>Langkah-langkah Bayesian Linear Regression</vt:lpstr>
      <vt:lpstr>Univariate Gaussian</vt:lpstr>
      <vt:lpstr>Multivariate Gaussian</vt:lpstr>
      <vt:lpstr>Jika data mengikuti multivariate gaussian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</dc:title>
  <dc:creator>Kania Evita Dewi</dc:creator>
  <cp:lastModifiedBy>ASUS</cp:lastModifiedBy>
  <cp:revision>25</cp:revision>
  <dcterms:created xsi:type="dcterms:W3CDTF">2019-10-28T15:04:04Z</dcterms:created>
  <dcterms:modified xsi:type="dcterms:W3CDTF">2019-11-13T16:16:04Z</dcterms:modified>
</cp:coreProperties>
</file>