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6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C1205A1-0B0A-49E4-BD9C-3C777BAE1B2B}" type="slidenum">
              <a:rPr lang="en-US" altLang="id-ID" smtClean="0"/>
              <a:pPr/>
              <a:t>‹#›</a:t>
            </a:fld>
            <a:endParaRPr lang="en-US" altLang="id-ID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5290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0C7-AE9C-4A36-871D-837FB6688270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07265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F23F-3EAF-4010-9515-A3A4AF8C7ABC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96493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5F6D-E5D2-432E-8178-C2D381347CBC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2161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AC135A-97E3-4CDE-96C4-B1A316033947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65603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AE41-D352-47AB-85A3-4ED51226D4D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676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D7E5-F02D-4C9D-B851-5B87C8018D8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71316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A61C-F51A-45A9-82D7-E3E87C40EEB0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44742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C6A2-CD1F-4EFD-820B-FD9A9E18ADA2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6870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3D2D29-3220-4710-BE64-A348D5FEC31F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542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B75449-2CFD-44E8-8F3C-EDE82AB3E178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366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3B9C74A-9059-4636-BD9F-818240DD6F28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032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dobs.ppt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noProof="1" smtClean="0"/>
              <a:t>Analisis Tetangga Terdekat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noProof="1" smtClean="0"/>
              <a:t>Nearest Neighbour Analysis</a:t>
            </a:r>
          </a:p>
          <a:p>
            <a:pPr eaLnBrk="1" hangingPunct="1">
              <a:defRPr/>
            </a:pPr>
            <a:r>
              <a:rPr lang="en-US" sz="3600" noProof="1" smtClean="0"/>
              <a:t>Untuk melihat sebaran dari pemukiman, apakah mengelompok </a:t>
            </a:r>
            <a:r>
              <a:rPr lang="en-US" sz="3600" noProof="1" smtClean="0"/>
              <a:t>(</a:t>
            </a:r>
            <a:r>
              <a:rPr lang="en-US" sz="3600" noProof="1" smtClean="0"/>
              <a:t>cluster</a:t>
            </a:r>
            <a:r>
              <a:rPr lang="id-ID" sz="3600" noProof="1" smtClean="0"/>
              <a:t>ed</a:t>
            </a:r>
            <a:r>
              <a:rPr lang="en-US" sz="3600" noProof="1" smtClean="0"/>
              <a:t>), </a:t>
            </a:r>
            <a:r>
              <a:rPr lang="en-US" sz="3600" noProof="1" smtClean="0"/>
              <a:t>uniform (regular/ teratur) atau acak (random</a:t>
            </a:r>
            <a:r>
              <a:rPr lang="en-US" sz="3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interpretation of the nearest neighbour Rn va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4582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4" descr="Cluste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128838"/>
            <a:ext cx="2819400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5" descr="Rand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2128838"/>
            <a:ext cx="2819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6" descr="Regul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2133600"/>
            <a:ext cx="2819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NearestNeighbourFormula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"/>
            <a:ext cx="4876800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7" descr="N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72000"/>
            <a:ext cx="6477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3581400" y="42672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d-ID" altLang="id-ID">
              <a:latin typeface="Arial" panose="020B0604020202020204" pitchFamily="34" charset="0"/>
            </a:endParaRPr>
          </a:p>
        </p:txBody>
      </p:sp>
      <p:pic>
        <p:nvPicPr>
          <p:cNvPr id="5125" name="Picture 9" descr="NN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368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2971800" y="3962400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>
                <a:latin typeface="Arial Black" panose="020B0A04020102020204" pitchFamily="34" charset="0"/>
              </a:rPr>
              <a:t>Indeks tetangga terdekat</a:t>
            </a: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2971800" y="4495800"/>
            <a:ext cx="617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>
                <a:latin typeface="Arial Black" panose="020B0A04020102020204" pitchFamily="34" charset="0"/>
              </a:rPr>
              <a:t>Jarak tetangga terdekat rata-rata yang diamati</a:t>
            </a:r>
          </a:p>
        </p:txBody>
      </p:sp>
      <p:pic>
        <p:nvPicPr>
          <p:cNvPr id="5128" name="Picture 12" descr="NN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29200"/>
            <a:ext cx="2159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2971800" y="4953000"/>
            <a:ext cx="487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>
                <a:latin typeface="Arial Black" panose="020B0A04020102020204" pitchFamily="34" charset="0"/>
              </a:rPr>
              <a:t>Area studi</a:t>
            </a:r>
          </a:p>
        </p:txBody>
      </p:sp>
      <p:pic>
        <p:nvPicPr>
          <p:cNvPr id="5130" name="Picture 14" descr="NN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6388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2971800" y="55626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>
                <a:latin typeface="Arial Black" panose="020B0A04020102020204" pitchFamily="34" charset="0"/>
              </a:rPr>
              <a:t>Jumlah titik</a:t>
            </a:r>
            <a:r>
              <a:rPr lang="en-US" altLang="id-ID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132" name="Line 16"/>
          <p:cNvSpPr>
            <a:spLocks noChangeShapeType="1"/>
          </p:cNvSpPr>
          <p:nvPr/>
        </p:nvSpPr>
        <p:spPr bwMode="auto">
          <a:xfrm>
            <a:off x="2971800" y="3810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Nearest Neighbour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4800" noProof="1" smtClean="0"/>
              <a:t>CONTOH PERHITUNGAN</a:t>
            </a:r>
            <a:endParaRPr lang="en-US" sz="4800" noProof="1" smtClean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noProof="1" smtClean="0"/>
              <a:t>Pada lokasi area hutan dengan lokasi pengamatan 20 x 20 meter.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24856"/>
              </p:ext>
            </p:extLst>
          </p:nvPr>
        </p:nvGraphicFramePr>
        <p:xfrm>
          <a:off x="2133600" y="203200"/>
          <a:ext cx="3124200" cy="5699716"/>
        </p:xfrm>
        <a:graphic>
          <a:graphicData uri="http://schemas.openxmlformats.org/drawingml/2006/table">
            <a:tbl>
              <a:tblPr/>
              <a:tblGrid>
                <a:gridCol w="1180955"/>
                <a:gridCol w="1943245"/>
              </a:tblGrid>
              <a:tr h="388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Tree No.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Distance to nearest neighbour (m)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4.10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5.75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3.00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4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3.80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5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3.58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6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3.12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7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2.20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8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2.20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9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3.87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10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2.40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801915"/>
              </p:ext>
            </p:extLst>
          </p:nvPr>
        </p:nvGraphicFramePr>
        <p:xfrm>
          <a:off x="5715000" y="228600"/>
          <a:ext cx="3124200" cy="6411256"/>
        </p:xfrm>
        <a:graphic>
          <a:graphicData uri="http://schemas.openxmlformats.org/drawingml/2006/table">
            <a:tbl>
              <a:tblPr/>
              <a:tblGrid>
                <a:gridCol w="1180955"/>
                <a:gridCol w="1943245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Tree No.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Distance to nearest neighbour (m)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11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2.40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3.75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13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4.20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14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1.83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15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3.10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16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0.98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17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0.98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18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2.51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53.77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D Obs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  <a:hlinkClick r:id="rId2" action="ppaction://hlinkpres?slideindex=1&amp;slidetitle="/>
                        </a:rPr>
                        <a:t>2.99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a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400m²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905000" y="21336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600">
                <a:latin typeface="Arial Black" panose="020B0A04020102020204" pitchFamily="34" charset="0"/>
              </a:rPr>
              <a:t>53.77/18 = 2.99</a:t>
            </a:r>
          </a:p>
        </p:txBody>
      </p:sp>
    </p:spTree>
    <p:extLst>
      <p:ext uri="{BB962C8B-B14F-4D97-AF65-F5344CB8AC3E}">
        <p14:creationId xmlns:p14="http://schemas.microsoft.com/office/powerpoint/2010/main" val="422095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0" y="2362200"/>
            <a:ext cx="4419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600">
                <a:latin typeface="Arial Black" panose="020B0A04020102020204" pitchFamily="34" charset="0"/>
              </a:rPr>
              <a:t>a/n = 400/18</a:t>
            </a:r>
          </a:p>
          <a:p>
            <a:pPr>
              <a:spcBef>
                <a:spcPct val="50000"/>
              </a:spcBef>
            </a:pPr>
            <a:r>
              <a:rPr lang="en-US" altLang="id-ID" sz="3600">
                <a:latin typeface="Arial Black" panose="020B0A04020102020204" pitchFamily="34" charset="0"/>
              </a:rPr>
              <a:t>      = 22.2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4419600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altLang="id-ID">
              <a:latin typeface="Arial" panose="020B0604020202020204" pitchFamily="34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819400" y="44958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3352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3352800" y="4191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429000" y="4267200"/>
            <a:ext cx="114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id-ID" sz="3600">
                <a:latin typeface="Arial Black" panose="020B0A04020102020204" pitchFamily="34" charset="0"/>
              </a:rPr>
              <a:t>a/n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029200" y="42672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600">
                <a:latin typeface="Arial Black" panose="020B0A04020102020204" pitchFamily="34" charset="0"/>
              </a:rPr>
              <a:t>=4.714</a:t>
            </a:r>
          </a:p>
        </p:txBody>
      </p:sp>
    </p:spTree>
    <p:extLst>
      <p:ext uri="{BB962C8B-B14F-4D97-AF65-F5344CB8AC3E}">
        <p14:creationId xmlns:p14="http://schemas.microsoft.com/office/powerpoint/2010/main" val="1185660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1676400"/>
            <a:ext cx="6858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600">
                <a:latin typeface="Arial Black" panose="020B0A04020102020204" pitchFamily="34" charset="0"/>
              </a:rPr>
              <a:t>Rn = 2.99/(0.5 x 4.714)</a:t>
            </a:r>
          </a:p>
          <a:p>
            <a:pPr>
              <a:spcBef>
                <a:spcPct val="50000"/>
              </a:spcBef>
            </a:pPr>
            <a:r>
              <a:rPr lang="en-US" altLang="id-ID" sz="3600">
                <a:latin typeface="Arial Black" panose="020B0A04020102020204" pitchFamily="34" charset="0"/>
              </a:rPr>
              <a:t>     = 2.99/2.36</a:t>
            </a:r>
          </a:p>
          <a:p>
            <a:pPr>
              <a:spcBef>
                <a:spcPct val="50000"/>
              </a:spcBef>
            </a:pPr>
            <a:r>
              <a:rPr lang="en-US" altLang="id-ID" sz="3600">
                <a:latin typeface="Arial Black" panose="020B0A04020102020204" pitchFamily="34" charset="0"/>
              </a:rPr>
              <a:t>     = 1.27</a:t>
            </a:r>
          </a:p>
        </p:txBody>
      </p:sp>
    </p:spTree>
    <p:extLst>
      <p:ext uri="{BB962C8B-B14F-4D97-AF65-F5344CB8AC3E}">
        <p14:creationId xmlns:p14="http://schemas.microsoft.com/office/powerpoint/2010/main" val="251780058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252</TotalTime>
  <Words>145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Arial Black</vt:lpstr>
      <vt:lpstr>Times New Roman</vt:lpstr>
      <vt:lpstr>Crop</vt:lpstr>
      <vt:lpstr>Analisis Tetangga Terdekat</vt:lpstr>
      <vt:lpstr>PowerPoint Presentation</vt:lpstr>
      <vt:lpstr>PowerPoint Presentation</vt:lpstr>
      <vt:lpstr>PowerPoint Presentation</vt:lpstr>
      <vt:lpstr>CONTOH PERHITUNGAN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Lia Warlina</dc:creator>
  <cp:lastModifiedBy>Lia Warlina</cp:lastModifiedBy>
  <cp:revision>7</cp:revision>
  <dcterms:created xsi:type="dcterms:W3CDTF">2007-05-18T00:53:08Z</dcterms:created>
  <dcterms:modified xsi:type="dcterms:W3CDTF">2016-04-12T06:03:14Z</dcterms:modified>
</cp:coreProperties>
</file>