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7" r:id="rId4"/>
    <p:sldId id="270" r:id="rId5"/>
    <p:sldId id="271" r:id="rId6"/>
    <p:sldId id="279" r:id="rId7"/>
    <p:sldId id="278" r:id="rId8"/>
    <p:sldId id="277" r:id="rId9"/>
    <p:sldId id="276" r:id="rId10"/>
    <p:sldId id="274" r:id="rId11"/>
    <p:sldId id="275" r:id="rId12"/>
    <p:sldId id="281" r:id="rId13"/>
    <p:sldId id="272" r:id="rId14"/>
    <p:sldId id="273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5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7CDD-8ABF-412D-A63E-87661859071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://www.google.co.id/url?q=https://www.maxmanroe.com/kisah-sukses-ciputra-sang-pelopor-real-estate-indonesia.html&amp;sa=U&amp;ei=jAa2VKGaBYKauQSU84LQBw&amp;ved=0CCQQ9QEwCA&amp;usg=AFQjCNFk8wQPRSkuSCFTgJGokt4O8unNX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s.go.i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pic>
        <p:nvPicPr>
          <p:cNvPr id="7" name="Picture 2" descr="Image result for investment 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0084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49530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86618" y="6172199"/>
            <a:ext cx="7827963" cy="640079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Magister 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MANAJEMEN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7 TINGKAT INVESTOR</a:t>
            </a:r>
            <a:r>
              <a:rPr lang="id-ID" smtClean="0"/>
              <a:t/>
            </a:r>
            <a:br>
              <a:rPr lang="id-ID" smtClean="0"/>
            </a:br>
            <a:r>
              <a:rPr lang="id-ID" sz="2000" smtClean="0"/>
              <a:t>(John Burley / Robert Kiyosaki)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Tingkat 0: mereka yang tidak punya uang untuk diinvestasikan.</a:t>
            </a:r>
          </a:p>
          <a:p>
            <a:r>
              <a:rPr lang="en-US" smtClean="0"/>
              <a:t>Tingkat 1: Peminjam</a:t>
            </a:r>
          </a:p>
          <a:p>
            <a:r>
              <a:rPr lang="en-US" smtClean="0"/>
              <a:t>Tingkat 2: Penabung</a:t>
            </a:r>
          </a:p>
          <a:p>
            <a:r>
              <a:rPr lang="en-US" smtClean="0"/>
              <a:t>Tingkat 3: Investor “pandai” (tidak mau repot/ sinis/penjudi)</a:t>
            </a:r>
          </a:p>
          <a:p>
            <a:r>
              <a:rPr lang="en-US" smtClean="0"/>
              <a:t>Tingkat 4: Investor jangka panjang</a:t>
            </a:r>
          </a:p>
          <a:p>
            <a:r>
              <a:rPr lang="en-US" smtClean="0"/>
              <a:t>Tingkat 5: Investor canggih</a:t>
            </a:r>
          </a:p>
          <a:p>
            <a:r>
              <a:rPr lang="en-US" smtClean="0"/>
              <a:t>Tingkat 6: Kapitalis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34795"/>
              </p:ext>
            </p:extLst>
          </p:nvPr>
        </p:nvGraphicFramePr>
        <p:xfrm>
          <a:off x="1219200" y="1295400"/>
          <a:ext cx="69342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21209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KEBIASAAN </a:t>
                      </a:r>
                    </a:p>
                    <a:p>
                      <a:pPr algn="ctr"/>
                      <a:r>
                        <a:rPr lang="id-ID" sz="2800" dirty="0" smtClean="0"/>
                        <a:t>ORANG-ORANG MISKIN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KEBIASAAN </a:t>
                      </a:r>
                    </a:p>
                    <a:p>
                      <a:r>
                        <a:rPr lang="id-ID" sz="2800" dirty="0" smtClean="0"/>
                        <a:t>ORANG-ORANG KAYA</a:t>
                      </a:r>
                      <a:endParaRPr lang="id-ID" sz="2800" dirty="0"/>
                    </a:p>
                  </a:txBody>
                  <a:tcPr/>
                </a:tc>
              </a:tr>
              <a:tr h="212090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Kenikmatan Seketika</a:t>
                      </a:r>
                    </a:p>
                    <a:p>
                      <a:r>
                        <a:rPr lang="id-ID" sz="2800" dirty="0" smtClean="0"/>
                        <a:t>Belanja &gt; Investasi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Kenikmatan yang Tertunda</a:t>
                      </a:r>
                    </a:p>
                    <a:p>
                      <a:r>
                        <a:rPr lang="id-ID" sz="2800" dirty="0" smtClean="0"/>
                        <a:t>Investasi</a:t>
                      </a:r>
                      <a:r>
                        <a:rPr lang="id-ID" sz="2800" baseline="0" dirty="0" smtClean="0"/>
                        <a:t> &gt; Belanja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Bukan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berapa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besar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penghasilan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anda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sebulan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lgerian" pitchFamily="82" charset="0"/>
              </a:rPr>
              <a:t>tetapi</a:t>
            </a:r>
            <a:r>
              <a:rPr lang="en-US" sz="40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berapa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besar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dari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penghasilan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kita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yang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dapat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disisihkan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untuk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diinvestasikan</a:t>
            </a:r>
            <a:endParaRPr lang="en-U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" y="1600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Building Wealth over Time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7" name="Picture 6" descr="http://1.bp.blogspot.com/_SJMDcvZ0DK8/S-1IqBRpfzI/AAAAAAAAADQ/YdBHmpzphg0/s1600/invest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320" y="3200400"/>
            <a:ext cx="2987040" cy="224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" name="Picture 2" descr="http://www.bibby-sterilin.com/capital-investment-comp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6019800" cy="6019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5257800"/>
            <a:ext cx="6477000" cy="777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SUCESSFULL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INVESTOR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http://skyrocketseo.co.uk/wp-content/uploads/2011/08/warren_buffe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0654" cy="2590800"/>
          </a:xfrm>
          <a:prstGeom prst="rect">
            <a:avLst/>
          </a:prstGeom>
          <a:noFill/>
        </p:spPr>
      </p:pic>
      <p:pic>
        <p:nvPicPr>
          <p:cNvPr id="9" name="Picture 10" descr="http://www.entmoney.com/wp-content/uploads/2010/08/donald-tru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09800" cy="3040733"/>
          </a:xfrm>
          <a:prstGeom prst="rect">
            <a:avLst/>
          </a:prstGeom>
          <a:noFill/>
        </p:spPr>
      </p:pic>
      <p:pic>
        <p:nvPicPr>
          <p:cNvPr id="10" name="Picture 12" descr="http://www.investor.co.id/media/images/medium2/20111031112846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9" y="3428999"/>
            <a:ext cx="3000375" cy="1981200"/>
          </a:xfrm>
          <a:prstGeom prst="rect">
            <a:avLst/>
          </a:prstGeom>
          <a:noFill/>
        </p:spPr>
      </p:pic>
      <p:pic>
        <p:nvPicPr>
          <p:cNvPr id="11" name="Picture 4" descr="http://t1.gstatic.com/images?q=tbn:ANd9GcRGTWKKXaIe7jTWUZjWsJ0SppgU-3X0bdUvrNwjIq2ZxT4tV7IjY7Jg9G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1280" y="2971799"/>
            <a:ext cx="2743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rgbClr val="FF0000"/>
                </a:solidFill>
                <a:latin typeface="Algerian" pitchFamily="82" charset="0"/>
              </a:rPr>
              <a:t>INVESTMENT GOAL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7" name="Picture 2" descr="http://www.wealthypromoter.com/wp-content/uploads/2011/04/The-concept-of-wealth-and-financial-free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9" y="1417638"/>
            <a:ext cx="9140961" cy="4539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KAPAN MULAI INVESTASI ???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87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JANGKA WAKTU INVESTASI ???</a:t>
            </a:r>
            <a:endParaRPr lang="id-ID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2276"/>
              </p:ext>
            </p:extLst>
          </p:nvPr>
        </p:nvGraphicFramePr>
        <p:xfrm>
          <a:off x="457200" y="20574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392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TINGKAT PENGEMBALIAN INVESTASI</a:t>
                      </a:r>
                      <a:endParaRPr lang="id-ID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UMUR SAAT MULAI INVESTASI </a:t>
                      </a:r>
                    </a:p>
                    <a:p>
                      <a:pPr algn="ctr"/>
                      <a:r>
                        <a:rPr lang="id-ID" b="0" dirty="0" smtClean="0"/>
                        <a:t>(MISAL,</a:t>
                      </a:r>
                      <a:r>
                        <a:rPr lang="id-ID" b="0" baseline="0" dirty="0" smtClean="0"/>
                        <a:t> NILAI INVESTASI AWAL 12 JUTA RUPIAH / TAHUN DAN DI TANAMKAN PADA INTRUMEN INVESTASI SAMPAI USIA 55 TAHUN)</a:t>
                      </a:r>
                      <a:endParaRPr lang="id-ID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40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50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797.266.170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572.725.185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258.942.763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66.307.575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1.133.529.435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758.988.452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301.548.264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69.008.868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1.973.928.272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1.180.164.713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381.269.780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73.261.200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4.281.442.164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2.182.449.926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526.108.969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79.321.249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lgerian" pitchFamily="82" charset="0"/>
              </a:rPr>
              <a:t>WILL YOU BE A bILlIONAIRE?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MENUJU SATU MILIAR</a:t>
            </a:r>
            <a:endParaRPr lang="id-ID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21142"/>
              </p:ext>
            </p:extLst>
          </p:nvPr>
        </p:nvGraphicFramePr>
        <p:xfrm>
          <a:off x="-13721" y="1828800"/>
          <a:ext cx="9144000" cy="3450700"/>
        </p:xfrm>
        <a:graphic>
          <a:graphicData uri="http://schemas.openxmlformats.org/drawingml/2006/table">
            <a:tbl>
              <a:tblPr/>
              <a:tblGrid>
                <a:gridCol w="94964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</a:tblGrid>
              <a:tr h="122377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Jangka waktu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Algerian"/>
                        </a:rPr>
                        <a:t>20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Algerian"/>
                        </a:rPr>
                        <a:t>30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35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50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2377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(tahun)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2377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Tingkat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4,841,395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2,392,778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1,306,000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747,445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438,726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261,210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156,819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94,609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57,245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4,566,475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2,179,326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1,144,724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628,701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353,358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201,067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115,221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66,289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382,224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4,304,054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1,981,862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1,000,853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526,972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283,293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153,958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84,158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46,148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25,349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4,053,824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1,899,593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872,967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440,250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226,211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117,327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61,146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31,946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16,712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3,815,463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1,631,711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759,679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366,666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179,951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89,027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44,518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22,005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10,961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3,588,638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1,477,404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659,650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304,500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142,657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67,292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31,843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15,091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7,157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16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3,373,005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1,335,893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571,605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252,193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112,734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50,685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22,847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10,310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4,655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3,168,215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1,206,287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494,336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208,348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88,828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38,056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16,338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7,020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3,018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2,973,911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1,087,892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426,715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171,724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69,807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28,492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11,648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4,765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1,950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2,789,731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979,912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367,693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141,231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54,725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21,277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8,283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3,226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1,257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20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2,615,312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881,605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316,308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115,919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42,807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15,852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5,876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2,179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808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21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2,450,287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792,258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271,675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94,966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33,416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11,785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4,160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1,469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519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2,294,292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711,188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232,994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77,666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26,037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8,745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2,939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988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332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2,146,963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637,744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199,542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63,416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20,253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6,478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2,073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664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2,007,938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571,310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170,668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51,704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15,730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4,791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1,460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445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136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1,876,860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511,304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145,792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42,097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12,199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3,539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1,027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298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86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75"/>
            <a:ext cx="8791575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LANGKAH MENUJU BEBAS FINANSIAL</a:t>
            </a:r>
            <a:endParaRPr lang="id-ID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 smtClean="0">
                <a:solidFill>
                  <a:schemeClr val="tx1"/>
                </a:solidFill>
              </a:rPr>
              <a:t>Pola Pikir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Tujuan Finansial yang jelas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Membuat Rencana Finansial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Tingkatkan Pendapatan, Kurangi Biaya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Lindungi Kekayaan Anda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97000"/>
          <a:ext cx="86868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201932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Pola Pikir Pemenang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Pola Pikir Pecundang</a:t>
                      </a:r>
                      <a:endParaRPr lang="id-ID" sz="3600" dirty="0"/>
                    </a:p>
                  </a:txBody>
                  <a:tcPr/>
                </a:tc>
              </a:tr>
              <a:tr h="2963668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Mengambil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100</a:t>
                      </a:r>
                      <a:r>
                        <a:rPr lang="id-ID" dirty="0" smtClean="0"/>
                        <a:t>% </a:t>
                      </a:r>
                      <a:r>
                        <a:rPr lang="id-ID" sz="2800" dirty="0" smtClean="0"/>
                        <a:t>tanggung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jawab</a:t>
                      </a:r>
                      <a:r>
                        <a:rPr lang="id-ID" dirty="0" smtClean="0"/>
                        <a:t> &amp; </a:t>
                      </a:r>
                      <a:r>
                        <a:rPr lang="id-ID" sz="2800" dirty="0" smtClean="0"/>
                        <a:t>kepemilikan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. </a:t>
                      </a:r>
                      <a:r>
                        <a:rPr lang="id-ID" sz="2800" dirty="0" smtClean="0"/>
                        <a:t>Memberikan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pembenaran</a:t>
                      </a:r>
                    </a:p>
                    <a:p>
                      <a:r>
                        <a:rPr lang="id-ID" dirty="0" smtClean="0"/>
                        <a:t>. </a:t>
                      </a:r>
                      <a:r>
                        <a:rPr lang="id-ID" sz="2800" dirty="0" smtClean="0"/>
                        <a:t>Menyalahkan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orang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lain</a:t>
                      </a:r>
                    </a:p>
                    <a:p>
                      <a:r>
                        <a:rPr lang="id-ID" dirty="0" smtClean="0"/>
                        <a:t>.</a:t>
                      </a:r>
                      <a:r>
                        <a:rPr lang="id-ID" sz="2800" dirty="0" smtClean="0"/>
                        <a:t>Mengeluh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TUGAS I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dirty="0" smtClean="0">
                <a:solidFill>
                  <a:schemeClr val="tx1"/>
                </a:solidFill>
              </a:rPr>
              <a:t>Tuliskan ‘</a:t>
            </a:r>
            <a:r>
              <a:rPr lang="id-ID" i="1" dirty="0" smtClean="0">
                <a:solidFill>
                  <a:schemeClr val="tx1"/>
                </a:solidFill>
              </a:rPr>
              <a:t>belief</a:t>
            </a:r>
            <a:r>
              <a:rPr lang="id-ID" dirty="0" smtClean="0">
                <a:solidFill>
                  <a:schemeClr val="tx1"/>
                </a:solidFill>
              </a:rPr>
              <a:t>’ yang melekat pada diri saudara.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Buatlah </a:t>
            </a:r>
            <a:r>
              <a:rPr lang="id-ID" i="1" dirty="0" smtClean="0">
                <a:solidFill>
                  <a:schemeClr val="tx1"/>
                </a:solidFill>
              </a:rPr>
              <a:t>goal</a:t>
            </a:r>
            <a:r>
              <a:rPr lang="id-ID" dirty="0" smtClean="0">
                <a:solidFill>
                  <a:schemeClr val="tx1"/>
                </a:solidFill>
              </a:rPr>
              <a:t> yang anda ingin capai dalam jangka waktu 2 tahun, 5 tahun, 10 tahun, 20 tahun dan 30 tahun sejak hari ini.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Buatlah rencana tindakan dari masing-masinng </a:t>
            </a:r>
            <a:r>
              <a:rPr lang="id-ID" i="1" dirty="0" smtClean="0">
                <a:solidFill>
                  <a:schemeClr val="tx1"/>
                </a:solidFill>
              </a:rPr>
              <a:t>goal</a:t>
            </a:r>
            <a:r>
              <a:rPr lang="id-ID" dirty="0" smtClean="0">
                <a:solidFill>
                  <a:schemeClr val="tx1"/>
                </a:solidFill>
              </a:rPr>
              <a:t> tersebut.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Bacakan </a:t>
            </a:r>
            <a:r>
              <a:rPr lang="id-ID" i="1" dirty="0" smtClean="0">
                <a:solidFill>
                  <a:schemeClr val="tx1"/>
                </a:solidFill>
              </a:rPr>
              <a:t>belief,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i="1" dirty="0" smtClean="0">
                <a:solidFill>
                  <a:schemeClr val="tx1"/>
                </a:solidFill>
              </a:rPr>
              <a:t>goal, dan rencana tindakan</a:t>
            </a:r>
            <a:r>
              <a:rPr lang="id-ID" dirty="0" smtClean="0">
                <a:solidFill>
                  <a:schemeClr val="tx1"/>
                </a:solidFill>
              </a:rPr>
              <a:t> saudara di kelas serta upload pada kuliah online.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87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" name="Picture 2" descr="http://i.kinja-img.com/gawker-media/image/upload/s--bCAvJ_xj--/17mppqpfijoax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589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724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Terimakasih....</a:t>
            </a:r>
          </a:p>
        </p:txBody>
      </p:sp>
    </p:spTree>
    <p:extLst>
      <p:ext uri="{BB962C8B-B14F-4D97-AF65-F5344CB8AC3E}">
        <p14:creationId xmlns:p14="http://schemas.microsoft.com/office/powerpoint/2010/main" val="25277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81001"/>
            <a:ext cx="8418513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83820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650"/>
            <a:ext cx="82296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06450"/>
            <a:ext cx="8418513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8675"/>
            <a:ext cx="82296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DISTRIBUSI SIMPANAN BERDASARKAN SEGMEN NOMINAL (INDONESIA – </a:t>
            </a:r>
            <a:r>
              <a:rPr lang="id-ID" sz="2800" dirty="0" smtClean="0">
                <a:hlinkClick r:id="rId3"/>
              </a:rPr>
              <a:t>WWW.</a:t>
            </a:r>
            <a:r>
              <a:rPr lang="en-US" sz="2800" dirty="0" smtClean="0">
                <a:hlinkClick r:id="rId3"/>
              </a:rPr>
              <a:t>LPS</a:t>
            </a:r>
            <a:r>
              <a:rPr lang="id-ID" sz="2800" dirty="0" smtClean="0">
                <a:hlinkClick r:id="rId3"/>
              </a:rPr>
              <a:t>.GO.ID</a:t>
            </a:r>
            <a:r>
              <a:rPr lang="id-ID" sz="2800" dirty="0" smtClean="0"/>
              <a:t> -</a:t>
            </a:r>
            <a:r>
              <a:rPr lang="en-US" sz="2800" dirty="0" smtClean="0"/>
              <a:t> </a:t>
            </a:r>
            <a:r>
              <a:rPr lang="id-ID" sz="2800" dirty="0" smtClean="0"/>
              <a:t>SEPT</a:t>
            </a:r>
            <a:r>
              <a:rPr lang="en-US" sz="2800" dirty="0" smtClean="0"/>
              <a:t> 201</a:t>
            </a:r>
            <a:r>
              <a:rPr lang="id-ID" sz="2800" dirty="0" smtClean="0"/>
              <a:t>9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32758"/>
              </p:ext>
            </p:extLst>
          </p:nvPr>
        </p:nvGraphicFramePr>
        <p:xfrm>
          <a:off x="533400" y="1417638"/>
          <a:ext cx="8077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524000"/>
                <a:gridCol w="11430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SIMPANAN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JUMLAH REKENING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PERSEN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Miliar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PERSEN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 &gt; 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00,353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2.843.568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 &lt; N &lt; 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176.657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553.449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M &lt;</a:t>
                      </a:r>
                      <a:r>
                        <a:rPr lang="en-US" sz="2000" baseline="0" dirty="0" smtClean="0"/>
                        <a:t> N &lt; 2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288.350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410.591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dirty="0" smtClean="0"/>
                        <a:t> &lt; N &lt; 1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640.979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464.002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baseline="0" dirty="0" smtClean="0"/>
                        <a:t> &lt; N &lt; 500 </a:t>
                      </a:r>
                      <a:r>
                        <a:rPr lang="en-US" sz="2000" baseline="0" dirty="0" err="1" smtClean="0"/>
                        <a:t>Juta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1.662.975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533.868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dirty="0" smtClean="0"/>
                        <a:t> &lt; N &lt; 200 </a:t>
                      </a:r>
                      <a:r>
                        <a:rPr lang="en-US" sz="2000" dirty="0" err="1" smtClean="0"/>
                        <a:t>Juta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2.411.194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338.510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 &lt; 100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Juta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 (Sept</a:t>
                      </a:r>
                      <a:r>
                        <a:rPr lang="id-ID" sz="2000" baseline="0" dirty="0" smtClean="0">
                          <a:solidFill>
                            <a:srgbClr val="FF0000"/>
                          </a:solidFill>
                        </a:rPr>
                        <a:t> 2019)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289.744.120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840.437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 &lt; 100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Juta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 (Mei 2016)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469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,2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97.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649,099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Total (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Sept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201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295.024.628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100,00%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5.984.425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100,00%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 (Mei 2016)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82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436,133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589,453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Robert </a:t>
            </a:r>
            <a:r>
              <a:rPr lang="en-US" sz="3600" dirty="0" err="1" smtClean="0"/>
              <a:t>Kiyosaki’s</a:t>
            </a:r>
            <a:r>
              <a:rPr lang="en-US" sz="3600" dirty="0" smtClean="0"/>
              <a:t> CASH FLOW DIAGRAM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775</Words>
  <Application>Microsoft Office PowerPoint</Application>
  <PresentationFormat>On-screen Show (4:3)</PresentationFormat>
  <Paragraphs>302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11</cp:revision>
  <dcterms:created xsi:type="dcterms:W3CDTF">2019-11-13T23:36:29Z</dcterms:created>
  <dcterms:modified xsi:type="dcterms:W3CDTF">2019-11-29T09:27:10Z</dcterms:modified>
</cp:coreProperties>
</file>