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3" r:id="rId3"/>
    <p:sldId id="366" r:id="rId4"/>
    <p:sldId id="367" r:id="rId5"/>
    <p:sldId id="368" r:id="rId6"/>
    <p:sldId id="369" r:id="rId7"/>
    <p:sldId id="370" r:id="rId8"/>
    <p:sldId id="371" r:id="rId9"/>
  </p:sldIdLst>
  <p:sldSz cx="9144000" cy="6858000" type="screen4x3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02B"/>
    <a:srgbClr val="F7FA6A"/>
    <a:srgbClr val="CC9B00"/>
    <a:srgbClr val="FF7979"/>
    <a:srgbClr val="92F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9259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798" cy="342547"/>
          </a:xfrm>
          <a:prstGeom prst="rect">
            <a:avLst/>
          </a:prstGeom>
        </p:spPr>
        <p:txBody>
          <a:bodyPr vert="horz" lIns="88642" tIns="44321" rIns="88642" bIns="443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9" y="0"/>
            <a:ext cx="4309798" cy="342547"/>
          </a:xfrm>
          <a:prstGeom prst="rect">
            <a:avLst/>
          </a:prstGeom>
        </p:spPr>
        <p:txBody>
          <a:bodyPr vert="horz" lIns="88642" tIns="44321" rIns="88642" bIns="44321" rtlCol="0"/>
          <a:lstStyle>
            <a:lvl1pPr algn="r">
              <a:defRPr sz="1200"/>
            </a:lvl1pPr>
          </a:lstStyle>
          <a:p>
            <a:fld id="{82D4D851-B21C-49B8-9836-C77B15A23185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513433"/>
            <a:ext cx="4309798" cy="343557"/>
          </a:xfrm>
          <a:prstGeom prst="rect">
            <a:avLst/>
          </a:prstGeom>
        </p:spPr>
        <p:txBody>
          <a:bodyPr vert="horz" lIns="88642" tIns="44321" rIns="88642" bIns="443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9" y="6513433"/>
            <a:ext cx="4309798" cy="343557"/>
          </a:xfrm>
          <a:prstGeom prst="rect">
            <a:avLst/>
          </a:prstGeom>
        </p:spPr>
        <p:txBody>
          <a:bodyPr vert="horz" lIns="88642" tIns="44321" rIns="88642" bIns="44321" rtlCol="0" anchor="b"/>
          <a:lstStyle>
            <a:lvl1pPr algn="r">
              <a:defRPr sz="1200"/>
            </a:lvl1pPr>
          </a:lstStyle>
          <a:p>
            <a:fld id="{FAC1BE21-C165-471E-B906-8854075A2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20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798" cy="342900"/>
          </a:xfrm>
          <a:prstGeom prst="rect">
            <a:avLst/>
          </a:prstGeom>
        </p:spPr>
        <p:txBody>
          <a:bodyPr vert="horz" lIns="88642" tIns="44321" rIns="88642" bIns="443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9" y="0"/>
            <a:ext cx="4309798" cy="342900"/>
          </a:xfrm>
          <a:prstGeom prst="rect">
            <a:avLst/>
          </a:prstGeom>
        </p:spPr>
        <p:txBody>
          <a:bodyPr vert="horz" lIns="88642" tIns="44321" rIns="88642" bIns="44321" rtlCol="0"/>
          <a:lstStyle>
            <a:lvl1pPr algn="r">
              <a:defRPr sz="1200"/>
            </a:lvl1pPr>
          </a:lstStyle>
          <a:p>
            <a:fld id="{97B29126-2A5B-4FC6-AA6B-3E08C113BA7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42" tIns="44321" rIns="88642" bIns="443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2"/>
            <a:ext cx="7956550" cy="3086100"/>
          </a:xfrm>
          <a:prstGeom prst="rect">
            <a:avLst/>
          </a:prstGeom>
        </p:spPr>
        <p:txBody>
          <a:bodyPr vert="horz" lIns="88642" tIns="44321" rIns="88642" bIns="443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513910"/>
            <a:ext cx="4309798" cy="342900"/>
          </a:xfrm>
          <a:prstGeom prst="rect">
            <a:avLst/>
          </a:prstGeom>
        </p:spPr>
        <p:txBody>
          <a:bodyPr vert="horz" lIns="88642" tIns="44321" rIns="88642" bIns="443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9" y="6513910"/>
            <a:ext cx="4309798" cy="342900"/>
          </a:xfrm>
          <a:prstGeom prst="rect">
            <a:avLst/>
          </a:prstGeom>
        </p:spPr>
        <p:txBody>
          <a:bodyPr vert="horz" lIns="88642" tIns="44321" rIns="88642" bIns="44321" rtlCol="0" anchor="b"/>
          <a:lstStyle>
            <a:lvl1pPr algn="r">
              <a:defRPr sz="1200"/>
            </a:lvl1pPr>
          </a:lstStyle>
          <a:p>
            <a:fld id="{5B700FF6-04DF-437B-9FA8-C8A9B040E5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6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AB9-029A-45CD-A060-6BFA74EC6DF4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489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0AD41DA-E0B1-4256-9C7F-53A9F18E38A6}" type="datetime1">
              <a:rPr lang="en-US" smtClean="0"/>
              <a:pPr algn="r" eaLnBrk="1" latinLnBrk="0" hangingPunct="1"/>
              <a:t>12/30/2019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577035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0AD41DA-E0B1-4256-9C7F-53A9F18E38A6}" type="datetime1">
              <a:rPr lang="en-US" smtClean="0"/>
              <a:pPr algn="r" eaLnBrk="1" latinLnBrk="0" hangingPunct="1"/>
              <a:t>12/30/2019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55437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0AD41DA-E0B1-4256-9C7F-53A9F18E38A6}" type="datetime1">
              <a:rPr lang="en-US" smtClean="0"/>
              <a:pPr algn="r" eaLnBrk="1" latinLnBrk="0" hangingPunct="1"/>
              <a:t>12/30/2019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66693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0AD41DA-E0B1-4256-9C7F-53A9F18E38A6}" type="datetime1">
              <a:rPr lang="en-US" smtClean="0"/>
              <a:pPr algn="r" eaLnBrk="1" latinLnBrk="0" hangingPunct="1"/>
              <a:t>12/30/2019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50319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0AD41DA-E0B1-4256-9C7F-53A9F18E38A6}" type="datetime1">
              <a:rPr lang="en-US" smtClean="0"/>
              <a:pPr algn="r" eaLnBrk="1" latinLnBrk="0" hangingPunct="1"/>
              <a:t>12/30/2019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598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3864-060D-48FD-8EB4-2A09514A8B46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30744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EFD3-A66F-4AB4-97C8-3B6FA9D5979C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177427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CE1B-567B-4F3A-8176-21B6AF626E6B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83542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68A5-E89C-4753-91E5-EE753E37D86B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8885830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00151-BAA2-4174-80D1-1F9740BA8CA8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73095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285C-BCD5-4B16-BF0D-B6A37F846147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63200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5064-84A6-4706-A672-B1B2066102B8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2628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AC11-FEDE-4C3F-83B2-CF7CF4C5590C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2114651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599-7E88-436A-854A-5AA9B088C941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30472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AAE8-2F5B-4CD0-B095-7372D0CC18F8}" type="datetime1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6324807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0AD41DA-E0B1-4256-9C7F-53A9F18E38A6}" type="datetime1">
              <a:rPr lang="en-US" smtClean="0"/>
              <a:pPr algn="r" eaLnBrk="1" latinLnBrk="0" hangingPunct="1"/>
              <a:t>12/30/2019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670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908721"/>
            <a:ext cx="6707088" cy="23042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dirty="0" smtClean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id-ID" dirty="0" smtClean="0">
                <a:solidFill>
                  <a:schemeClr val="tx2">
                    <a:lumMod val="75000"/>
                  </a:schemeClr>
                </a:solidFill>
              </a:rPr>
              <a:t>RANSSHIPMENT</a:t>
            </a:r>
            <a:r>
              <a:rPr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sz="2000" dirty="0" smtClean="0">
                <a:solidFill>
                  <a:schemeClr val="tx2">
                    <a:lumMod val="75000"/>
                  </a:schemeClr>
                </a:solidFill>
              </a:rPr>
              <a:t>MATAKULIAH RISET OPERASIONAL</a:t>
            </a:r>
            <a:br>
              <a:rPr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sz="2000" dirty="0" err="1" smtClean="0">
                <a:solidFill>
                  <a:schemeClr val="tx2">
                    <a:lumMod val="75000"/>
                  </a:schemeClr>
                </a:solidFill>
              </a:rPr>
              <a:t>Pertemuan</a:t>
            </a:r>
            <a:r>
              <a:rPr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sz="2000" dirty="0" err="1" smtClean="0">
                <a:solidFill>
                  <a:schemeClr val="tx2">
                    <a:lumMod val="75000"/>
                  </a:schemeClr>
                </a:solidFill>
              </a:rPr>
              <a:t>Ke</a:t>
            </a:r>
            <a:r>
              <a:rPr sz="2000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id-ID" sz="2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id-ID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d-ID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 </a:t>
            </a:r>
            <a:r>
              <a:rPr lang="id-ID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Studi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Teknik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Informatika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Indonesia</a:t>
            </a:r>
          </a:p>
          <a:p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0609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endahuluan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196752"/>
            <a:ext cx="8258204" cy="4804016"/>
          </a:xfrm>
        </p:spPr>
        <p:txBody>
          <a:bodyPr>
            <a:normAutofit/>
          </a:bodyPr>
          <a:lstStyle/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Perluasan dari masalah transportasi</a:t>
            </a:r>
          </a:p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Setiap sumber dan tujuan dapat juga menjadi titik perantara pengiriman dari sumber ke tujuan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Pengiriman komoditas dari sumber ke tujuan dapat melalui satu/beberapa tempat perantara (</a:t>
            </a:r>
            <a:r>
              <a:rPr lang="id-ID" sz="2400" i="1" dirty="0" smtClean="0">
                <a:latin typeface="Arial" pitchFamily="34" charset="0"/>
                <a:cs typeface="Arial" pitchFamily="34" charset="0"/>
              </a:rPr>
              <a:t>junction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Komoditas yang diangkut harus mengalami dua atau lebih cara distribusi.</a:t>
            </a:r>
          </a:p>
          <a:p>
            <a:pPr algn="just"/>
            <a:r>
              <a:rPr lang="id-ID" sz="2400" dirty="0" smtClean="0">
                <a:latin typeface="Arial" pitchFamily="34" charset="0"/>
                <a:cs typeface="Arial" pitchFamily="34" charset="0"/>
              </a:rPr>
              <a:t>Proses distribusi komoditas dari sumber ke tujuan harus melalui semacam perantara/agen terlebih dahulu.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>
            <a:off x="2699792" y="1916832"/>
            <a:ext cx="1080120" cy="151216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06090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Contoh Jaringan Transhipment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6" name="Rounded Rectangle 5"/>
          <p:cNvSpPr/>
          <p:nvPr/>
        </p:nvSpPr>
        <p:spPr>
          <a:xfrm>
            <a:off x="899592" y="1484784"/>
            <a:ext cx="194421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Jakarta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28184" y="1484784"/>
            <a:ext cx="194421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Semarang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99592" y="5229200"/>
            <a:ext cx="194421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Yogyakarta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28184" y="5229200"/>
            <a:ext cx="194421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Malang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63888" y="3429000"/>
            <a:ext cx="194421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Surabaya</a:t>
            </a:r>
            <a:endParaRPr lang="id-ID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>
            <a:stCxn id="6" idx="3"/>
            <a:endCxn id="8" idx="1"/>
          </p:cNvCxnSpPr>
          <p:nvPr/>
        </p:nvCxnSpPr>
        <p:spPr>
          <a:xfrm>
            <a:off x="2843808" y="1808820"/>
            <a:ext cx="3384376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43808" y="5612504"/>
            <a:ext cx="3384376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9" idx="0"/>
          </p:cNvCxnSpPr>
          <p:nvPr/>
        </p:nvCxnSpPr>
        <p:spPr>
          <a:xfrm>
            <a:off x="1871700" y="2132856"/>
            <a:ext cx="0" cy="3096344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200292" y="2132856"/>
            <a:ext cx="0" cy="3096344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843808" y="4077072"/>
            <a:ext cx="936104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508104" y="2132856"/>
            <a:ext cx="720080" cy="12961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5364088" y="4077072"/>
            <a:ext cx="864096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1491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06090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Contoh Kasus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196752"/>
            <a:ext cx="8258204" cy="48040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Sebuah perusahaan alat berat memiliki 14 alat berat yang berada di Jakarta sebanyak 6 unit dan di Surabaya 8 unit. Alat berat tersebut akan digunakan di 6 kota, yaitu :</a:t>
            </a:r>
          </a:p>
          <a:p>
            <a:pPr algn="just">
              <a:buFontTx/>
              <a:buChar char="-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2 unit di Tasikmalaya</a:t>
            </a:r>
          </a:p>
          <a:p>
            <a:pPr algn="just">
              <a:buFontTx/>
              <a:buChar char="-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1 unit di Cirebon</a:t>
            </a:r>
          </a:p>
          <a:p>
            <a:pPr algn="just">
              <a:buFontTx/>
              <a:buChar char="-"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3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unit di Jogja</a:t>
            </a:r>
          </a:p>
          <a:p>
            <a:pPr algn="just">
              <a:buFontTx/>
              <a:buChar char="-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4 unit di Solo</a:t>
            </a:r>
          </a:p>
          <a:p>
            <a:pPr algn="just">
              <a:buFontTx/>
              <a:buChar char="-"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2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unit di Madiun</a:t>
            </a:r>
          </a:p>
          <a:p>
            <a:pPr algn="just">
              <a:buFontTx/>
              <a:buChar char="-"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2 unit di Jember</a:t>
            </a:r>
          </a:p>
          <a:p>
            <a:pPr marL="0" indent="0" algn="just"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Karena kondisi jalan, maka distribusi tidak dapat langsung dari kota asal ke kota tujuan dan harus melalui kota transit, yaitu kota Bandung, Semarang dan Malang.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958702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7" y="404664"/>
            <a:ext cx="8291263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Biaya Satuan Distribusi dari Kota Asal ke Kota Transit :</a:t>
            </a:r>
          </a:p>
          <a:p>
            <a:pPr marL="0" indent="0">
              <a:buNone/>
            </a:pPr>
            <a:endParaRPr lang="id-ID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5</a:t>
            </a:fld>
            <a:endParaRPr kumimoji="0"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942883"/>
              </p:ext>
            </p:extLst>
          </p:nvPr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BDG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SMG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MALANG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JKT</a:t>
                      </a:r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SBY</a:t>
                      </a:r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5"/>
          <p:cNvSpPr txBox="1">
            <a:spLocks/>
          </p:cNvSpPr>
          <p:nvPr/>
        </p:nvSpPr>
        <p:spPr>
          <a:xfrm>
            <a:off x="395537" y="2780928"/>
            <a:ext cx="8276727" cy="7920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d-ID" sz="2400" dirty="0" smtClean="0"/>
              <a:t>Biaya Satuan Distribusi dari Kota Transit ke Kota Tujuan :</a:t>
            </a:r>
          </a:p>
          <a:p>
            <a:pPr marL="0" indent="0">
              <a:buFont typeface="Wingdings 2"/>
              <a:buNone/>
            </a:pPr>
            <a:endParaRPr lang="id-ID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06421"/>
              </p:ext>
            </p:extLst>
          </p:nvPr>
        </p:nvGraphicFramePr>
        <p:xfrm>
          <a:off x="395537" y="3745840"/>
          <a:ext cx="84249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TASIK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CRB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JOGJA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SOLO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MADIUN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JEMBER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BDG</a:t>
                      </a:r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SMG</a:t>
                      </a:r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MALANG</a:t>
                      </a:r>
                      <a:endParaRPr lang="id-ID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id-ID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6102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179512" y="476672"/>
            <a:ext cx="8060432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>
                <a:solidFill>
                  <a:schemeClr val="tx2">
                    <a:lumMod val="75000"/>
                  </a:schemeClr>
                </a:solidFill>
              </a:rPr>
              <a:t>Jaringan Distribusi awal :</a:t>
            </a:r>
            <a:endParaRPr lang="id-ID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7" t="22666" r="32422" b="11000"/>
          <a:stretch/>
        </p:blipFill>
        <p:spPr bwMode="auto">
          <a:xfrm>
            <a:off x="1097689" y="1268760"/>
            <a:ext cx="6642663" cy="5472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8476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47112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Untuk menyelesaikan masalah transhipment tersebut, maka pada setiap kota transit harus dibuat/disediakan komoditas dummy yang besarnya sama dengan junlah semua kapasitas produk atau persediaan barang.</a:t>
            </a:r>
          </a:p>
          <a:p>
            <a:endParaRPr lang="id-ID" sz="2400" dirty="0" smtClean="0"/>
          </a:p>
          <a:p>
            <a:r>
              <a:rPr lang="id-ID" sz="2400" dirty="0" smtClean="0"/>
              <a:t>Tabel transportasi dibuat dengan menggabungkan kedua tabel tersebut dan memberikan biaya yang cukup besar (M) kepada semua yang tidak mempunyai jalur distribusi</a:t>
            </a:r>
            <a:endParaRPr lang="id-ID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43782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395536" y="332656"/>
            <a:ext cx="7772400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Tabel Gabungan :</a:t>
            </a:r>
            <a:endParaRPr lang="id-ID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32000" r="10937" b="21667"/>
          <a:stretch/>
        </p:blipFill>
        <p:spPr bwMode="auto">
          <a:xfrm>
            <a:off x="58824" y="764704"/>
            <a:ext cx="8833656" cy="3132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67544" y="4149080"/>
            <a:ext cx="8208912" cy="252028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d-ID" sz="2400" dirty="0" smtClean="0"/>
              <a:t>Selesaikan sebagai masalah transportasi dengan tujuan meminimasi total biaya </a:t>
            </a:r>
            <a:r>
              <a:rPr lang="id-ID" sz="2400" dirty="0" smtClean="0"/>
              <a:t>transportasi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NWCR, Least cost </a:t>
            </a:r>
            <a:r>
              <a:rPr lang="en-US" sz="2400" dirty="0" err="1" smtClean="0"/>
              <a:t>dan</a:t>
            </a:r>
            <a:r>
              <a:rPr lang="en-US" sz="2400" dirty="0"/>
              <a:t> </a:t>
            </a:r>
            <a:r>
              <a:rPr lang="en-US" sz="2400" dirty="0" smtClean="0"/>
              <a:t>VAM,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Stepping Stone.</a:t>
            </a:r>
            <a:r>
              <a:rPr lang="id-ID" sz="2400" dirty="0" smtClean="0"/>
              <a:t> </a:t>
            </a:r>
            <a:endParaRPr lang="en-US" sz="2400" dirty="0" smtClean="0"/>
          </a:p>
          <a:p>
            <a:pPr marL="0" indent="0">
              <a:buFont typeface="Wingdings 2"/>
              <a:buNone/>
            </a:pPr>
            <a:r>
              <a:rPr lang="id-ID" sz="2400" dirty="0" smtClean="0"/>
              <a:t>Jika </a:t>
            </a:r>
            <a:r>
              <a:rPr lang="id-ID" sz="2400" dirty="0" smtClean="0"/>
              <a:t>pencarian solusi menggunakan aplikasi POM for Windows, TORA, atau QSB, makan biaya dengan variabel M dapat diganti dengan sebuah nilai yang sangat besar (misal 1.000.000</a:t>
            </a:r>
            <a:r>
              <a:rPr lang="id-ID" sz="2400" dirty="0" smtClean="0"/>
              <a:t>).</a:t>
            </a:r>
            <a:endParaRPr lang="en-US" sz="2400" dirty="0" smtClean="0"/>
          </a:p>
          <a:p>
            <a:pPr marL="0" indent="0">
              <a:buFont typeface="Wingdings 2"/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1604690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2673</TotalTime>
  <Words>334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 2</vt:lpstr>
      <vt:lpstr>Wingdings 3</vt:lpstr>
      <vt:lpstr>Facet</vt:lpstr>
      <vt:lpstr>    TRANSSHIPMENT MATAKULIAH RISET OPERASIONAL Pertemuan Ke-11 </vt:lpstr>
      <vt:lpstr>Pendahuluan</vt:lpstr>
      <vt:lpstr>Contoh Jaringan Transhipment</vt:lpstr>
      <vt:lpstr>Contoh Kasus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RISET OPERASIONAL Pertemuan Ke-1</dc:title>
  <dc:creator>Riani</dc:creator>
  <cp:lastModifiedBy>admin</cp:lastModifiedBy>
  <cp:revision>628</cp:revision>
  <dcterms:created xsi:type="dcterms:W3CDTF">2010-02-12T06:18:54Z</dcterms:created>
  <dcterms:modified xsi:type="dcterms:W3CDTF">2019-12-29T21:21:11Z</dcterms:modified>
</cp:coreProperties>
</file>