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AFFA631-A378-7140-BF16-15C3F8286BDC}">
          <p14:sldIdLst>
            <p14:sldId id="256"/>
            <p14:sldId id="259"/>
            <p14:sldId id="257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Default Section" id="{B1484EBA-17BF-FC41-89BD-4AC595F298D4}">
          <p14:sldIdLst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4"/>
    <p:restoredTop sz="94617"/>
  </p:normalViewPr>
  <p:slideViewPr>
    <p:cSldViewPr snapToGrid="0" snapToObjects="1">
      <p:cViewPr varScale="1">
        <p:scale>
          <a:sx n="91" d="100"/>
          <a:sy n="91" d="100"/>
        </p:scale>
        <p:origin x="2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81" y="802300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6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1" y="329309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5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5"/>
            <a:ext cx="1615743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3" y="798975"/>
            <a:ext cx="7828831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5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5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7"/>
            <a:ext cx="8630447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91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9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2" y="804165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51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71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3" y="2023005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3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2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1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2" y="3205493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8" y="482172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7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4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30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3" y="5469858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3" y="318642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3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8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80" y="804521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80" y="2015734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9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1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525AECB-24AC-D841-BEFC-DC88E2B40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884" y="802300"/>
            <a:ext cx="10368117" cy="2541431"/>
          </a:xfrm>
        </p:spPr>
        <p:txBody>
          <a:bodyPr>
            <a:normAutofit/>
          </a:bodyPr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8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85A62-B60B-1A45-876F-24934D67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60C53-0A35-904A-93A2-63B3D0953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ke-19:  </a:t>
            </a:r>
            <a:r>
              <a:rPr lang="en-US" dirty="0" err="1"/>
              <a:t>motivasi</a:t>
            </a:r>
            <a:r>
              <a:rPr lang="en-US" dirty="0"/>
              <a:t> orang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tukar</a:t>
            </a:r>
            <a:endParaRPr lang="en-US" dirty="0"/>
          </a:p>
          <a:p>
            <a:r>
              <a:rPr lang="en-US" dirty="0"/>
              <a:t>Keynes (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20)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orang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: (1)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, (2)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berjaga-jaga</a:t>
            </a:r>
            <a:r>
              <a:rPr lang="en-US" dirty="0"/>
              <a:t>, (3)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spekulasi</a:t>
            </a:r>
            <a:r>
              <a:rPr lang="en-US" dirty="0"/>
              <a:t>. </a:t>
            </a:r>
          </a:p>
          <a:p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factor, </a:t>
            </a:r>
            <a:r>
              <a:rPr lang="en-US" dirty="0" err="1"/>
              <a:t>yakni</a:t>
            </a:r>
            <a:r>
              <a:rPr lang="en-US" dirty="0"/>
              <a:t>: (1)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(2) income, (3)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, (4)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2886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10ADD-8606-EC43-B36A-060AE6E16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penciptaan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B90A9-DA0D-734D-8CD7-83ECCB912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Bank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Lembaga </a:t>
            </a:r>
            <a:r>
              <a:rPr lang="en-US" dirty="0" err="1"/>
              <a:t>keuangan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: </a:t>
            </a:r>
            <a:r>
              <a:rPr lang="en-US" dirty="0" err="1"/>
              <a:t>meminjam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meminjamkannnya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(investor)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r>
              <a:rPr lang="en-US" dirty="0" err="1"/>
              <a:t>Keuntungan</a:t>
            </a:r>
            <a:r>
              <a:rPr lang="en-US" dirty="0"/>
              <a:t> Bank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selisih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(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spread)</a:t>
            </a:r>
          </a:p>
          <a:p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checking deposit, </a:t>
            </a:r>
            <a:r>
              <a:rPr lang="en-US" dirty="0" err="1"/>
              <a:t>checlike</a:t>
            </a:r>
            <a:r>
              <a:rPr lang="en-US" dirty="0"/>
              <a:t> deposits </a:t>
            </a:r>
            <a:r>
              <a:rPr lang="en-US" dirty="0" err="1"/>
              <a:t>dan</a:t>
            </a:r>
            <a:r>
              <a:rPr lang="en-US" dirty="0"/>
              <a:t> currency di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bank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currency yang di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checkable deposits. Cara bank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.</a:t>
            </a:r>
          </a:p>
          <a:p>
            <a:r>
              <a:rPr lang="en-US" dirty="0" err="1"/>
              <a:t>Suatu</a:t>
            </a:r>
            <a:r>
              <a:rPr lang="en-US" dirty="0"/>
              <a:t> bank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meminjamkan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cadangan</a:t>
            </a:r>
            <a:r>
              <a:rPr lang="en-US" dirty="0"/>
              <a:t> (reserve),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reserve </a:t>
            </a:r>
            <a:r>
              <a:rPr lang="en-US" dirty="0" err="1"/>
              <a:t>adalah</a:t>
            </a:r>
            <a:r>
              <a:rPr lang="en-US" dirty="0"/>
              <a:t> bank </a:t>
            </a:r>
            <a:r>
              <a:rPr lang="en-US" dirty="0" err="1"/>
              <a:t>Sentral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58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29B3F-D00B-874E-A8A6-6ACBD3CA5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27269-17E3-2647-88CE-CA2F2BD03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MENAMBAH </a:t>
            </a:r>
            <a:r>
              <a:rPr lang="en-US" dirty="0" err="1"/>
              <a:t>atau</a:t>
            </a:r>
            <a:r>
              <a:rPr lang="en-US" dirty="0"/>
              <a:t> MENGURANGI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: </a:t>
            </a:r>
            <a:r>
              <a:rPr lang="en-US" dirty="0" err="1"/>
              <a:t>mestabilkan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mengusahakan</a:t>
            </a:r>
            <a:r>
              <a:rPr lang="en-US" dirty="0"/>
              <a:t> full employment,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</a:t>
            </a:r>
          </a:p>
          <a:p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r>
              <a:rPr lang="en-US" dirty="0"/>
              <a:t>a.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ekspansif</a:t>
            </a:r>
            <a:r>
              <a:rPr lang="en-US" dirty="0"/>
              <a:t>: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kontraktif</a:t>
            </a:r>
            <a:r>
              <a:rPr lang="en-US" dirty="0"/>
              <a:t>: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juga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ketat</a:t>
            </a:r>
            <a:r>
              <a:rPr lang="en-US" dirty="0"/>
              <a:t> (tight money policy).</a:t>
            </a:r>
          </a:p>
        </p:txBody>
      </p:sp>
    </p:spTree>
    <p:extLst>
      <p:ext uri="{BB962C8B-B14F-4D97-AF65-F5344CB8AC3E}">
        <p14:creationId xmlns:p14="http://schemas.microsoft.com/office/powerpoint/2010/main" val="1614662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42EFE-2673-EE4C-87AB-AD86508E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8E18C-80AA-474E-8E6F-DB81FF385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terbuka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/>
              <a:t>Menetapkan</a:t>
            </a:r>
            <a:r>
              <a:rPr lang="en-US" dirty="0"/>
              <a:t>/</a:t>
            </a:r>
            <a:r>
              <a:rPr lang="en-US" dirty="0" err="1"/>
              <a:t>mengubah</a:t>
            </a:r>
            <a:r>
              <a:rPr lang="en-US" dirty="0"/>
              <a:t> discount rate</a:t>
            </a:r>
          </a:p>
          <a:p>
            <a:pPr marL="457200" indent="-457200">
              <a:buAutoNum type="alphaLcPeriod"/>
            </a:pPr>
            <a:r>
              <a:rPr lang="en-US" dirty="0" err="1"/>
              <a:t>Menetapkan</a:t>
            </a:r>
            <a:r>
              <a:rPr lang="en-US" dirty="0"/>
              <a:t>/</a:t>
            </a:r>
            <a:r>
              <a:rPr lang="en-US" dirty="0" err="1"/>
              <a:t>mengubah</a:t>
            </a:r>
            <a:r>
              <a:rPr lang="en-US" dirty="0"/>
              <a:t> reserve requirement</a:t>
            </a:r>
          </a:p>
          <a:p>
            <a:pPr marL="457200" indent="-457200">
              <a:buAutoNum type="alphaLcPeriod"/>
            </a:pPr>
            <a:r>
              <a:rPr lang="en-US" dirty="0" err="1"/>
              <a:t>Himbauan</a:t>
            </a:r>
            <a:r>
              <a:rPr lang="en-US" dirty="0"/>
              <a:t> moral (moral </a:t>
            </a:r>
            <a:r>
              <a:rPr lang="en-US" dirty="0" err="1"/>
              <a:t>persuation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90278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30D0A-80A8-374E-9CAF-064A419EA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Tolak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moneter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DAADB-06CA-4441-ACE3-1F6B92CF8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beredar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inflasi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terkendali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wajar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/>
              <a:t>Nilai </a:t>
            </a:r>
            <a:r>
              <a:rPr lang="en-US" dirty="0" err="1"/>
              <a:t>tukar</a:t>
            </a:r>
            <a:r>
              <a:rPr lang="en-US" dirty="0"/>
              <a:t> rupiah yang </a:t>
            </a:r>
            <a:r>
              <a:rPr lang="en-US" dirty="0" err="1"/>
              <a:t>realistis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/>
              <a:t>Ekspektasi</a:t>
            </a:r>
            <a:r>
              <a:rPr lang="en-US" dirty="0"/>
              <a:t>/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moneter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42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3F682-9CF0-2F45-9931-E0C5ACB7A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C14EB-E4BF-9B45-AF80-0B02AFDE7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A.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longgar</a:t>
            </a:r>
            <a:r>
              <a:rPr lang="en-US" dirty="0"/>
              <a:t> (easy monetary policy)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ketat</a:t>
            </a:r>
            <a:r>
              <a:rPr lang="en-US" dirty="0"/>
              <a:t> (tight monetary policy) </a:t>
            </a:r>
          </a:p>
          <a:p>
            <a:r>
              <a:rPr lang="en-US" dirty="0"/>
              <a:t>B. Countercyclical monetary policy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Accomodative</a:t>
            </a:r>
            <a:r>
              <a:rPr lang="en-US" dirty="0"/>
              <a:t> monetary policy.</a:t>
            </a:r>
          </a:p>
          <a:p>
            <a:r>
              <a:rPr lang="en-US" dirty="0" err="1"/>
              <a:t>Contercyclical</a:t>
            </a:r>
            <a:r>
              <a:rPr lang="en-US" dirty="0"/>
              <a:t> monetary policy: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memperlunak</a:t>
            </a:r>
            <a:r>
              <a:rPr lang="en-US" dirty="0"/>
              <a:t> </a:t>
            </a:r>
            <a:r>
              <a:rPr lang="en-US" dirty="0" err="1"/>
              <a:t>konjungtur</a:t>
            </a:r>
            <a:r>
              <a:rPr lang="en-US" dirty="0"/>
              <a:t>/naik </a:t>
            </a:r>
            <a:r>
              <a:rPr lang="en-US" dirty="0" err="1"/>
              <a:t>turunnya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ekspansi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di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masa </a:t>
            </a:r>
            <a:r>
              <a:rPr lang="en-US" dirty="0" err="1"/>
              <a:t>resesi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kontraksi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boom/</a:t>
            </a:r>
            <a:r>
              <a:rPr lang="en-US" dirty="0" err="1"/>
              <a:t>laju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</a:t>
            </a:r>
          </a:p>
          <a:p>
            <a:r>
              <a:rPr lang="en-US" dirty="0" err="1"/>
              <a:t>Konjungtur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kemunduran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9777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B0CE3-F092-9A4F-A710-43C81C387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konjungtur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400AA04-9705-E447-B6B9-5FBCA9EC09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2061877"/>
            <a:ext cx="7783624" cy="3991602"/>
          </a:xfrm>
        </p:spPr>
      </p:pic>
    </p:spTree>
    <p:extLst>
      <p:ext uri="{BB962C8B-B14F-4D97-AF65-F5344CB8AC3E}">
        <p14:creationId xmlns:p14="http://schemas.microsoft.com/office/powerpoint/2010/main" val="2208231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FBE2-DBA8-1D4D-BD98-13898EF1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Konjungtur</a:t>
            </a:r>
            <a:r>
              <a:rPr lang="en-US" dirty="0"/>
              <a:t> di </a:t>
            </a:r>
            <a:r>
              <a:rPr lang="en-US" dirty="0" err="1"/>
              <a:t>indonesia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92EDB22-04B8-184E-9DF3-0C4690AE0E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1" y="2016125"/>
            <a:ext cx="9603274" cy="4037354"/>
          </a:xfrm>
        </p:spPr>
      </p:pic>
    </p:spTree>
    <p:extLst>
      <p:ext uri="{BB962C8B-B14F-4D97-AF65-F5344CB8AC3E}">
        <p14:creationId xmlns:p14="http://schemas.microsoft.com/office/powerpoint/2010/main" val="525192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D920-C11C-B740-BBC9-E8B0023C6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ekonomi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5D349-EC06-784A-8DAA-266FF7883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(</a:t>
            </a:r>
            <a:r>
              <a:rPr lang="en-US" dirty="0" err="1"/>
              <a:t>siklus</a:t>
            </a:r>
            <a:r>
              <a:rPr lang="en-US" dirty="0"/>
              <a:t> kitchen): </a:t>
            </a:r>
            <a:r>
              <a:rPr lang="en-US" dirty="0" err="1"/>
              <a:t>perioda</a:t>
            </a:r>
            <a:r>
              <a:rPr lang="en-US" dirty="0"/>
              <a:t> 3-4 </a:t>
            </a:r>
            <a:r>
              <a:rPr lang="en-US" dirty="0" err="1"/>
              <a:t>tahun</a:t>
            </a:r>
            <a:endParaRPr lang="en-US" dirty="0"/>
          </a:p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(</a:t>
            </a:r>
            <a:r>
              <a:rPr lang="en-US" dirty="0" err="1"/>
              <a:t>siklus</a:t>
            </a:r>
            <a:r>
              <a:rPr lang="en-US" dirty="0"/>
              <a:t> Juglar): masa </a:t>
            </a:r>
            <a:r>
              <a:rPr lang="en-US" dirty="0" err="1"/>
              <a:t>waktu</a:t>
            </a:r>
            <a:r>
              <a:rPr lang="en-US" dirty="0"/>
              <a:t> 7-11 </a:t>
            </a:r>
            <a:r>
              <a:rPr lang="en-US" dirty="0" err="1"/>
              <a:t>tahun</a:t>
            </a:r>
            <a:endParaRPr lang="en-US" dirty="0"/>
          </a:p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/Panjang (</a:t>
            </a:r>
            <a:r>
              <a:rPr lang="en-US" dirty="0" err="1"/>
              <a:t>siklus</a:t>
            </a:r>
            <a:r>
              <a:rPr lang="en-US" dirty="0"/>
              <a:t> Kuznets): masa </a:t>
            </a:r>
            <a:r>
              <a:rPr lang="en-US" dirty="0" err="1"/>
              <a:t>waktu</a:t>
            </a:r>
            <a:r>
              <a:rPr lang="en-US" dirty="0"/>
              <a:t> 15-22 </a:t>
            </a:r>
            <a:r>
              <a:rPr lang="en-US" dirty="0" err="1"/>
              <a:t>tahun</a:t>
            </a:r>
            <a:endParaRPr lang="en-US" dirty="0"/>
          </a:p>
          <a:p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Panjang (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Kondratief</a:t>
            </a:r>
            <a:r>
              <a:rPr lang="en-US" dirty="0"/>
              <a:t>): masa </a:t>
            </a:r>
            <a:r>
              <a:rPr lang="en-US" dirty="0" err="1"/>
              <a:t>waktu</a:t>
            </a:r>
            <a:r>
              <a:rPr lang="en-US" dirty="0"/>
              <a:t> 40-60 </a:t>
            </a:r>
            <a:r>
              <a:rPr lang="en-US" dirty="0" err="1"/>
              <a:t>tahun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98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A18C6-173B-3C46-81A3-08BCFF4BF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0D37A-DB5B-3C4B-9905-DA2FB36D1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meluas</a:t>
            </a:r>
            <a:r>
              <a:rPr lang="en-US" dirty="0"/>
              <a:t> </a:t>
            </a:r>
            <a:r>
              <a:rPr lang="en-US" dirty="0" err="1"/>
              <a:t>kemana</a:t>
            </a:r>
            <a:r>
              <a:rPr lang="en-US" dirty="0"/>
              <a:t>-mana,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:</a:t>
            </a:r>
          </a:p>
          <a:p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menurun</a:t>
            </a:r>
            <a:endParaRPr lang="en-US" dirty="0"/>
          </a:p>
          <a:p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menurun</a:t>
            </a:r>
            <a:endParaRPr lang="en-US" dirty="0"/>
          </a:p>
          <a:p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turun</a:t>
            </a:r>
            <a:endParaRPr lang="en-US" dirty="0"/>
          </a:p>
          <a:p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tadinya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7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3A7D-7785-C34D-9F50-0902534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Inti </a:t>
            </a:r>
            <a:r>
              <a:rPr lang="en-US" dirty="0" err="1"/>
              <a:t>kebijaksanaan</a:t>
            </a:r>
            <a:r>
              <a:rPr lang="en-US" dirty="0"/>
              <a:t> </a:t>
            </a:r>
            <a:r>
              <a:rPr lang="en-US" dirty="0" err="1"/>
              <a:t>moneter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A7D5E-E1E6-0C42-BD7B-229CE9D87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Kebijaksanaan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.</a:t>
            </a:r>
          </a:p>
          <a:p>
            <a:r>
              <a:rPr lang="en-US" dirty="0"/>
              <a:t>Bank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Lembaga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otonom</a:t>
            </a:r>
            <a:r>
              <a:rPr lang="en-US" dirty="0"/>
              <a:t>.</a:t>
            </a:r>
          </a:p>
          <a:p>
            <a:r>
              <a:rPr lang="en-US" dirty="0"/>
              <a:t>Indonesia Bank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otonom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era </a:t>
            </a:r>
            <a:r>
              <a:rPr lang="en-US" dirty="0" err="1"/>
              <a:t>presiden</a:t>
            </a:r>
            <a:r>
              <a:rPr lang="en-US" dirty="0"/>
              <a:t> BJ Habibie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Bank Indonesia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50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D2449-4B30-0B49-837F-FDED221CA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depresi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E7161-D345-774D-BDFC-01C7F774C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Resesi</a:t>
            </a:r>
            <a:r>
              <a:rPr lang="en-US" dirty="0"/>
              <a:t> </a:t>
            </a:r>
            <a:r>
              <a:rPr lang="en-US" dirty="0" err="1"/>
              <a:t>berkepanjangan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serius</a:t>
            </a:r>
            <a:r>
              <a:rPr lang="en-US" dirty="0"/>
              <a:t>,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:</a:t>
            </a:r>
          </a:p>
          <a:p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dirty="0"/>
          </a:p>
          <a:p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en-US" dirty="0"/>
          </a:p>
          <a:p>
            <a:r>
              <a:rPr lang="en-US" dirty="0"/>
              <a:t>Perusahaan </a:t>
            </a:r>
            <a:r>
              <a:rPr lang="en-US" dirty="0" err="1"/>
              <a:t>mayoritas</a:t>
            </a:r>
            <a:r>
              <a:rPr lang="en-US" dirty="0"/>
              <a:t> </a:t>
            </a:r>
            <a:r>
              <a:rPr lang="en-US" dirty="0" err="1"/>
              <a:t>merugi</a:t>
            </a:r>
            <a:endParaRPr lang="en-US" dirty="0"/>
          </a:p>
          <a:p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kecil</a:t>
            </a:r>
            <a:endParaRPr lang="en-US" dirty="0"/>
          </a:p>
          <a:p>
            <a:r>
              <a:rPr lang="en-US" dirty="0"/>
              <a:t>Perusahaan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162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AAAC0-B9EF-0C4C-B49F-DFFFB65B8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Pemulihan</a:t>
            </a:r>
            <a:r>
              <a:rPr lang="en-US" dirty="0"/>
              <a:t>/recovery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B0614-1D5F-A94F-90BD-EE4EFF202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Mesin-mesin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diganti</a:t>
            </a:r>
            <a:endParaRPr lang="en-US" dirty="0"/>
          </a:p>
          <a:p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meningkat</a:t>
            </a:r>
            <a:endParaRPr lang="en-US" dirty="0"/>
          </a:p>
          <a:p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cerah</a:t>
            </a:r>
            <a:r>
              <a:rPr lang="en-US" dirty="0"/>
              <a:t> (IHSG naik)</a:t>
            </a:r>
          </a:p>
          <a:p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meningkat</a:t>
            </a:r>
            <a:endParaRPr lang="en-US" dirty="0"/>
          </a:p>
          <a:p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tadinya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beresiko</a:t>
            </a:r>
            <a:r>
              <a:rPr lang="en-US" dirty="0"/>
              <a:t> (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resesi</a:t>
            </a:r>
            <a:r>
              <a:rPr lang="en-US" dirty="0"/>
              <a:t>)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diminati</a:t>
            </a:r>
            <a:r>
              <a:rPr lang="en-US" dirty="0"/>
              <a:t>, </a:t>
            </a:r>
            <a:r>
              <a:rPr lang="en-US" dirty="0" err="1"/>
              <a:t>pesimisme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optimisme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944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F4A1D-135B-2C4E-BE82-020595F8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Puncak</a:t>
            </a:r>
            <a:r>
              <a:rPr lang="en-US" dirty="0"/>
              <a:t>/peak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41DEA-99DB-4045-AA38-17EDB2D46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terpasang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tertinggi</a:t>
            </a:r>
            <a:endParaRPr lang="en-US" dirty="0"/>
          </a:p>
          <a:p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/</a:t>
            </a:r>
            <a:r>
              <a:rPr lang="en-US" dirty="0" err="1"/>
              <a:t>terampil</a:t>
            </a:r>
            <a:endParaRPr lang="en-US" dirty="0"/>
          </a:p>
          <a:p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endParaRPr lang="en-US" dirty="0"/>
          </a:p>
          <a:p>
            <a:r>
              <a:rPr lang="en-US" dirty="0"/>
              <a:t>Output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Demand &gt; Supply</a:t>
            </a:r>
          </a:p>
          <a:p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juga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meningkat</a:t>
            </a:r>
            <a:endParaRPr lang="en-US" dirty="0"/>
          </a:p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meningkat</a:t>
            </a:r>
            <a:endParaRPr lang="en-US" dirty="0"/>
          </a:p>
          <a:p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BOOM,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IHSG Super BULLISH</a:t>
            </a:r>
          </a:p>
        </p:txBody>
      </p:sp>
    </p:spTree>
    <p:extLst>
      <p:ext uri="{BB962C8B-B14F-4D97-AF65-F5344CB8AC3E}">
        <p14:creationId xmlns:p14="http://schemas.microsoft.com/office/powerpoint/2010/main" val="353773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EFF6A-97A3-A342-9726-66671E10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stagflasi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2F006-CF50-1740-8896-D8FACA422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inflasi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:</a:t>
            </a:r>
          </a:p>
          <a:p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Monetarist: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diijinkan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output </a:t>
            </a:r>
            <a:r>
              <a:rPr lang="en-US" dirty="0" err="1"/>
              <a:t>perekonomian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ditahan</a:t>
            </a:r>
            <a:r>
              <a:rPr lang="en-US" dirty="0"/>
              <a:t>.</a:t>
            </a:r>
          </a:p>
          <a:p>
            <a:r>
              <a:rPr lang="en-US" dirty="0" err="1"/>
              <a:t>Jika</a:t>
            </a:r>
            <a:r>
              <a:rPr lang="en-US" dirty="0"/>
              <a:t> supply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‘multiplier effect supply </a:t>
            </a:r>
            <a:r>
              <a:rPr lang="en-US" dirty="0" err="1"/>
              <a:t>uang</a:t>
            </a:r>
            <a:r>
              <a:rPr lang="en-US" dirty="0"/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374993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AA463-A55D-4645-BC90-4FC621843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multiplier effect supply </a:t>
            </a:r>
            <a:r>
              <a:rPr lang="en-US" dirty="0" err="1"/>
              <a:t>uang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7231A-F4F5-BA40-838F-C0EFE0FE1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Money Multiplier Effect = 1 / Required Reserve Ratio</a:t>
            </a:r>
          </a:p>
          <a:p>
            <a:r>
              <a:rPr lang="en-US" dirty="0" err="1"/>
              <a:t>Jika</a:t>
            </a:r>
            <a:r>
              <a:rPr lang="en-US" dirty="0"/>
              <a:t> required reserve ratio = 10%, </a:t>
            </a:r>
            <a:r>
              <a:rPr lang="en-US" dirty="0" err="1"/>
              <a:t>maka</a:t>
            </a:r>
            <a:r>
              <a:rPr lang="en-US" dirty="0"/>
              <a:t> </a:t>
            </a:r>
          </a:p>
          <a:p>
            <a:r>
              <a:rPr lang="en-US" dirty="0"/>
              <a:t>Money Multiplier = </a:t>
            </a:r>
          </a:p>
        </p:txBody>
      </p:sp>
    </p:spTree>
    <p:extLst>
      <p:ext uri="{BB962C8B-B14F-4D97-AF65-F5344CB8AC3E}">
        <p14:creationId xmlns:p14="http://schemas.microsoft.com/office/powerpoint/2010/main" val="393377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51D37-FE63-BD4C-A03C-28A962F04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sz="1600" dirty="0"/>
              <a:t>(Friedman, Monetarist)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ACADC-5958-094B-830B-F2950F841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monetarist </a:t>
            </a:r>
            <a:r>
              <a:rPr lang="en-US" dirty="0" err="1"/>
              <a:t>bertumpu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.</a:t>
            </a:r>
          </a:p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: MV  = PT, </a:t>
            </a:r>
            <a:r>
              <a:rPr lang="en-US" dirty="0" err="1"/>
              <a:t>atau</a:t>
            </a:r>
            <a:r>
              <a:rPr lang="en-US" dirty="0"/>
              <a:t> MV = </a:t>
            </a:r>
            <a:r>
              <a:rPr lang="en-US" dirty="0" err="1"/>
              <a:t>PQdimana</a:t>
            </a:r>
            <a:r>
              <a:rPr lang="en-US" dirty="0"/>
              <a:t>:</a:t>
            </a:r>
          </a:p>
          <a:p>
            <a:r>
              <a:rPr lang="en-US" dirty="0"/>
              <a:t>M = supply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endParaRPr lang="en-US" dirty="0"/>
          </a:p>
          <a:p>
            <a:r>
              <a:rPr lang="en-US" dirty="0"/>
              <a:t>V =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sirkulasi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endParaRPr lang="en-US" dirty="0"/>
          </a:p>
          <a:p>
            <a:r>
              <a:rPr lang="en-US" dirty="0"/>
              <a:t>P = </a:t>
            </a:r>
            <a:r>
              <a:rPr lang="en-US" dirty="0" err="1"/>
              <a:t>Harga</a:t>
            </a:r>
            <a:r>
              <a:rPr lang="en-US" dirty="0"/>
              <a:t> rata-rata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endParaRPr lang="en-US" dirty="0"/>
          </a:p>
          <a:p>
            <a:r>
              <a:rPr lang="en-US" dirty="0"/>
              <a:t>T = Q 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= output </a:t>
            </a:r>
            <a:r>
              <a:rPr lang="en-US" dirty="0" err="1"/>
              <a:t>perekonomian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01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A650-A66E-F942-9642-4737FD840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395B9-CFEF-2F48-8425-6B6D18567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Mengingat</a:t>
            </a:r>
            <a:r>
              <a:rPr lang="en-US" dirty="0"/>
              <a:t> V </a:t>
            </a:r>
            <a:r>
              <a:rPr lang="en-US" dirty="0" err="1"/>
              <a:t>dan</a:t>
            </a:r>
            <a:r>
              <a:rPr lang="en-US" dirty="0"/>
              <a:t> T </a:t>
            </a:r>
            <a:r>
              <a:rPr lang="en-US" dirty="0" err="1"/>
              <a:t>konstan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(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rendahnya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)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endParaRPr lang="en-US" dirty="0"/>
          </a:p>
          <a:p>
            <a:r>
              <a:rPr lang="en-US" dirty="0"/>
              <a:t>Dari MV = PT </a:t>
            </a:r>
            <a:r>
              <a:rPr lang="en-US" dirty="0" err="1"/>
              <a:t>menjadi</a:t>
            </a:r>
            <a:r>
              <a:rPr lang="en-US" dirty="0"/>
              <a:t> P = M x V/T</a:t>
            </a:r>
          </a:p>
          <a:p>
            <a:r>
              <a:rPr lang="en-US" dirty="0" err="1"/>
              <a:t>Jika</a:t>
            </a:r>
            <a:r>
              <a:rPr lang="en-US" dirty="0"/>
              <a:t> V </a:t>
            </a:r>
            <a:r>
              <a:rPr lang="en-US" dirty="0" err="1"/>
              <a:t>konstan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supply </a:t>
            </a:r>
            <a:r>
              <a:rPr lang="en-US" dirty="0" err="1"/>
              <a:t>uang</a:t>
            </a:r>
            <a:r>
              <a:rPr lang="en-US" dirty="0"/>
              <a:t>  (M) </a:t>
            </a:r>
            <a:r>
              <a:rPr lang="en-US" dirty="0" err="1"/>
              <a:t>bertambah</a:t>
            </a:r>
            <a:r>
              <a:rPr lang="en-US" dirty="0"/>
              <a:t> 20%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(P)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20%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persis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V </a:t>
            </a:r>
            <a:r>
              <a:rPr lang="en-US" dirty="0" err="1"/>
              <a:t>dan</a:t>
            </a:r>
            <a:r>
              <a:rPr lang="en-US" dirty="0"/>
              <a:t> T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).</a:t>
            </a:r>
          </a:p>
          <a:p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18 </a:t>
            </a:r>
            <a:r>
              <a:rPr lang="en-US" dirty="0" err="1"/>
              <a:t>bulan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261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AFC1-F27C-574A-9B3F-67C41AE73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monetarist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8FFCD-6D72-E14B-9F9E-D8263E140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Supply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dikontrol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nominal GDP</a:t>
            </a:r>
          </a:p>
          <a:p>
            <a:r>
              <a:rPr lang="en-US" dirty="0" err="1"/>
              <a:t>Dengan</a:t>
            </a:r>
            <a:r>
              <a:rPr lang="en-US" dirty="0"/>
              <a:t> sector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yang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 yang normal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kalaupun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.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kaum</a:t>
            </a:r>
            <a:r>
              <a:rPr lang="en-US" dirty="0"/>
              <a:t> monetarist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Keynes yang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diatasi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fiscal.</a:t>
            </a:r>
          </a:p>
          <a:p>
            <a:r>
              <a:rPr lang="en-US" dirty="0" err="1"/>
              <a:t>Tambahan</a:t>
            </a:r>
            <a:r>
              <a:rPr lang="en-US" dirty="0"/>
              <a:t> supply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agar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9661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229EA-7316-7248-B948-1341F34C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Validitas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monetarist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DFB4C-EACE-F04A-B3AB-F1E4A0201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monetarist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(</a:t>
            </a:r>
            <a:r>
              <a:rPr lang="en-US" dirty="0" err="1"/>
              <a:t>validitas</a:t>
            </a:r>
            <a:r>
              <a:rPr lang="en-US" dirty="0"/>
              <a:t>) </a:t>
            </a:r>
            <a:r>
              <a:rPr lang="en-US" dirty="0" err="1"/>
              <a:t>asumsi-asumsi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.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V </a:t>
            </a:r>
            <a:r>
              <a:rPr lang="en-US" dirty="0" err="1"/>
              <a:t>dan</a:t>
            </a:r>
            <a:r>
              <a:rPr lang="en-US" dirty="0"/>
              <a:t> T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. </a:t>
            </a:r>
          </a:p>
          <a:p>
            <a:r>
              <a:rPr lang="en-US" dirty="0"/>
              <a:t>Ada </a:t>
            </a:r>
            <a:r>
              <a:rPr lang="en-US" dirty="0" err="1"/>
              <a:t>bukti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V </a:t>
            </a:r>
            <a:r>
              <a:rPr lang="en-US" dirty="0" err="1"/>
              <a:t>dan</a:t>
            </a:r>
            <a:r>
              <a:rPr lang="en-US" dirty="0"/>
              <a:t> T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kurun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235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EB51B-0E4C-604A-A5BF-320117C7A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Pengukuran</a:t>
            </a:r>
            <a:r>
              <a:rPr lang="en-US" dirty="0"/>
              <a:t> supply </a:t>
            </a:r>
            <a:r>
              <a:rPr lang="en-US" dirty="0" err="1"/>
              <a:t>uang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F3235-3707-154E-8C07-096EDDC24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tukar</a:t>
            </a:r>
            <a:endParaRPr lang="en-US" dirty="0"/>
          </a:p>
          <a:p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M</a:t>
            </a:r>
            <a:r>
              <a:rPr lang="en-US" baseline="-25000" dirty="0"/>
              <a:t>1</a:t>
            </a:r>
          </a:p>
          <a:p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beredar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bank + demand deposit + traveler’s check + checkable deposit + yang lain. </a:t>
            </a:r>
            <a:r>
              <a:rPr lang="en-US" dirty="0" err="1"/>
              <a:t>Catatan</a:t>
            </a:r>
            <a:r>
              <a:rPr lang="en-US" dirty="0"/>
              <a:t>: demand deposit = check; checkable deposit =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simpanan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dicairkan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check</a:t>
            </a:r>
          </a:p>
          <a:p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 (broad money) = M</a:t>
            </a:r>
            <a:r>
              <a:rPr lang="en-US" baseline="-25000" dirty="0"/>
              <a:t>1</a:t>
            </a:r>
            <a:r>
              <a:rPr lang="en-US" dirty="0"/>
              <a:t> + saving accounts + money market account + time deposit</a:t>
            </a:r>
          </a:p>
          <a:p>
            <a:r>
              <a:rPr lang="en-US" dirty="0"/>
              <a:t>M</a:t>
            </a:r>
            <a:r>
              <a:rPr lang="en-US" baseline="-25000" dirty="0"/>
              <a:t>3</a:t>
            </a:r>
            <a:r>
              <a:rPr lang="en-US" dirty="0"/>
              <a:t> = M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time deposit</a:t>
            </a:r>
          </a:p>
        </p:txBody>
      </p:sp>
    </p:spTree>
    <p:extLst>
      <p:ext uri="{BB962C8B-B14F-4D97-AF65-F5344CB8AC3E}">
        <p14:creationId xmlns:p14="http://schemas.microsoft.com/office/powerpoint/2010/main" val="423127307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738</TotalTime>
  <Words>1166</Words>
  <Application>Microsoft Macintosh PowerPoint</Application>
  <PresentationFormat>Widescreen</PresentationFormat>
  <Paragraphs>104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Gill Sans MT</vt:lpstr>
      <vt:lpstr>Gallery</vt:lpstr>
      <vt:lpstr>Teori uang dan institusi keuangan</vt:lpstr>
      <vt:lpstr>Inti kebijaksanaan moneter</vt:lpstr>
      <vt:lpstr>stagflasi</vt:lpstr>
      <vt:lpstr>multiplier effect supply uang</vt:lpstr>
      <vt:lpstr>Teori kuantitas uang (Friedman, Monetarist)</vt:lpstr>
      <vt:lpstr>Teori kuantitas uang</vt:lpstr>
      <vt:lpstr>Asumsi tambahan kaum monetarist</vt:lpstr>
      <vt:lpstr>Validitas teori monetarist</vt:lpstr>
      <vt:lpstr>Pengukuran supply uang</vt:lpstr>
      <vt:lpstr>Permintaan akan uang</vt:lpstr>
      <vt:lpstr>Bank dan penciptaan uang</vt:lpstr>
      <vt:lpstr>Kebijakan moneter</vt:lpstr>
      <vt:lpstr>Instrumen kebijakan moneter</vt:lpstr>
      <vt:lpstr>Tolak ukur stabilitas moneter</vt:lpstr>
      <vt:lpstr>Strategi kebijakan moneter</vt:lpstr>
      <vt:lpstr>Gelombang konjungtur</vt:lpstr>
      <vt:lpstr>Konjungtur di indonesia</vt:lpstr>
      <vt:lpstr>Tahapan siklus ekonomi</vt:lpstr>
      <vt:lpstr>resesi</vt:lpstr>
      <vt:lpstr>depresi</vt:lpstr>
      <vt:lpstr>Pemulihan/recovery</vt:lpstr>
      <vt:lpstr>Puncak/peak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PEREKONOMIAN TERTUTU TIGA SEKTOR</dc:title>
  <dc:creator>Herman Soegoto</dc:creator>
  <cp:lastModifiedBy>Herman Soegoto</cp:lastModifiedBy>
  <cp:revision>58</cp:revision>
  <dcterms:created xsi:type="dcterms:W3CDTF">2019-12-14T23:07:26Z</dcterms:created>
  <dcterms:modified xsi:type="dcterms:W3CDTF">2020-01-06T13:40:12Z</dcterms:modified>
</cp:coreProperties>
</file>