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4" r:id="rId6"/>
    <p:sldId id="265" r:id="rId7"/>
    <p:sldId id="272" r:id="rId8"/>
    <p:sldId id="285" r:id="rId9"/>
    <p:sldId id="357" r:id="rId10"/>
    <p:sldId id="274" r:id="rId11"/>
    <p:sldId id="276" r:id="rId12"/>
    <p:sldId id="266" r:id="rId13"/>
    <p:sldId id="269" r:id="rId14"/>
    <p:sldId id="267" r:id="rId15"/>
    <p:sldId id="270" r:id="rId16"/>
    <p:sldId id="258" r:id="rId17"/>
    <p:sldId id="271" r:id="rId18"/>
    <p:sldId id="281" r:id="rId19"/>
    <p:sldId id="282" r:id="rId20"/>
    <p:sldId id="286" r:id="rId21"/>
    <p:sldId id="284" r:id="rId22"/>
    <p:sldId id="283" r:id="rId23"/>
    <p:sldId id="287" r:id="rId24"/>
    <p:sldId id="288" r:id="rId25"/>
    <p:sldId id="289" r:id="rId26"/>
    <p:sldId id="290" r:id="rId27"/>
    <p:sldId id="291" r:id="rId28"/>
    <p:sldId id="292" r:id="rId29"/>
    <p:sldId id="319" r:id="rId30"/>
    <p:sldId id="296" r:id="rId31"/>
    <p:sldId id="293" r:id="rId32"/>
    <p:sldId id="358" r:id="rId33"/>
    <p:sldId id="294" r:id="rId34"/>
    <p:sldId id="295" r:id="rId35"/>
    <p:sldId id="320" r:id="rId36"/>
    <p:sldId id="321" r:id="rId37"/>
    <p:sldId id="324" r:id="rId38"/>
    <p:sldId id="327" r:id="rId39"/>
    <p:sldId id="330" r:id="rId40"/>
    <p:sldId id="362" r:id="rId41"/>
    <p:sldId id="332" r:id="rId42"/>
    <p:sldId id="334" r:id="rId43"/>
    <p:sldId id="336" r:id="rId44"/>
    <p:sldId id="322" r:id="rId45"/>
    <p:sldId id="337" r:id="rId46"/>
    <p:sldId id="323" r:id="rId47"/>
    <p:sldId id="326" r:id="rId48"/>
    <p:sldId id="329" r:id="rId49"/>
    <p:sldId id="363" r:id="rId50"/>
    <p:sldId id="364" r:id="rId51"/>
    <p:sldId id="365" r:id="rId52"/>
    <p:sldId id="366" r:id="rId53"/>
    <p:sldId id="338" r:id="rId54"/>
    <p:sldId id="339" r:id="rId55"/>
    <p:sldId id="340" r:id="rId56"/>
    <p:sldId id="343" r:id="rId57"/>
    <p:sldId id="341" r:id="rId58"/>
    <p:sldId id="367" r:id="rId59"/>
    <p:sldId id="342" r:id="rId60"/>
    <p:sldId id="345" r:id="rId61"/>
    <p:sldId id="344" r:id="rId62"/>
    <p:sldId id="346" r:id="rId63"/>
    <p:sldId id="347" r:id="rId64"/>
    <p:sldId id="348" r:id="rId65"/>
    <p:sldId id="349" r:id="rId66"/>
    <p:sldId id="351" r:id="rId67"/>
    <p:sldId id="352" r:id="rId68"/>
    <p:sldId id="353" r:id="rId69"/>
    <p:sldId id="354" r:id="rId70"/>
    <p:sldId id="355" r:id="rId71"/>
    <p:sldId id="356" r:id="rId72"/>
    <p:sldId id="350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6057-3C7C-4F4F-9212-45D26A3C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C8082-E7B5-414B-AB80-617BFE9F2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68C8-1A41-4810-989C-38DC3C60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B49E7-7CD7-4074-8ECE-285B0039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58921-2538-49A7-81FF-707C7CA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6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98EC-9CF3-467B-9203-0ED188A1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FD49D-168E-4081-ABEE-95392438A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157C4-FC29-4232-8693-B71A127A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8A1EF-2A90-4EBF-A185-AB2EA9BB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39F9-83FF-46F0-92CC-E73D202C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A8088-C2B4-4332-8A18-AECEC6C77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E6B1B-83CE-4701-8B48-B73714CBB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65333-114C-4D62-8858-1165E1BB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D2E4B-DCE4-4F75-A0CB-0003CCAD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8340E-7299-4E3B-BDA3-9892EF0E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2593-F552-48C5-963A-F5CF484E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F2E49-A17D-4C65-B7ED-12151D49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C2A63-E6DB-4ADB-AC23-B78DF860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6FADA-5C98-49D7-A34F-2B17FEB0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ADC39-D318-48EE-B6E2-5AC1FFED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C17B-EF77-42AE-9121-7DC9D521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E88D7-5C37-4C3C-B70B-10D924BAE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051D-FBEC-4A8C-A4AD-FC9202AB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2BAD-7E3D-4E55-ADFD-E83E4E59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7C776-593C-428C-A1E9-468ED77A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A7F0-CFCB-4791-833B-FFB92182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ED604-3DDF-4A77-BC71-368687BBD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16A01-69D4-46D2-94A1-14D6AAD3F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5356A-7156-4A74-9A20-1752CA39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69138-5870-49AF-8945-7AEFFA28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A3744-5E0C-49CE-917E-CA6868F8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6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0E14-CCDE-49E5-AC7C-AF6BA0BD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F15AC-3DF8-4BF4-9023-BB912F11C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5F1F1-E343-4F6A-AEEB-93153928A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0C47A-FA3A-4586-A964-B8E3CDA95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7A445-4255-4D0E-9E39-E1F08816D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ECAD6-6B7F-4225-B440-7FB3ADF2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C6CE2-79D2-44F8-802D-56C9D482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58864-4B36-4D6C-8679-63535908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CADB-B1F1-44E2-B089-0B07614E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54A5B-8187-4B36-900A-6580FD1E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DA8B3-2BF5-475A-929C-815E3529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DA66D-C30C-466A-91FB-4BC7367B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9D3A1-84E4-4A0C-9857-900B65D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1A4B3-0B70-43D1-BEFA-E9BD8DBA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5B9F9-78D1-4FDA-B644-85496BDF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6B43-4699-4EF4-8895-740892F8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F5D2-1AE1-4382-80CD-2824C47F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457D7-F829-44E5-B7BA-3E39904B4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06089-6789-46B5-B1D5-E46D14D3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71EBE-47D8-4D32-BE21-E0DF69EE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B33ED-F902-43F1-A9A9-80A325EB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5FD7-5AE0-4CC8-8645-90F71A29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61DE-5252-4ACC-9A80-16DF91CD7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E7FFE-D3BF-4D26-A76F-FE3ACFE2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BEA5D-34C0-453F-A9BF-60A95662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42E6A-DDE9-4E0E-AEA2-C4F9D040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A8112-4AD3-41A0-8363-81D3C1E8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6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EF764-BCAC-44F3-A20B-22C05DC4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E3AF4-2154-4992-A591-A2AD428E3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A2A6-730B-44C4-B03B-B0045D0BB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76C5-1758-4CDB-B63A-EA02FB61407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5D7C-C290-4586-948A-38EE9B1E3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964D6-EFCF-44B4-807B-D9309A17C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C08D6-B4D9-4106-AFAC-E8D70E31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FC67-BBCB-4ECB-A1B4-7E04DC288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 Vector Machine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34F49-E8FB-4141-9EB4-EA58E20E9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Kania Evita Dewi</a:t>
            </a:r>
          </a:p>
        </p:txBody>
      </p:sp>
    </p:spTree>
    <p:extLst>
      <p:ext uri="{BB962C8B-B14F-4D97-AF65-F5344CB8AC3E}">
        <p14:creationId xmlns:p14="http://schemas.microsoft.com/office/powerpoint/2010/main" val="288790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1622-6BD0-4C08-BC62-890AFC8A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003E-88C2-4C7C-B110-E3C6F81AB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003E-88C2-4C7C-B110-E3C6F81AB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6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69F8-B561-4C6C-BA2A-1E66500B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BCD33-3187-4F2F-8C84-7805A37C4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Setelah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diupdate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e>
                            </m:d>
                          </m:sup>
                        </m:sSubSup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e>
                            </m:d>
                          </m:sup>
                        </m:sSubSup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Dan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e>
                            </m:d>
                          </m:sup>
                        </m:sSubSup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e>
                            </m:d>
                          </m:sup>
                        </m:sSubSup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Maka</a:t>
                </a:r>
                <a:r>
                  <a:rPr lang="en-US" dirty="0"/>
                  <a:t> b </a:t>
                </a:r>
                <a:r>
                  <a:rPr lang="en-US" dirty="0" err="1"/>
                  <a:t>diupdate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cara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𝑙𝑎𝑖𝑛𝑛𝑦𝑎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BCD33-3187-4F2F-8C84-7805A37C4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80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1D3A-FA3E-4F7C-9E54-86B9CCA0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6EAC-C04E-47FF-95B3-643356097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SVC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mengklasifikasikan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2 </a:t>
            </a:r>
            <a:r>
              <a:rPr lang="en-US" dirty="0" err="1"/>
              <a:t>kelas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dimodifikasi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multiclass SVM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against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against One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3EBB9-C16D-4029-A077-662181349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37" y="2344615"/>
            <a:ext cx="4028972" cy="37880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3A269F-EB41-411F-9360-C0A92A01B3FC}"/>
              </a:ext>
            </a:extLst>
          </p:cNvPr>
          <p:cNvSpPr/>
          <p:nvPr/>
        </p:nvSpPr>
        <p:spPr>
          <a:xfrm>
            <a:off x="0" y="5111571"/>
            <a:ext cx="6546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https://www.researchgate.net/profile/Shervan_Fekri_Ershad2/publication/332370066/figure/fig22/AS:746765703720962@1555054226099/Sample-example-of-a-multiclass-support-vector-machine-The-SVM-algorithms-applied-to-a.ppm</a:t>
            </a:r>
          </a:p>
        </p:txBody>
      </p:sp>
    </p:spTree>
    <p:extLst>
      <p:ext uri="{BB962C8B-B14F-4D97-AF65-F5344CB8AC3E}">
        <p14:creationId xmlns:p14="http://schemas.microsoft.com/office/powerpoint/2010/main" val="429153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0DBC-9522-42B1-AF3D-884A4271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Perbandingan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82238-6599-45B5-8C74-ADB7319D7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Against 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3B955B-305A-4EBE-BEEC-28DD14815D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Banyak hyperplane yang </a:t>
                </a: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dibanyak</a:t>
                </a:r>
                <a:r>
                  <a:rPr lang="en-US" dirty="0"/>
                  <a:t> </a:t>
                </a:r>
                <a:r>
                  <a:rPr lang="en-US" dirty="0" err="1"/>
                  <a:t>sebanyak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yang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diklasifikasi</a:t>
                </a:r>
                <a:endParaRPr lang="en-US" dirty="0"/>
              </a:p>
              <a:p>
                <a:r>
                  <a:rPr lang="en-US" dirty="0" err="1"/>
                  <a:t>Kerugian</a:t>
                </a:r>
                <a:r>
                  <a:rPr lang="en-US" dirty="0"/>
                  <a:t> </a:t>
                </a:r>
                <a:r>
                  <a:rPr lang="en-US" dirty="0" err="1"/>
                  <a:t>terlalu</a:t>
                </a:r>
                <a:r>
                  <a:rPr lang="en-US" dirty="0"/>
                  <a:t> </a:t>
                </a:r>
                <a:r>
                  <a:rPr lang="en-US" dirty="0" err="1"/>
                  <a:t>banyak</a:t>
                </a:r>
                <a:r>
                  <a:rPr lang="en-US" dirty="0"/>
                  <a:t> </a:t>
                </a:r>
                <a:r>
                  <a:rPr lang="en-US" dirty="0" err="1"/>
                  <a:t>daerah</a:t>
                </a:r>
                <a:r>
                  <a:rPr lang="en-US" dirty="0"/>
                  <a:t> yang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terdefinisi</a:t>
                </a:r>
                <a:endParaRPr lang="en-US" dirty="0"/>
              </a:p>
              <a:p>
                <a:r>
                  <a:rPr lang="en-US" dirty="0" err="1"/>
                  <a:t>Penentuan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cara</a:t>
                </a:r>
                <a:r>
                  <a:rPr lang="en-US" dirty="0"/>
                  <a:t> </a:t>
                </a:r>
                <a:r>
                  <a:rPr lang="en-US" dirty="0" err="1"/>
                  <a:t>maksimum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3B955B-305A-4EBE-BEEC-28DD14815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28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3CDE8-2152-4DED-A2C9-1903F23EE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One Against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78B2910-ED72-46F1-A115-53D48E35E22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/>
                  <a:t>Banyak hyperplane yang </a:t>
                </a: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dibangun</a:t>
                </a:r>
                <a:r>
                  <a:rPr lang="en-US" dirty="0"/>
                  <a:t> </a:t>
                </a:r>
                <a:r>
                  <a:rPr lang="en-US" dirty="0" err="1"/>
                  <a:t>sebanyak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Daerah yang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terdefinisi</a:t>
                </a:r>
                <a:r>
                  <a:rPr lang="en-US" dirty="0"/>
                  <a:t> </a:t>
                </a:r>
                <a:r>
                  <a:rPr lang="en-US" dirty="0" err="1"/>
                  <a:t>hanya</a:t>
                </a:r>
                <a:r>
                  <a:rPr lang="en-US" dirty="0"/>
                  <a:t> </a:t>
                </a:r>
                <a:r>
                  <a:rPr lang="en-US" dirty="0" err="1"/>
                  <a:t>sedikit</a:t>
                </a:r>
                <a:endParaRPr lang="en-US" dirty="0"/>
              </a:p>
              <a:p>
                <a:r>
                  <a:rPr lang="en-US" dirty="0" err="1"/>
                  <a:t>Penentuan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cara</a:t>
                </a:r>
                <a:r>
                  <a:rPr lang="en-US" dirty="0"/>
                  <a:t> voting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78B2910-ED72-46F1-A115-53D48E35E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118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98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65A6-7078-4595-99C1-3B2A7273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Decesion</a:t>
            </a:r>
            <a:r>
              <a:rPr lang="en-US" dirty="0"/>
              <a:t> Directed Acyclic Graph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74059C-D29B-435C-A535-990034A5D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92" y="1690688"/>
            <a:ext cx="4372708" cy="439222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3BF8BC-2DB3-40FF-8F90-29301E3C84DC}"/>
              </a:ext>
            </a:extLst>
          </p:cNvPr>
          <p:cNvSpPr txBox="1"/>
          <p:nvPr/>
        </p:nvSpPr>
        <p:spPr>
          <a:xfrm>
            <a:off x="1031631" y="2086708"/>
            <a:ext cx="5603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Jumlah</a:t>
            </a:r>
            <a:r>
              <a:rPr lang="en-US" sz="2800" dirty="0"/>
              <a:t> hyperplane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sebanyak</a:t>
            </a:r>
            <a:r>
              <a:rPr lang="en-US" sz="2800" dirty="0"/>
              <a:t> one against one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Penentuan</a:t>
            </a:r>
            <a:r>
              <a:rPr lang="en-US" sz="2800" dirty="0"/>
              <a:t> </a:t>
            </a:r>
            <a:r>
              <a:rPr lang="en-US" sz="2800" dirty="0" err="1"/>
              <a:t>kelas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system </a:t>
            </a:r>
            <a:r>
              <a:rPr lang="en-US" sz="2800" dirty="0" err="1"/>
              <a:t>gugur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943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B8C6-026E-4289-8D40-62BA57A7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Directed Acyclic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A99B-42E8-47ED-9BB9-BF1563D3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DDAG,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membalikan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, missal </a:t>
            </a:r>
            <a:r>
              <a:rPr lang="en-US" dirty="0" err="1"/>
              <a:t>ada</a:t>
            </a:r>
            <a:r>
              <a:rPr lang="en-US" dirty="0"/>
              <a:t> 8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diklasifikasi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diawal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4 </a:t>
            </a:r>
            <a:r>
              <a:rPr lang="en-US" dirty="0" err="1"/>
              <a:t>klasifikasi</a:t>
            </a:r>
            <a:endParaRPr lang="en-US" dirty="0"/>
          </a:p>
          <a:p>
            <a:r>
              <a:rPr lang="en-US" dirty="0"/>
              <a:t>Kelas yang </a:t>
            </a:r>
            <a:r>
              <a:rPr lang="en-US" dirty="0" err="1"/>
              <a:t>terpilih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menang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</a:t>
            </a:r>
          </a:p>
          <a:p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urutan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AB02-6FE1-4BC3-8FEC-8A85618C0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68" y="3261517"/>
            <a:ext cx="4381134" cy="29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AE6B-F2B8-4A78-BF22-DE7B3631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6B0543-7280-4F3A-9905-6965168E3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981950" cy="31813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39AE5-552B-4A99-8A3D-9E786BEA5E04}"/>
              </a:ext>
            </a:extLst>
          </p:cNvPr>
          <p:cNvSpPr txBox="1"/>
          <p:nvPr/>
        </p:nvSpPr>
        <p:spPr>
          <a:xfrm>
            <a:off x="838200" y="5514109"/>
            <a:ext cx="658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https://miro.medium.com/max/1676/0*5AtpuJ7X08V4zc9f.png</a:t>
            </a:r>
          </a:p>
        </p:txBody>
      </p:sp>
    </p:spTree>
    <p:extLst>
      <p:ext uri="{BB962C8B-B14F-4D97-AF65-F5344CB8AC3E}">
        <p14:creationId xmlns:p14="http://schemas.microsoft.com/office/powerpoint/2010/main" val="209596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4B3B-4549-47FE-9AA1-59F3DADE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Kernel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FA0A0-7647-4185-AF89-AF3F33536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Kernel Linier,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Kernel Polynomial,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Kernel Gaussian (radial basis function, RBF),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Kernel sigmoid,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FA0A0-7647-4185-AF89-AF3F33536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24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9A4E-229E-4EB6-B16B-C59E02C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3754D9-E554-41BC-B4B0-5F02AF363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813581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711744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106249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743571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32078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1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4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37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2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864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2C51B7-D42F-43BA-A3D4-12E0E0246622}"/>
              </a:ext>
            </a:extLst>
          </p:cNvPr>
          <p:cNvSpPr txBox="1"/>
          <p:nvPr/>
        </p:nvSpPr>
        <p:spPr>
          <a:xfrm>
            <a:off x="838200" y="4159045"/>
            <a:ext cx="714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f1 = 1 dan f2= 2,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1940764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AB59-911E-4E08-9373-A41E91F6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Jawaban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DD736-E3FC-4081-A318-FBA9F2510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Persiapan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9EC07A5-B50D-49D1-9A85-5935BE566A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Misal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Minimumkan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9EC07A5-B50D-49D1-9A85-5935BE566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0DA80-3A00-42B9-92A9-F1BB9A229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Perhitungan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7057A47-050D-46DB-8659-E5749D17C39A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Meminimumkan: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syarat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7057A47-050D-46DB-8659-E5749D17C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59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C11F-29A5-44D9-BC43-B7BB0514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Kenapa</a:t>
            </a:r>
            <a:r>
              <a:rPr lang="en-US" dirty="0"/>
              <a:t> SVM?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ED087-0DCB-4C29-8EA1-59F70F640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optimum global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493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FBE3-FE6F-4808-A255-7DB2AB11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maple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CE4A8-F892-4E20-ACA6-860A707A4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91275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0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92D0-8280-4A96-AA68-FF24C6D3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AC0E9-D964-4F93-9CD6-A2D3FA21B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Berdasarkan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maple 2016 </a:t>
                </a:r>
                <a:r>
                  <a:rPr lang="en-US" dirty="0" err="1"/>
                  <a:t>diperoleh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r>
                  <a:rPr lang="en-US" dirty="0" err="1">
                    <a:latin typeface="Cambria Math" panose="02040503050406030204" pitchFamily="18" charset="0"/>
                  </a:rPr>
                  <a:t>Sehingga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untuk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diperoleh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=1+2−1=2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Kelas: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AC0E9-D964-4F93-9CD6-A2D3FA21B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309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9A4E-229E-4EB6-B16B-C59E02C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3754D9-E554-41BC-B4B0-5F02AF363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094714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711744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106249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743571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32078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1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4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37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2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864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2C51B7-D42F-43BA-A3D4-12E0E0246622}"/>
              </a:ext>
            </a:extLst>
          </p:cNvPr>
          <p:cNvSpPr txBox="1"/>
          <p:nvPr/>
        </p:nvSpPr>
        <p:spPr>
          <a:xfrm>
            <a:off x="838200" y="4159045"/>
            <a:ext cx="714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f1 = 1 dan f2= 2,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303846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DF50-85B2-4B3B-8112-EEE1C448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linier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720B6-A080-4EE6-8800-1504D5D987C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Yang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diselesaikan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eqAr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syarat</a:t>
                </a:r>
                <a:r>
                  <a:rPr lang="en-US" dirty="0"/>
                  <a:t>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Kernel yang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digunakan</a:t>
                </a:r>
                <a:r>
                  <a:rPr lang="en-US" dirty="0"/>
                  <a:t> kernel </a:t>
                </a:r>
                <a:r>
                  <a:rPr lang="en-US" dirty="0" err="1"/>
                  <a:t>polinomial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d=2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720B6-A080-4EE6-8800-1504D5D98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224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4EADEE-9B80-4CDB-8D28-F12467C1414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Maka </a:t>
                </a:r>
                <a:r>
                  <a:rPr lang="en-US" dirty="0" err="1"/>
                  <a:t>masalah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</a:t>
                </a:r>
                <a:r>
                  <a:rPr lang="en-US" dirty="0" err="1"/>
                  <a:t>memaksimumkan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n= </a:t>
                </a:r>
                <a:r>
                  <a:rPr lang="en-US" dirty="0" err="1"/>
                  <a:t>jumlah</a:t>
                </a:r>
                <a:r>
                  <a:rPr lang="en-US" dirty="0"/>
                  <a:t> data = 4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syarat</a:t>
                </a:r>
                <a:r>
                  <a:rPr lang="en-US" dirty="0"/>
                  <a:t>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4EADEE-9B80-4CDB-8D28-F12467C14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 t="-2241" r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35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720B6-A080-4EE6-8800-1504D5D987C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512618"/>
                <a:ext cx="5181600" cy="566434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Dimana: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=+1,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Sedangkan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720B6-A080-4EE6-8800-1504D5D98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512618"/>
                <a:ext cx="5181600" cy="5664345"/>
              </a:xfrm>
              <a:blipFill>
                <a:blip r:embed="rId2"/>
                <a:stretch>
                  <a:fillRect l="-1412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4EADEE-9B80-4CDB-8D28-F12467C1414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err="1"/>
                  <a:t>Substitusi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disamping</a:t>
                </a:r>
                <a:r>
                  <a:rPr lang="en-US" dirty="0"/>
                  <a:t>: </a:t>
                </a:r>
                <a:r>
                  <a:rPr lang="en-US" dirty="0" err="1"/>
                  <a:t>memaksimumkan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syarat</a:t>
                </a:r>
                <a:r>
                  <a:rPr lang="en-US" dirty="0"/>
                  <a:t>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4EADEE-9B80-4CDB-8D28-F12467C14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1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F3BB62-5C18-4C39-B45E-F0C219035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15828"/>
              </p:ext>
            </p:extLst>
          </p:nvPr>
        </p:nvGraphicFramePr>
        <p:xfrm>
          <a:off x="838200" y="1801083"/>
          <a:ext cx="3987800" cy="219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2935525176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2837129499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4137096213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634190343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2297601932"/>
                    </a:ext>
                  </a:extLst>
                </a:gridCol>
              </a:tblGrid>
              <a:tr h="345757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\j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468197"/>
                  </a:ext>
                </a:extLst>
              </a:tr>
              <a:tr h="457354"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60610"/>
                  </a:ext>
                </a:extLst>
              </a:tr>
              <a:tr h="457354"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011842"/>
                  </a:ext>
                </a:extLst>
              </a:tr>
              <a:tr h="457354">
                <a:tc>
                  <a:txBody>
                    <a:bodyPr/>
                    <a:lstStyle/>
                    <a:p>
                      <a:r>
                        <a:rPr lang="en-US" dirty="0"/>
                        <a:t>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50713"/>
                  </a:ext>
                </a:extLst>
              </a:tr>
              <a:tr h="457354">
                <a:tc>
                  <a:txBody>
                    <a:bodyPr/>
                    <a:lstStyle/>
                    <a:p>
                      <a:r>
                        <a:rPr lang="en-US" dirty="0"/>
                        <a:t>y4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767857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7B5FF6A-4589-4F64-98DA-BA61289C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21812"/>
              </p:ext>
            </p:extLst>
          </p:nvPr>
        </p:nvGraphicFramePr>
        <p:xfrm>
          <a:off x="838200" y="4488101"/>
          <a:ext cx="3987800" cy="186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1770156719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1643483797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1842610219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2488783836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2001196762"/>
                    </a:ext>
                  </a:extLst>
                </a:gridCol>
              </a:tblGrid>
              <a:tr h="373794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\j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851102"/>
                  </a:ext>
                </a:extLst>
              </a:tr>
              <a:tr h="373794"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22197"/>
                  </a:ext>
                </a:extLst>
              </a:tr>
              <a:tr h="373794"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458035"/>
                  </a:ext>
                </a:extLst>
              </a:tr>
              <a:tr h="373794"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92360"/>
                  </a:ext>
                </a:extLst>
              </a:tr>
              <a:tr h="373794">
                <a:tc>
                  <a:txBody>
                    <a:bodyPr/>
                    <a:lstStyle/>
                    <a:p>
                      <a:r>
                        <a:rPr lang="en-US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02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10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2DDC-BF83-4117-8DBC-8C9D6CCA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maple 2016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496B33-5BC0-4F34-B223-57A4B25B0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382" y="1396132"/>
            <a:ext cx="8594144" cy="48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1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54FA-8F12-471B-A56A-35FBC3C2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FAA51-2A7E-40A0-BDBC-864A6B585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Berdasarkan maple 2016 </a:t>
                </a:r>
                <a:r>
                  <a:rPr lang="en-US" dirty="0" err="1"/>
                  <a:t>diperoleh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=0,125,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=0,125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=0,125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=0,125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=0,125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0,125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0,125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0,125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dipilih</a:t>
                </a:r>
                <a:r>
                  <a:rPr lang="en-US" dirty="0"/>
                  <a:t> k = 1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Sehingga </a:t>
                </a:r>
                <a:r>
                  <a:rPr lang="en-US" dirty="0" err="1">
                    <a:latin typeface="Cambria Math" panose="02040503050406030204" pitchFamily="18" charset="0"/>
                  </a:rPr>
                  <a:t>untuk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diperoleh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Kelas: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FAA51-2A7E-40A0-BDBC-864A6B585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876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121D-BF09-494F-8ECC-1FD87671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SMO slide 27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F5B69-0E09-4FE3-BF96-962DAB632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Insialisasi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dan b = 0</a:t>
                </a:r>
              </a:p>
              <a:p>
                <a:r>
                  <a:rPr lang="en-US" dirty="0"/>
                  <a:t>C = 1</a:t>
                </a:r>
              </a:p>
              <a:p>
                <a:r>
                  <a:rPr lang="en-US" dirty="0"/>
                  <a:t>Tol: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err="1"/>
                  <a:t>Max_passes</a:t>
                </a:r>
                <a:r>
                  <a:rPr lang="en-US" dirty="0"/>
                  <a:t> = 3</a:t>
                </a:r>
              </a:p>
              <a:p>
                <a:r>
                  <a:rPr lang="en-US" dirty="0"/>
                  <a:t>Passes = 0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F5B69-0E09-4FE3-BF96-962DAB632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339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2DB-ECDA-43FA-A540-6053AED6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1484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while: passes &lt; </a:t>
                </a:r>
                <a:r>
                  <a:rPr lang="en-US" dirty="0" err="1">
                    <a:latin typeface="Cambria Math" panose="02040503050406030204" pitchFamily="18" charset="0"/>
                  </a:rPr>
                  <a:t>max_passes</a:t>
                </a:r>
                <a:r>
                  <a:rPr lang="en-US" dirty="0">
                    <a:latin typeface="Cambria Math" panose="02040503050406030204" pitchFamily="18" charset="0"/>
                  </a:rPr>
                  <a:t> is true</a:t>
                </a:r>
              </a:p>
              <a:p>
                <a:r>
                  <a:rPr lang="en-US" dirty="0" err="1">
                    <a:latin typeface="Cambria Math" panose="02040503050406030204" pitchFamily="18" charset="0"/>
                  </a:rPr>
                  <a:t>Num_change_alphas</a:t>
                </a:r>
                <a:r>
                  <a:rPr lang="en-US" dirty="0">
                    <a:latin typeface="Cambria Math" panose="02040503050406030204" pitchFamily="18" charset="0"/>
                  </a:rPr>
                  <a:t>=0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=0−1=−1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Cek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atau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(true and true) </a:t>
                </a:r>
                <a:r>
                  <a:rPr lang="en-US" dirty="0" err="1"/>
                  <a:t>atau</a:t>
                </a:r>
                <a:r>
                  <a:rPr lang="en-US" dirty="0"/>
                  <a:t> (false dan false)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true </a:t>
                </a:r>
                <a:r>
                  <a:rPr lang="en-US" dirty="0" err="1"/>
                  <a:t>atau</a:t>
                </a:r>
                <a:r>
                  <a:rPr lang="en-US" dirty="0"/>
                  <a:t> false = true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148455" cy="4351338"/>
              </a:xfrm>
              <a:blipFill>
                <a:blip r:embed="rId2"/>
                <a:stretch>
                  <a:fillRect l="-1201" t="-238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288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06BC97-0B76-463F-890C-AF8024CA43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06BC97-0B76-463F-890C-AF8024CA4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51EE6-D26E-4D18-B87A-FB26E5391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sedemikian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misal </a:t>
                </a:r>
                <a:r>
                  <a:rPr lang="en-US" dirty="0" err="1"/>
                  <a:t>terpilih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=0−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Maka Save 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51EE6-D26E-4D18-B87A-FB26E5391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17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1A0D-017E-497E-A69F-29FCB564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Classifier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DFEEA-99F4-4575-875C-7B6A853B6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6" y="1922005"/>
            <a:ext cx="3619347" cy="35228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9862D-CE69-41C1-AAD5-2D211550BD54}"/>
              </a:ext>
            </a:extLst>
          </p:cNvPr>
          <p:cNvSpPr txBox="1"/>
          <p:nvPr/>
        </p:nvSpPr>
        <p:spPr>
          <a:xfrm>
            <a:off x="838200" y="5818910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https://upload.wikimedia.org/wikipedia/commons/thumb/7/72/SVM_margin.png/300px-SVM_margin.png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9E139-5983-4118-BE17-BCB2F606C02B}"/>
                  </a:ext>
                </a:extLst>
              </p:cNvPr>
              <p:cNvSpPr txBox="1"/>
              <p:nvPr/>
            </p:nvSpPr>
            <p:spPr>
              <a:xfrm>
                <a:off x="5958348" y="1887794"/>
                <a:ext cx="4837471" cy="2038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Masalahnya:</a:t>
                </a:r>
              </a:p>
              <a:p>
                <a:r>
                  <a:rPr lang="en-US" sz="2800" dirty="0"/>
                  <a:t>Maximum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 err="1"/>
                  <a:t>Dengan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9E139-5983-4118-BE17-BCB2F606C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48" y="1887794"/>
                <a:ext cx="4837471" cy="2038700"/>
              </a:xfrm>
              <a:prstGeom prst="rect">
                <a:avLst/>
              </a:prstGeom>
              <a:blipFill>
                <a:blip r:embed="rId3"/>
                <a:stretch>
                  <a:fillRect l="-2519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977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923A-CBAF-427B-9F59-D8C58715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Tentukan </a:t>
            </a:r>
            <a:r>
              <a:rPr lang="en-US" dirty="0" err="1"/>
              <a:t>nilai</a:t>
            </a:r>
            <a:r>
              <a:rPr lang="en-US" dirty="0"/>
              <a:t> L dan H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55E56-FF4B-4482-9F63-6AB6145B4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55E56-FF4B-4482-9F63-6AB6145B4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51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06DF5A-016E-4ABA-9EF6-30EEB9DEB2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06DF5A-016E-4ABA-9EF6-30EEB9DEB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5F267D-7509-4309-86D9-8A64C462F846}"/>
                  </a:ext>
                </a:extLst>
              </p:cNvPr>
              <p:cNvSpPr txBox="1"/>
              <p:nvPr/>
            </p:nvSpPr>
            <p:spPr>
              <a:xfrm>
                <a:off x="863603" y="1940547"/>
                <a:ext cx="10491785" cy="205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9−1=−8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menghitung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lihat</a:t>
                </a:r>
                <a:r>
                  <a:rPr lang="en-US" sz="2400" dirty="0"/>
                  <a:t> slide 26 table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−1−1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5F267D-7509-4309-86D9-8A64C462F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3" y="1940547"/>
                <a:ext cx="10491785" cy="2057551"/>
              </a:xfrm>
              <a:prstGeom prst="rect">
                <a:avLst/>
              </a:prstGeo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24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6CF1EB-099C-4A25-8C97-5DCFC0414E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6CF1EB-099C-4A25-8C97-5DCFC0414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F3E1B-7E08-4A93-8127-AEE95FB05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Diket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H =1 dan L = 0, </a:t>
                </a:r>
                <a:r>
                  <a:rPr lang="en-US" dirty="0" err="1"/>
                  <a:t>maka</a:t>
                </a:r>
                <a:r>
                  <a:rPr lang="en-US" dirty="0"/>
                  <a:t> yang </a:t>
                </a:r>
                <a:r>
                  <a:rPr lang="en-US" dirty="0" err="1"/>
                  <a:t>terpenuhi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Cek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/>
                  <a:t> (false)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F3E1B-7E08-4A93-8127-AEE95FB05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420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746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DD1622-6BD0-4C08-BC62-890AFC8A32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DD1622-6BD0-4C08-BC62-890AFC8A3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003E-88C2-4C7C-B110-E3C6F81AB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=0+1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003E-88C2-4C7C-B110-E3C6F81AB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320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69F8-B561-4C6C-BA2A-1E66500B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BCD33-3187-4F2F-8C84-7805A37C4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=0+1−1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9+1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1=−1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Dan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m:rPr>
                          <m:nor/>
                        </m:rPr>
                        <a:rPr lang="en-US" dirty="0"/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=0−1−1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Maka</a:t>
                </a:r>
                <a:r>
                  <a:rPr lang="en-US" dirty="0"/>
                  <a:t> b </a:t>
                </a:r>
                <a:r>
                  <a:rPr lang="en-US" dirty="0" err="1"/>
                  <a:t>diupdate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cara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𝑙𝑎𝑖𝑛𝑛𝑦𝑎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Karena </a:t>
                </a:r>
                <a:r>
                  <a:rPr lang="en-US" dirty="0" err="1"/>
                  <a:t>kondisi</a:t>
                </a:r>
                <a:r>
                  <a:rPr lang="en-US" dirty="0"/>
                  <a:t> 1 dan 2 </a:t>
                </a:r>
                <a:r>
                  <a:rPr lang="en-US" dirty="0" err="1"/>
                  <a:t>terpenuhi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dipilih</a:t>
                </a:r>
                <a:r>
                  <a:rPr lang="en-US" dirty="0"/>
                  <a:t> salah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saja</a:t>
                </a:r>
                <a:r>
                  <a:rPr lang="en-US" dirty="0"/>
                  <a:t> b = -1</a:t>
                </a:r>
              </a:p>
              <a:p>
                <a:pPr marL="0" indent="0">
                  <a:buNone/>
                </a:pPr>
                <a:r>
                  <a:rPr lang="en-US" dirty="0" err="1"/>
                  <a:t>Num_changed_alphas</a:t>
                </a:r>
                <a:r>
                  <a:rPr lang="en-US" dirty="0"/>
                  <a:t> = </a:t>
                </a:r>
                <a:r>
                  <a:rPr lang="en-US" dirty="0" err="1"/>
                  <a:t>num_change_alpha</a:t>
                </a:r>
                <a:r>
                  <a:rPr lang="en-US" dirty="0"/>
                  <a:t> + 1 = 0 + 1 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BCD33-3187-4F2F-8C84-7805A37C4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25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06DE-C502-405C-9275-B6C2EC00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i</a:t>
            </a:r>
            <a:r>
              <a:rPr lang="en-US" dirty="0"/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3FF3C-3C84-4DC1-9CED-62CFCE33A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Num_change_alpha</a:t>
                </a:r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3FF3C-3C84-4DC1-9CED-62CFCE33A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334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2DB-ECDA-43FA-A540-6053AED6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599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+0+0−1=−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Cek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atau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(false and true) </a:t>
                </a:r>
                <a:r>
                  <a:rPr lang="en-US" dirty="0" err="1"/>
                  <a:t>atau</a:t>
                </a:r>
                <a:r>
                  <a:rPr lang="en-US" dirty="0"/>
                  <a:t> (true dan true)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false </a:t>
                </a:r>
                <a:r>
                  <a:rPr lang="en-US" dirty="0" err="1"/>
                  <a:t>atau</a:t>
                </a:r>
                <a:r>
                  <a:rPr lang="en-US" dirty="0"/>
                  <a:t> true = true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599" cy="4351338"/>
              </a:xfr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931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06BC97-0B76-463F-890C-AF8024CA43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06BC97-0B76-463F-890C-AF8024CA4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51EE6-D26E-4D18-B87A-FB26E5391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sedemikian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misal </a:t>
                </a:r>
                <a:r>
                  <a:rPr lang="en-US" dirty="0" err="1"/>
                  <a:t>terpilih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+0+0−1=−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Maka Save 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51EE6-D26E-4D18-B87A-FB26E5391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473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923A-CBAF-427B-9F59-D8C58715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Tentukan </a:t>
            </a:r>
            <a:r>
              <a:rPr lang="en-US" dirty="0" err="1"/>
              <a:t>nilai</a:t>
            </a:r>
            <a:r>
              <a:rPr lang="en-US" dirty="0"/>
              <a:t> L dan H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55E56-FF4B-4482-9F63-6AB6145B4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Karena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+0−1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+0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55E56-FF4B-4482-9F63-6AB6145B4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351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06DF5A-016E-4ABA-9EF6-30EEB9DEB2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06DF5A-016E-4ABA-9EF6-30EEB9DEB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5F267D-7509-4309-86D9-8A64C462F846}"/>
                  </a:ext>
                </a:extLst>
              </p:cNvPr>
              <p:cNvSpPr txBox="1"/>
              <p:nvPr/>
            </p:nvSpPr>
            <p:spPr>
              <a:xfrm>
                <a:off x="839788" y="1762723"/>
                <a:ext cx="10491785" cy="178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9−1=−8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menghitung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lihat</a:t>
                </a:r>
                <a:r>
                  <a:rPr lang="en-US" sz="2400" dirty="0"/>
                  <a:t> slide 26 table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5F267D-7509-4309-86D9-8A64C462F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1762723"/>
                <a:ext cx="10491785" cy="1780552"/>
              </a:xfrm>
              <a:prstGeom prst="rect">
                <a:avLst/>
              </a:prstGeo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28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F6E6-DE8D-477B-B19A-A1670FE5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 </a:t>
            </a:r>
            <a:r>
              <a:rPr lang="en-US" dirty="0" err="1"/>
              <a:t>dari</a:t>
            </a:r>
            <a:r>
              <a:rPr lang="en-US" dirty="0"/>
              <a:t> SVC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CE1B43-117C-4C03-9E5F-CEF228602E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mencari hyperplane yang </a:t>
                </a:r>
                <a:r>
                  <a:rPr lang="en-US" dirty="0" err="1"/>
                  <a:t>terbaik</a:t>
                </a:r>
                <a:endParaRPr lang="en-US" dirty="0"/>
              </a:p>
              <a:p>
                <a:r>
                  <a:rPr lang="en-US" dirty="0" err="1"/>
                  <a:t>memaksimalkan</a:t>
                </a:r>
                <a:r>
                  <a:rPr lang="en-US" dirty="0"/>
                  <a:t> margin</a:t>
                </a:r>
              </a:p>
              <a:p>
                <a:r>
                  <a:rPr lang="en-US" dirty="0" err="1"/>
                  <a:t>Penentuan</a:t>
                </a:r>
                <a:r>
                  <a:rPr lang="en-US" dirty="0"/>
                  <a:t> </a:t>
                </a:r>
                <a:r>
                  <a:rPr lang="en-US" dirty="0" err="1"/>
                  <a:t>suatu</a:t>
                </a:r>
                <a:r>
                  <a:rPr lang="en-US" dirty="0"/>
                  <a:t> data </a:t>
                </a:r>
                <a:r>
                  <a:rPr lang="en-US" dirty="0" err="1"/>
                  <a:t>termasuk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yang mana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cara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CE1B43-117C-4C03-9E5F-CEF228602E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847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6CF1EB-099C-4A25-8C97-5DCFC0414E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6CF1EB-099C-4A25-8C97-5DCFC0414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F3E1B-7E08-4A93-8127-AEE95FB05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Diket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H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dan L = 0, </a:t>
                </a:r>
                <a:r>
                  <a:rPr lang="en-US" dirty="0" err="1"/>
                  <a:t>maka</a:t>
                </a:r>
                <a:r>
                  <a:rPr lang="en-US" dirty="0"/>
                  <a:t> yang </a:t>
                </a:r>
                <a:r>
                  <a:rPr lang="en-US" dirty="0" err="1"/>
                  <a:t>terpenuhi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Cek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/>
                  <a:t> (false)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F3E1B-7E08-4A93-8127-AEE95FB05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420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789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DD1622-6BD0-4C08-BC62-890AFC8A32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DD1622-6BD0-4C08-BC62-890AFC8A3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003E-88C2-4C7C-B110-E3C6F81AB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003E-88C2-4C7C-B110-E3C6F81AB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867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69F8-B561-4C6C-BA2A-1E66500B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BCD33-3187-4F2F-8C84-7805A37C4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9−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Dan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=−1−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9=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err="1"/>
                  <a:t>Maka</a:t>
                </a:r>
                <a:r>
                  <a:rPr lang="en-US" sz="2000" dirty="0"/>
                  <a:t> b </a:t>
                </a:r>
                <a:r>
                  <a:rPr lang="en-US" sz="2000" dirty="0" err="1"/>
                  <a:t>diupdate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cara</a:t>
                </a: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𝑙𝑎𝑖𝑛𝑛𝑦𝑎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Karena </a:t>
                </a:r>
                <a:r>
                  <a:rPr lang="en-US" sz="2000" dirty="0" err="1"/>
                  <a:t>kondisi</a:t>
                </a:r>
                <a:r>
                  <a:rPr lang="en-US" sz="2000" dirty="0"/>
                  <a:t> 2 </a:t>
                </a:r>
                <a:r>
                  <a:rPr lang="en-US" sz="2000" dirty="0" err="1"/>
                  <a:t>terpenuhi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dipilih</a:t>
                </a:r>
                <a:r>
                  <a:rPr lang="en-US" sz="2000" dirty="0"/>
                  <a:t> salah </a:t>
                </a:r>
                <a:r>
                  <a:rPr lang="en-US" sz="2000" dirty="0" err="1"/>
                  <a:t>satu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saja</a:t>
                </a:r>
                <a:r>
                  <a:rPr lang="en-US" sz="2000" dirty="0"/>
                  <a:t> b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err="1"/>
                  <a:t>Num_changed_alphas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num_change_alpha</a:t>
                </a:r>
                <a:r>
                  <a:rPr lang="en-US" sz="2000" dirty="0"/>
                  <a:t> + 1 = 1+ 1 =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BCD33-3187-4F2F-8C84-7805A37C4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b="-1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465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06DE-C502-405C-9275-B6C2EC00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i</a:t>
            </a:r>
            <a:r>
              <a:rPr lang="en-US" dirty="0"/>
              <a:t>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3FF3C-3C84-4DC1-9CED-62CFCE33A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Num_change_alpha</a:t>
                </a:r>
                <a:r>
                  <a:rPr lang="en-US" dirty="0"/>
                  <a:t> =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3FF3C-3C84-4DC1-9CED-62CFCE33A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817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2DB-ECDA-43FA-A540-6053AED6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Cek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atau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(false and true) </a:t>
                </a:r>
                <a:r>
                  <a:rPr lang="en-US" dirty="0" err="1"/>
                  <a:t>atau</a:t>
                </a:r>
                <a:r>
                  <a:rPr lang="en-US" dirty="0"/>
                  <a:t> (false dan true)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false </a:t>
                </a:r>
                <a:r>
                  <a:rPr lang="en-US" dirty="0" err="1"/>
                  <a:t>atau</a:t>
                </a:r>
                <a:r>
                  <a:rPr lang="en-US" dirty="0"/>
                  <a:t> false = false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379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06DE-C502-405C-9275-B6C2EC00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i</a:t>
            </a:r>
            <a:r>
              <a:rPr lang="en-US" dirty="0"/>
              <a:t>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3FF3C-3C84-4DC1-9CED-62CFCE33A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Num_change_alpha</a:t>
                </a:r>
                <a:r>
                  <a:rPr lang="en-US" dirty="0"/>
                  <a:t> =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3FF3C-3C84-4DC1-9CED-62CFCE33A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949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2DB-ECDA-43FA-A540-6053AED6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99573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+0+1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Cek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atau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(true and true) </a:t>
                </a:r>
                <a:r>
                  <a:rPr lang="en-US" dirty="0" err="1"/>
                  <a:t>atau</a:t>
                </a:r>
                <a:r>
                  <a:rPr lang="en-US" dirty="0"/>
                  <a:t> (false dan false)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true </a:t>
                </a:r>
                <a:r>
                  <a:rPr lang="en-US" dirty="0" err="1"/>
                  <a:t>atau</a:t>
                </a:r>
                <a:r>
                  <a:rPr lang="en-US" dirty="0"/>
                  <a:t> false = true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99573" cy="4351338"/>
              </a:xfrm>
              <a:blipFill>
                <a:blip r:embed="rId2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661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06BC97-0B76-463F-890C-AF8024CA43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06BC97-0B76-463F-890C-AF8024CA4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51EE6-D26E-4D18-B87A-FB26E5391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sedemikian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misal </a:t>
                </a:r>
                <a:r>
                  <a:rPr lang="en-US" dirty="0" err="1"/>
                  <a:t>terpilih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0+1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Maka Save 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51EE6-D26E-4D18-B87A-FB26E5391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885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923A-CBAF-427B-9F59-D8C58715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Tentukan </a:t>
            </a:r>
            <a:r>
              <a:rPr lang="en-US" dirty="0" err="1"/>
              <a:t>nilai</a:t>
            </a:r>
            <a:r>
              <a:rPr lang="en-US" dirty="0"/>
              <a:t> L dan H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55E56-FF4B-4482-9F63-6AB6145B4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55E56-FF4B-4482-9F63-6AB6145B4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287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06DF5A-016E-4ABA-9EF6-30EEB9DEB2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06DF5A-016E-4ABA-9EF6-30EEB9DEB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5F267D-7509-4309-86D9-8A64C462F846}"/>
                  </a:ext>
                </a:extLst>
              </p:cNvPr>
              <p:cNvSpPr txBox="1"/>
              <p:nvPr/>
            </p:nvSpPr>
            <p:spPr>
              <a:xfrm>
                <a:off x="839788" y="1762723"/>
                <a:ext cx="10491785" cy="178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9−1=−8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menghitung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lihat</a:t>
                </a:r>
                <a:r>
                  <a:rPr lang="en-US" sz="2400" dirty="0"/>
                  <a:t> slide 26 table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5F267D-7509-4309-86D9-8A64C462F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1762723"/>
                <a:ext cx="10491785" cy="1780552"/>
              </a:xfrm>
              <a:prstGeom prst="rect">
                <a:avLst/>
              </a:prstGeo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19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478D-5D5F-4BD6-96AC-8BBD9943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Pelatihan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B038E-066E-4B49-9BC2-C8561E0E6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Untuk </a:t>
                </a:r>
                <a:r>
                  <a:rPr lang="en-US" dirty="0" err="1">
                    <a:latin typeface="Cambria Math" panose="02040503050406030204" pitchFamily="18" charset="0"/>
                  </a:rPr>
                  <a:t>menemukan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syarat</a:t>
                </a:r>
                <a:r>
                  <a:rPr lang="en-US" dirty="0"/>
                  <a:t>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sedemikian</a:t>
                </a:r>
                <a:r>
                  <a:rPr lang="en-US" dirty="0"/>
                  <a:t> </a:t>
                </a:r>
                <a:r>
                  <a:rPr lang="en-US" dirty="0" err="1"/>
                  <a:t>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Untuk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r>
                  <a:rPr lang="en-US" dirty="0"/>
                  <a:t>, </a:t>
                </a:r>
                <a:r>
                  <a:rPr lang="en-US" dirty="0" err="1"/>
                  <a:t>mengidentifikasikan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support vector.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B038E-066E-4B49-9BC2-C8561E0E6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063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6CF1EB-099C-4A25-8C97-5DCFC0414E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6CF1EB-099C-4A25-8C97-5DCFC0414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F3E1B-7E08-4A93-8127-AEE95FB05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Diket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H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dan L = 0, </a:t>
                </a:r>
                <a:r>
                  <a:rPr lang="en-US" dirty="0" err="1"/>
                  <a:t>maka</a:t>
                </a:r>
                <a:r>
                  <a:rPr lang="en-US" dirty="0"/>
                  <a:t> yang </a:t>
                </a:r>
                <a:r>
                  <a:rPr lang="en-US" dirty="0" err="1"/>
                  <a:t>terpenuhi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Cek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/>
                  <a:t> (false)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F3E1B-7E08-4A93-8127-AEE95FB05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910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DD1622-6BD0-4C08-BC62-890AFC8A32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DD1622-6BD0-4C08-BC62-890AFC8A3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003E-88C2-4C7C-B110-E3C6F81AB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003E-88C2-4C7C-B110-E3C6F81AB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573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69F8-B561-4C6C-BA2A-1E66500B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BCD33-3187-4F2F-8C84-7805A37C4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9−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Dan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err="1"/>
                  <a:t>Maka</a:t>
                </a:r>
                <a:r>
                  <a:rPr lang="en-US" sz="2000" dirty="0"/>
                  <a:t> b </a:t>
                </a:r>
                <a:r>
                  <a:rPr lang="en-US" sz="2000" dirty="0" err="1"/>
                  <a:t>diupdate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cara</a:t>
                </a: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𝑙𝑎𝑖𝑛𝑛𝑦𝑎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Karena </a:t>
                </a:r>
                <a:r>
                  <a:rPr lang="en-US" sz="2000" dirty="0" err="1"/>
                  <a:t>kondisi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terpenuhi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dipilih</a:t>
                </a:r>
                <a:r>
                  <a:rPr lang="en-US" sz="2000" dirty="0"/>
                  <a:t> salah </a:t>
                </a:r>
                <a:r>
                  <a:rPr lang="en-US" sz="2000" dirty="0" err="1"/>
                  <a:t>satu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saja</a:t>
                </a:r>
                <a:r>
                  <a:rPr lang="en-US" sz="2000" dirty="0"/>
                  <a:t> b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err="1"/>
                  <a:t>Num_changed_alphas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num_change_alpha</a:t>
                </a:r>
                <a:r>
                  <a:rPr lang="en-US" sz="2000" dirty="0"/>
                  <a:t> + 1 = 2+ 1 = 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BCD33-3187-4F2F-8C84-7805A37C4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b="-19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710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06DE-C502-405C-9275-B6C2EC00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i</a:t>
            </a:r>
            <a:r>
              <a:rPr lang="en-US" dirty="0"/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3FF3C-3C84-4DC1-9CED-62CFCE33A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Num_change_alpha</a:t>
                </a:r>
                <a:r>
                  <a:rPr lang="en-US" dirty="0"/>
                  <a:t> = 3</a:t>
                </a:r>
              </a:p>
              <a:p>
                <a:r>
                  <a:rPr lang="en-US" dirty="0"/>
                  <a:t>Karena </a:t>
                </a:r>
                <a:r>
                  <a:rPr lang="en-US" dirty="0" err="1"/>
                  <a:t>num_change_alpha</a:t>
                </a:r>
                <a:r>
                  <a:rPr lang="en-US" dirty="0"/>
                  <a:t> = 3 </a:t>
                </a:r>
                <a:r>
                  <a:rPr lang="en-US" dirty="0" err="1"/>
                  <a:t>maka</a:t>
                </a:r>
                <a:r>
                  <a:rPr lang="en-US" dirty="0"/>
                  <a:t> passes = 0</a:t>
                </a:r>
              </a:p>
              <a:p>
                <a:r>
                  <a:rPr lang="en-US" dirty="0" err="1"/>
                  <a:t>Mulai</a:t>
                </a:r>
                <a:r>
                  <a:rPr lang="en-US" dirty="0"/>
                  <a:t> </a:t>
                </a:r>
                <a:r>
                  <a:rPr lang="en-US" dirty="0" err="1"/>
                  <a:t>lagi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3FF3C-3C84-4DC1-9CED-62CFCE33A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98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8FE5-1BFB-41F0-A711-E7CF3BF0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C76C-46B6-41E7-BBE4-89617A90A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: </a:t>
            </a:r>
            <a:r>
              <a:rPr lang="en-US" dirty="0" err="1"/>
              <a:t>Lanjutkan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/>
              <a:t>passes =0 </a:t>
            </a:r>
            <a:r>
              <a:rPr lang="en-US" dirty="0"/>
              <a:t>…3!</a:t>
            </a:r>
          </a:p>
        </p:txBody>
      </p:sp>
    </p:spTree>
    <p:extLst>
      <p:ext uri="{BB962C8B-B14F-4D97-AF65-F5344CB8AC3E}">
        <p14:creationId xmlns:p14="http://schemas.microsoft.com/office/powerpoint/2010/main" val="29716049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0BA1-0D1C-4282-AC6B-73D70D26F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Vector Quantization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32B03-83E5-435D-9019-7369B513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Kania Evita Dewi</a:t>
            </a:r>
          </a:p>
        </p:txBody>
      </p:sp>
    </p:spTree>
    <p:extLst>
      <p:ext uri="{BB962C8B-B14F-4D97-AF65-F5344CB8AC3E}">
        <p14:creationId xmlns:p14="http://schemas.microsoft.com/office/powerpoint/2010/main" val="1404545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B72E-9216-415C-927B-7B3BFCC6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LVQ</a:t>
            </a:r>
          </a:p>
        </p:txBody>
      </p:sp>
      <p:pic>
        <p:nvPicPr>
          <p:cNvPr id="1026" name="Picture 2" descr="Image result for algoritma LVQ">
            <a:extLst>
              <a:ext uri="{FF2B5EF4-FFF2-40B4-BE49-F238E27FC236}">
                <a16:creationId xmlns:a16="http://schemas.microsoft.com/office/drawing/2014/main" id="{6C48DE4E-BF2F-46AB-A614-8D70CD35C6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39" y="1966907"/>
            <a:ext cx="5791200" cy="32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C0AAFF-FF8D-4A5D-B2C1-D26E9589B595}"/>
              </a:ext>
            </a:extLst>
          </p:cNvPr>
          <p:cNvSpPr/>
          <p:nvPr/>
        </p:nvSpPr>
        <p:spPr>
          <a:xfrm>
            <a:off x="943707" y="5508239"/>
            <a:ext cx="10515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https://www.google.com/search?q=algoritma+LVQ&amp;safe=strict&amp;client=firefox-b-d&amp;source=lnms&amp;tbm=isch&amp;sa=X&amp;ved=2ahUKEwj9suj4stzmAhVGb30KHb4_C-oQ_AUoAXoECA0QAw&amp;biw=679&amp;bih=647#imgrc=o-jACxtiEF9p3M:</a:t>
            </a:r>
          </a:p>
        </p:txBody>
      </p:sp>
    </p:spTree>
    <p:extLst>
      <p:ext uri="{BB962C8B-B14F-4D97-AF65-F5344CB8AC3E}">
        <p14:creationId xmlns:p14="http://schemas.microsoft.com/office/powerpoint/2010/main" val="807112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4A95-B295-4A1C-9460-C928F7E1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Pelatihan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2F54B-7772-4DEB-96C5-45E72D105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624754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Inisialisasi </a:t>
                </a:r>
              </a:p>
              <a:p>
                <a:pPr marL="514350" indent="-514350">
                  <a:buAutoNum type="alphaLcPeriod"/>
                </a:pPr>
                <a:r>
                  <a:rPr lang="en-US" dirty="0" err="1"/>
                  <a:t>bobot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variable input </a:t>
                </a:r>
                <a:r>
                  <a:rPr lang="en-US" dirty="0" err="1"/>
                  <a:t>ke</a:t>
                </a:r>
                <a:r>
                  <a:rPr lang="en-US" dirty="0"/>
                  <a:t>-j </a:t>
                </a:r>
                <a:r>
                  <a:rPr lang="en-US" dirty="0" err="1"/>
                  <a:t>menuju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ke-i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 = 1,2,..,K; dan j = 1, 2, …, m</a:t>
                </a:r>
              </a:p>
              <a:p>
                <a:pPr marL="514350" indent="-514350">
                  <a:buAutoNum type="alphaLcPeriod"/>
                </a:pPr>
                <a:r>
                  <a:rPr lang="en-US" dirty="0" err="1"/>
                  <a:t>Maksimum</a:t>
                </a:r>
                <a:r>
                  <a:rPr lang="en-US" dirty="0"/>
                  <a:t> </a:t>
                </a:r>
                <a:r>
                  <a:rPr lang="en-US" dirty="0" err="1"/>
                  <a:t>epoh</a:t>
                </a:r>
                <a:r>
                  <a:rPr lang="en-US" dirty="0"/>
                  <a:t>: </a:t>
                </a:r>
                <a:r>
                  <a:rPr lang="en-US" dirty="0" err="1"/>
                  <a:t>MaxEpoh</a:t>
                </a:r>
                <a:endParaRPr lang="en-US" dirty="0"/>
              </a:p>
              <a:p>
                <a:pPr marL="514350" indent="-514350">
                  <a:buAutoNum type="alphaLcPeriod"/>
                </a:pPr>
                <a:r>
                  <a:rPr lang="en-US" dirty="0"/>
                  <a:t>Parameter learning rate: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lphaLcPeriod"/>
                </a:pPr>
                <a:r>
                  <a:rPr lang="en-US" dirty="0" err="1"/>
                  <a:t>Pengurangan</a:t>
                </a:r>
                <a:r>
                  <a:rPr lang="en-US" dirty="0"/>
                  <a:t> learning rate: Dec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eriod"/>
                </a:pPr>
                <a:r>
                  <a:rPr lang="en-US" dirty="0"/>
                  <a:t>Minimal learning rate yang </a:t>
                </a:r>
                <a:r>
                  <a:rPr lang="en-US" dirty="0" err="1"/>
                  <a:t>diperbolehkan</a:t>
                </a:r>
                <a:r>
                  <a:rPr lang="en-US" dirty="0"/>
                  <a:t>: Mina</a:t>
                </a:r>
              </a:p>
              <a:p>
                <a:pPr marL="0" indent="0">
                  <a:buNone/>
                </a:pPr>
                <a:r>
                  <a:rPr lang="en-US" dirty="0"/>
                  <a:t>2. Masukkan:</a:t>
                </a:r>
              </a:p>
              <a:p>
                <a:pPr marL="514350" indent="-514350">
                  <a:buAutoNum type="alphaLcPeriod"/>
                </a:pPr>
                <a:r>
                  <a:rPr lang="en-US" dirty="0"/>
                  <a:t>Data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= 1,2,.., n dan j = 1,2,..,m</a:t>
                </a:r>
              </a:p>
              <a:p>
                <a:pPr marL="514350" indent="-514350">
                  <a:buAutoNum type="alphaLcPeriod"/>
                </a:pPr>
                <a:r>
                  <a:rPr lang="en-US" dirty="0"/>
                  <a:t>Target </a:t>
                </a:r>
                <a:r>
                  <a:rPr lang="en-US" dirty="0" err="1"/>
                  <a:t>berupa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dengan</a:t>
                </a:r>
                <a:r>
                  <a:rPr lang="en-US" dirty="0"/>
                  <a:t> k = 1,2,..,n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2F54B-7772-4DEB-96C5-45E72D105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624754" cy="4351338"/>
              </a:xfrm>
              <a:blipFill>
                <a:blip r:embed="rId2"/>
                <a:stretch>
                  <a:fillRect l="-1451" t="-2661" r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107697-182F-4C4A-A603-BBF3EC8CA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9096" y="1837349"/>
                <a:ext cx="4624754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3. </a:t>
                </a:r>
                <a:r>
                  <a:rPr lang="en-US" sz="1600" dirty="0" err="1"/>
                  <a:t>Tetapkan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kondisi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awal</a:t>
                </a:r>
                <a:r>
                  <a:rPr lang="en-US" sz="1600" dirty="0"/>
                  <a:t>; </a:t>
                </a:r>
                <a:r>
                  <a:rPr lang="en-US" sz="1600" dirty="0" err="1"/>
                  <a:t>epoh</a:t>
                </a:r>
                <a:r>
                  <a:rPr lang="en-US" sz="1600" dirty="0"/>
                  <a:t>=0</a:t>
                </a:r>
              </a:p>
              <a:p>
                <a:pPr marL="0" indent="0" algn="just">
                  <a:buNone/>
                </a:pPr>
                <a:r>
                  <a:rPr lang="en-US" sz="1600" dirty="0"/>
                  <a:t>4. </a:t>
                </a:r>
                <a:r>
                  <a:rPr lang="en-US" sz="1600" dirty="0" err="1"/>
                  <a:t>Kerjakan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jika</a:t>
                </a:r>
                <a:r>
                  <a:rPr lang="en-US" sz="1600" dirty="0"/>
                  <a:t> (</a:t>
                </a:r>
                <a:r>
                  <a:rPr lang="en-US" sz="1600" dirty="0" err="1"/>
                  <a:t>epoh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 err="1"/>
                  <a:t>MaxEpoh</a:t>
                </a:r>
                <a:r>
                  <a:rPr lang="en-US" sz="1600" dirty="0"/>
                  <a:t>) dan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𝑀𝑖𝑛𝑎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514350" indent="-514350" algn="just">
                  <a:buAutoNum type="alphaLcPeriod"/>
                </a:pPr>
                <a:r>
                  <a:rPr lang="en-US" sz="1600" dirty="0" err="1"/>
                  <a:t>Epoh</a:t>
                </a:r>
                <a:r>
                  <a:rPr lang="en-US" sz="1600" dirty="0"/>
                  <a:t> =</a:t>
                </a:r>
                <a:r>
                  <a:rPr lang="en-US" sz="1600" dirty="0" err="1"/>
                  <a:t>epoh</a:t>
                </a:r>
                <a:r>
                  <a:rPr lang="en-US" sz="1600" dirty="0"/>
                  <a:t> +1</a:t>
                </a:r>
              </a:p>
              <a:p>
                <a:pPr marL="514350" indent="-514350" algn="just">
                  <a:buAutoNum type="alphaLcPeriod"/>
                </a:pPr>
                <a:r>
                  <a:rPr lang="en-US" sz="1600" dirty="0" err="1"/>
                  <a:t>Kerjakan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untuk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</a:t>
                </a:r>
                <a:r>
                  <a:rPr lang="en-US" sz="1600" dirty="0"/>
                  <a:t> = 1 </a:t>
                </a:r>
                <a:r>
                  <a:rPr lang="en-US" sz="1600" dirty="0" err="1"/>
                  <a:t>sampai</a:t>
                </a:r>
                <a:r>
                  <a:rPr lang="en-US" sz="1600" dirty="0"/>
                  <a:t> n</a:t>
                </a:r>
              </a:p>
              <a:p>
                <a:pPr marL="0" indent="0" algn="just">
                  <a:buNone/>
                </a:pPr>
                <a:r>
                  <a:rPr lang="en-US" sz="1600" dirty="0"/>
                  <a:t>1) </a:t>
                </a:r>
                <a:r>
                  <a:rPr lang="en-US" sz="1600" dirty="0" err="1"/>
                  <a:t>Tentukan</a:t>
                </a:r>
                <a:r>
                  <a:rPr lang="en-US" sz="1600" dirty="0"/>
                  <a:t> j </a:t>
                </a:r>
                <a:r>
                  <a:rPr lang="en-US" sz="1600" dirty="0" err="1"/>
                  <a:t>sedemikian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sehingga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minimum</a:t>
                </a:r>
              </a:p>
              <a:p>
                <a:pPr marL="0" indent="0" algn="just">
                  <a:buNone/>
                </a:pPr>
                <a:r>
                  <a:rPr lang="en-US" sz="1600" dirty="0"/>
                  <a:t>2) </a:t>
                </a:r>
                <a:r>
                  <a:rPr lang="en-US" sz="1600" dirty="0" err="1"/>
                  <a:t>Perbaiki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dengan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ketentuan</a:t>
                </a:r>
                <a:r>
                  <a:rPr lang="en-US" sz="1600" dirty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 algn="just">
                  <a:buNone/>
                </a:pPr>
                <a:r>
                  <a:rPr lang="en-US" sz="1600" dirty="0"/>
                  <a:t>c. </a:t>
                </a:r>
                <a:r>
                  <a:rPr lang="en-US" sz="1600" dirty="0" err="1"/>
                  <a:t>Kurangi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nilai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600" dirty="0"/>
              </a:p>
              <a:p>
                <a:pPr marL="0" indent="0" algn="just">
                  <a:buNone/>
                </a:pPr>
                <a:r>
                  <a:rPr lang="en-US" sz="1600" dirty="0" err="1"/>
                  <a:t>Boleh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dipilih</a:t>
                </a:r>
                <a:r>
                  <a:rPr lang="en-US" sz="1600" dirty="0"/>
                  <a:t>:</a:t>
                </a:r>
              </a:p>
              <a:p>
                <a:pPr marL="514350" indent="-514350" algn="just">
                  <a:buAutoNum type="arabicParenR"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600" dirty="0"/>
              </a:p>
              <a:p>
                <a:pPr marL="514350" indent="-514350" algn="just">
                  <a:buAutoNum type="arabicParenR"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107697-182F-4C4A-A603-BBF3EC8CA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096" y="1837349"/>
                <a:ext cx="4624754" cy="4351338"/>
              </a:xfrm>
              <a:prstGeom prst="rect">
                <a:avLst/>
              </a:prstGeom>
              <a:blipFill>
                <a:blip r:embed="rId3"/>
                <a:stretch>
                  <a:fillRect l="-659" t="-980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20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0BC1-E829-4041-A19C-B616C5C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Pengujian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C4593-3BFF-4904-AF75-8D05BE28BA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Masukan data yang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diuji</a:t>
                </a:r>
                <a:r>
                  <a:rPr lang="en-US" dirty="0"/>
                  <a:t>, missal: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= 1, 2,…, np dan j = 1,2,..,m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/>
                  <a:t>Kerjakan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=1 </a:t>
                </a:r>
                <a:r>
                  <a:rPr lang="en-US" dirty="0" err="1"/>
                  <a:t>sampai</a:t>
                </a:r>
                <a:r>
                  <a:rPr lang="en-US" dirty="0"/>
                  <a:t> np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 err="1"/>
                  <a:t>Tentukan</a:t>
                </a:r>
                <a:r>
                  <a:rPr lang="en-US" dirty="0"/>
                  <a:t> j </a:t>
                </a:r>
                <a:r>
                  <a:rPr lang="en-US" dirty="0" err="1"/>
                  <a:t>sedemikian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minimum, </a:t>
                </a:r>
                <a:r>
                  <a:rPr lang="en-US" dirty="0" err="1"/>
                  <a:t>dengan</a:t>
                </a:r>
                <a:r>
                  <a:rPr lang="en-US" dirty="0"/>
                  <a:t> j = 1,2,..,k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j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C4593-3BFF-4904-AF75-8D05BE28BA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1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437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C335-1106-4667-B7BA-02792265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Keterangan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11404-AF70-414C-AF35-7F367CD7E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/>
                  <a:t> data </a:t>
                </a:r>
                <a:r>
                  <a:rPr lang="en-US" dirty="0" err="1"/>
                  <a:t>pelatihan</a:t>
                </a:r>
                <a:endParaRPr lang="en-US" dirty="0"/>
              </a:p>
              <a:p>
                <a:r>
                  <a:rPr lang="en-US" dirty="0"/>
                  <a:t>n = </a:t>
                </a:r>
                <a:r>
                  <a:rPr lang="en-US" dirty="0" err="1"/>
                  <a:t>banyak</a:t>
                </a:r>
                <a:r>
                  <a:rPr lang="en-US" dirty="0"/>
                  <a:t> data </a:t>
                </a:r>
                <a:r>
                  <a:rPr lang="en-US" dirty="0" err="1"/>
                  <a:t>latih</a:t>
                </a:r>
                <a:endParaRPr lang="en-US" dirty="0"/>
              </a:p>
              <a:p>
                <a:r>
                  <a:rPr lang="en-US" dirty="0"/>
                  <a:t>T = </a:t>
                </a:r>
                <a:r>
                  <a:rPr lang="en-US" dirty="0" err="1"/>
                  <a:t>kategori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yang </a:t>
                </a:r>
                <a:r>
                  <a:rPr lang="en-US" dirty="0" err="1"/>
                  <a:t>benar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vector-vector </a:t>
                </a:r>
                <a:r>
                  <a:rPr lang="en-US" dirty="0" err="1"/>
                  <a:t>pelatihan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endParaRPr lang="en-US" dirty="0"/>
              </a:p>
              <a:p>
                <a:r>
                  <a:rPr lang="en-US" dirty="0"/>
                  <a:t>m = </a:t>
                </a:r>
                <a:r>
                  <a:rPr lang="en-US" dirty="0" err="1"/>
                  <a:t>banyak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kategori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yang </a:t>
                </a:r>
                <a:r>
                  <a:rPr lang="en-US" dirty="0" err="1"/>
                  <a:t>mempresentasikan</a:t>
                </a:r>
                <a:r>
                  <a:rPr lang="en-US" dirty="0"/>
                  <a:t> oleh unit </a:t>
                </a:r>
                <a:r>
                  <a:rPr lang="en-US" dirty="0" err="1"/>
                  <a:t>keluaran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-j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11404-AF70-414C-AF35-7F367CD7E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33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D483-1852-4671-8A55-BE79CA97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Pengujian</a:t>
            </a:r>
            <a:r>
              <a:rPr lang="en-US" dirty="0"/>
              <a:t> SVC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0C0B6-AE9A-413E-9CB5-8976D5E57E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Jika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maka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+1</a:t>
                </a:r>
              </a:p>
              <a:p>
                <a:pPr marL="0" indent="0">
                  <a:buNone/>
                </a:pPr>
                <a:r>
                  <a:rPr lang="en-US" dirty="0"/>
                  <a:t>Jika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-1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0C0B6-AE9A-413E-9CB5-8976D5E57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2259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9A4E-229E-4EB6-B16B-C59E02C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3754D9-E554-41BC-B4B0-5F02AF3635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711744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106249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743571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32078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1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4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37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2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864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2C51B7-D42F-43BA-A3D4-12E0E0246622}"/>
              </a:ext>
            </a:extLst>
          </p:cNvPr>
          <p:cNvSpPr txBox="1"/>
          <p:nvPr/>
        </p:nvSpPr>
        <p:spPr>
          <a:xfrm>
            <a:off x="838200" y="4159045"/>
            <a:ext cx="714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f1 = 1 dan f2= 2,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1440178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79A3-4F0C-4DC1-8F7A-CF74888F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LVQ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0831E1-71D4-4CDD-B0DA-3917B09826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</a:t>
                </a:r>
                <a:r>
                  <a:rPr lang="en-US" dirty="0" err="1"/>
                  <a:t>Latih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dirty="0"/>
                  <a:t>, n=4</a:t>
                </a:r>
              </a:p>
              <a:p>
                <a:r>
                  <a:rPr lang="en-US" dirty="0"/>
                  <a:t>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1,−1,−1,1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Mina = 0,05</a:t>
                </a:r>
              </a:p>
              <a:p>
                <a:r>
                  <a:rPr lang="en-US" dirty="0" err="1"/>
                  <a:t>tmax</a:t>
                </a:r>
                <a:r>
                  <a:rPr lang="en-US" dirty="0"/>
                  <a:t> = 3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Bobot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dipilih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perwakilan</a:t>
                </a:r>
                <a:r>
                  <a:rPr lang="en-US" dirty="0"/>
                  <a:t> </a:t>
                </a:r>
                <a:r>
                  <a:rPr lang="en-US" dirty="0" err="1"/>
                  <a:t>tiap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m = 2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0831E1-71D4-4CDD-B0DA-3917B0982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209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D732-44D6-4306-8AAF-B1A7D24E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Asumsi</a:t>
            </a:r>
            <a:r>
              <a:rPr lang="en-US" dirty="0"/>
              <a:t> t=1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Cek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𝑡𝑚𝑎𝑥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r>
                  <a:rPr lang="en-US" dirty="0" err="1"/>
                  <a:t>Cek</a:t>
                </a:r>
                <a:r>
                  <a:rPr lang="en-US" dirty="0"/>
                  <a:t> </a:t>
                </a:r>
                <a:r>
                  <a:rPr lang="en-US" dirty="0" err="1"/>
                  <a:t>apakah</a:t>
                </a:r>
                <a:r>
                  <a:rPr lang="en-US" dirty="0"/>
                  <a:t> data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endParaRPr lang="en-US" dirty="0"/>
              </a:p>
              <a:p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data ke-1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terdekat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w1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38353E-78F7-4DC5-9F92-1E36970D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04776"/>
              </p:ext>
            </p:extLst>
          </p:nvPr>
        </p:nvGraphicFramePr>
        <p:xfrm>
          <a:off x="1141046" y="3429000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17369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689328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20651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56460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54691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Bobot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Jarak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08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1464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D732-44D6-4306-8AAF-B1A7D24E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Cek</a:t>
            </a:r>
            <a:r>
              <a:rPr lang="en-US" dirty="0"/>
              <a:t> 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maka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data 2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terdekat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w2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38353E-78F7-4DC5-9F92-1E36970D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44668"/>
              </p:ext>
            </p:extLst>
          </p:nvPr>
        </p:nvGraphicFramePr>
        <p:xfrm>
          <a:off x="1141046" y="3315497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17369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689328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20651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56460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32626839"/>
                    </a:ext>
                  </a:extLst>
                </a:gridCol>
              </a:tblGrid>
              <a:tr h="216877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Bobot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Jarak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08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10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D732-44D6-4306-8AAF-B1A7D24E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Cek</a:t>
            </a:r>
            <a:r>
              <a:rPr lang="en-US" dirty="0"/>
              <a:t> 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maka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data 3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terdekat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w1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38353E-78F7-4DC5-9F92-1E36970D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87883"/>
              </p:ext>
            </p:extLst>
          </p:nvPr>
        </p:nvGraphicFramePr>
        <p:xfrm>
          <a:off x="1141046" y="2845798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17369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689328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20651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56460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2067155"/>
                    </a:ext>
                  </a:extLst>
                </a:gridCol>
              </a:tblGrid>
              <a:tr h="216877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Bobot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Jarak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08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545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D732-44D6-4306-8AAF-B1A7D24E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Cek</a:t>
            </a:r>
            <a:r>
              <a:rPr lang="en-US" dirty="0"/>
              <a:t> 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maka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data 4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terdekat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w2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38353E-78F7-4DC5-9F92-1E36970D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05792"/>
              </p:ext>
            </p:extLst>
          </p:nvPr>
        </p:nvGraphicFramePr>
        <p:xfrm>
          <a:off x="1141046" y="3174821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17369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689328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20651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56460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51261865"/>
                    </a:ext>
                  </a:extLst>
                </a:gridCol>
              </a:tblGrid>
              <a:tr h="216877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Bobot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Jarak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08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2,69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7263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17D897-75BE-4D1A-ADFA-E6B1568F03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17D897-75BE-4D1A-ADFA-E6B1568F0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8D782-BDDE-463C-A5F3-8EE0C7A136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Cek data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endParaRPr lang="en-US" dirty="0"/>
              </a:p>
              <a:p>
                <a:r>
                  <a:rPr lang="en-US" dirty="0" err="1"/>
                  <a:t>Maka</a:t>
                </a:r>
                <a:r>
                  <a:rPr lang="en-US" dirty="0"/>
                  <a:t> update</a:t>
                </a:r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−0,1∗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=0,1−0,1∗0,1=0,09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+1=1+1=2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8D782-BDDE-463C-A5F3-8EE0C7A136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7300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D732-44D6-4306-8AAF-B1A7D24E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Asumsi</a:t>
            </a:r>
            <a:r>
              <a:rPr lang="en-US" dirty="0"/>
              <a:t> t=2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Cek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𝑡𝑚𝑎𝑥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r>
                  <a:rPr lang="en-US" dirty="0" err="1"/>
                  <a:t>Cek</a:t>
                </a:r>
                <a:r>
                  <a:rPr lang="en-US" dirty="0"/>
                  <a:t> </a:t>
                </a:r>
                <a:r>
                  <a:rPr lang="en-US" dirty="0" err="1"/>
                  <a:t>apakah</a:t>
                </a:r>
                <a:r>
                  <a:rPr lang="en-US" dirty="0"/>
                  <a:t> data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endParaRPr lang="en-US" dirty="0"/>
              </a:p>
              <a:p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data ke-1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terdekat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w1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09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0,8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,818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38353E-78F7-4DC5-9F92-1E36970D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17037"/>
              </p:ext>
            </p:extLst>
          </p:nvPr>
        </p:nvGraphicFramePr>
        <p:xfrm>
          <a:off x="1070708" y="3431669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17369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689328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20651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56460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16758283"/>
                    </a:ext>
                  </a:extLst>
                </a:gridCol>
              </a:tblGrid>
              <a:tr h="216877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Bobot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Jarak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08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0349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D732-44D6-4306-8AAF-B1A7D24E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Cek</a:t>
            </a:r>
            <a:r>
              <a:rPr lang="en-US" dirty="0"/>
              <a:t> 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maka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0,818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data 2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terdekat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w2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09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38353E-78F7-4DC5-9F92-1E36970D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53688"/>
              </p:ext>
            </p:extLst>
          </p:nvPr>
        </p:nvGraphicFramePr>
        <p:xfrm>
          <a:off x="1141046" y="3174821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17369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689328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20651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56460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0629960"/>
                    </a:ext>
                  </a:extLst>
                </a:gridCol>
              </a:tblGrid>
              <a:tr h="216877">
                <a:tc>
                  <a:txBody>
                    <a:bodyPr/>
                    <a:lstStyle/>
                    <a:p>
                      <a:r>
                        <a:rPr lang="en-US" dirty="0"/>
                        <a:t>Data1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Bobot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Jarak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08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0381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D732-44D6-4306-8AAF-B1A7D24E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Cek</a:t>
            </a:r>
            <a:r>
              <a:rPr lang="en-US" dirty="0"/>
              <a:t> 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maka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0,818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1,182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data 3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terdekat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w1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0,818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09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0,818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,98162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38353E-78F7-4DC5-9F92-1E36970D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05932"/>
              </p:ext>
            </p:extLst>
          </p:nvPr>
        </p:nvGraphicFramePr>
        <p:xfrm>
          <a:off x="1141046" y="2916915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17369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689328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20651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56460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48872440"/>
                    </a:ext>
                  </a:extLst>
                </a:gridCol>
              </a:tblGrid>
              <a:tr h="216877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Bobot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Jarak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08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1,818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1,818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2,96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27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2DB-ECDA-43FA-A540-6053AED6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Minimal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L dan H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𝑗𝑖𝑘𝑎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𝑗𝑖𝑘𝑎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𝑗𝑖𝑘𝑎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𝑗𝑖𝑘𝑎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www.stanford.edu/class/cs229/materials/smo.pdf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9299-7C53-4410-837B-9A6441416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87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D732-44D6-4306-8AAF-B1A7D24E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Cek</a:t>
            </a:r>
            <a:r>
              <a:rPr lang="en-US" dirty="0"/>
              <a:t> 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maka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,98162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1,182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data 4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terdekat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w2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1,182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09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1,182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1,03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2309-0A6B-4BBA-89E0-AB7F19ABA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38353E-78F7-4DC5-9F92-1E36970D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18074"/>
              </p:ext>
            </p:extLst>
          </p:nvPr>
        </p:nvGraphicFramePr>
        <p:xfrm>
          <a:off x="1141046" y="3268605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17369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689328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20651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56460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6965327"/>
                    </a:ext>
                  </a:extLst>
                </a:gridCol>
              </a:tblGrid>
              <a:tr h="216877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Bobot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Jarak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08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2,182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2,182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8999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17D897-75BE-4D1A-ADFA-E6B1568F03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17D897-75BE-4D1A-ADFA-E6B1568F0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8D782-BDDE-463C-A5F3-8EE0C7A136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Cek data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endParaRPr lang="en-US" dirty="0"/>
              </a:p>
              <a:p>
                <a:r>
                  <a:rPr lang="en-US" dirty="0" err="1"/>
                  <a:t>Maka</a:t>
                </a:r>
                <a:r>
                  <a:rPr lang="en-US" dirty="0"/>
                  <a:t> update</a:t>
                </a:r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−0,1∗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=0,09−0,1∗0,09=0,081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+1=1+1=3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Karena t&gt; </a:t>
                </a:r>
                <a:r>
                  <a:rPr lang="en-US" dirty="0" err="1"/>
                  <a:t>tmax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iterasi</a:t>
                </a:r>
                <a:r>
                  <a:rPr lang="en-US" dirty="0"/>
                  <a:t> </a:t>
                </a:r>
                <a:r>
                  <a:rPr lang="en-US" dirty="0" err="1"/>
                  <a:t>selesai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diperoleh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,98162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dan w2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8D782-BDDE-463C-A5F3-8EE0C7A136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4779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8430-D11C-459D-A7EE-3E4D06C2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Pengujian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2BC07-1577-4759-92B7-EE0C4A653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5964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𝑢𝑗𝑖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𝑢𝑗𝑖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wj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jarak</a:t>
                </a:r>
                <a:r>
                  <a:rPr lang="en-US" dirty="0"/>
                  <a:t> minimum </a:t>
                </a:r>
                <a:r>
                  <a:rPr lang="en-US" dirty="0" err="1"/>
                  <a:t>itu</a:t>
                </a:r>
                <a:r>
                  <a:rPr lang="en-US" dirty="0"/>
                  <a:t>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w1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data uji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+1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2BC07-1577-4759-92B7-EE0C4A653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5964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ED9411-49DC-4D4B-9786-BD8212FD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22299"/>
              </p:ext>
            </p:extLst>
          </p:nvPr>
        </p:nvGraphicFramePr>
        <p:xfrm>
          <a:off x="1141046" y="3362389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17369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89328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520651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55646005"/>
                    </a:ext>
                  </a:extLst>
                </a:gridCol>
              </a:tblGrid>
              <a:tr h="216877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Bobot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Jarak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08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Uji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1,018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2,221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50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06DF5A-016E-4ABA-9EF6-30EEB9DEB2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06DF5A-016E-4ABA-9EF6-30EEB9DEB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375501-B463-4004-8356-CB9FD726458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1690688"/>
                <a:ext cx="10515600" cy="4498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menghitung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bisa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kernel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375501-B463-4004-8356-CB9FD7264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1690688"/>
                <a:ext cx="10515600" cy="4498975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42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6CF1EB-099C-4A25-8C97-5DCFC0414E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6CF1EB-099C-4A25-8C97-5DCFC0414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F3E1B-7E08-4A93-8127-AEE95FB05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𝑗𝑖𝑘𝑎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F3E1B-7E08-4A93-8127-AEE95FB05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09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3310</Words>
  <Application>Microsoft Office PowerPoint</Application>
  <PresentationFormat>Widescreen</PresentationFormat>
  <Paragraphs>655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Office Theme</vt:lpstr>
      <vt:lpstr>Support Vector Machine</vt:lpstr>
      <vt:lpstr>Kenapa SVM?</vt:lpstr>
      <vt:lpstr>Support Vector Classifier</vt:lpstr>
      <vt:lpstr>Inti dari SVC</vt:lpstr>
      <vt:lpstr>Pelatihan</vt:lpstr>
      <vt:lpstr>Pengujian SVC</vt:lpstr>
      <vt:lpstr>Sequential Minimal Optimization</vt:lpstr>
      <vt:lpstr>Update α_j </vt:lpstr>
      <vt:lpstr>Pilih α_j</vt:lpstr>
      <vt:lpstr>SMO 4</vt:lpstr>
      <vt:lpstr>update b</vt:lpstr>
      <vt:lpstr>MULTICLASS</vt:lpstr>
      <vt:lpstr>Perbandingan</vt:lpstr>
      <vt:lpstr>Decesion Directed Acyclic Graph</vt:lpstr>
      <vt:lpstr>Adaptive Directed Acyclic Graph</vt:lpstr>
      <vt:lpstr>Kernel</vt:lpstr>
      <vt:lpstr>Jenis-jenis Kernel </vt:lpstr>
      <vt:lpstr>contoh</vt:lpstr>
      <vt:lpstr>Jawaban</vt:lpstr>
      <vt:lpstr>Dengan menggunakan maple 2016</vt:lpstr>
      <vt:lpstr>Kesimpulan</vt:lpstr>
      <vt:lpstr>contoh</vt:lpstr>
      <vt:lpstr>Untuk soal tersebut tidak dapat dipisahkan secara linier</vt:lpstr>
      <vt:lpstr>PowerPoint Presentation</vt:lpstr>
      <vt:lpstr>Dengan menggunakan maple 2016</vt:lpstr>
      <vt:lpstr>Hasil</vt:lpstr>
      <vt:lpstr>Dengan SMO slide 27 diganti dengan</vt:lpstr>
      <vt:lpstr>Asumsi i = 1</vt:lpstr>
      <vt:lpstr>Pilih α_j</vt:lpstr>
      <vt:lpstr>Tentukan nilai L dan H </vt:lpstr>
      <vt:lpstr>Update α_j </vt:lpstr>
      <vt:lpstr>Pilih α_j</vt:lpstr>
      <vt:lpstr>Update α_i</vt:lpstr>
      <vt:lpstr>Update b</vt:lpstr>
      <vt:lpstr>Hasil i = 1</vt:lpstr>
      <vt:lpstr>Asumsi i = 2</vt:lpstr>
      <vt:lpstr>Pilih α_j</vt:lpstr>
      <vt:lpstr>Tentukan nilai L dan H </vt:lpstr>
      <vt:lpstr>Update α_j </vt:lpstr>
      <vt:lpstr>Pilih α_j</vt:lpstr>
      <vt:lpstr>Update α_i</vt:lpstr>
      <vt:lpstr>Update b</vt:lpstr>
      <vt:lpstr>Hasil i = 2</vt:lpstr>
      <vt:lpstr>Asumsi i = 3</vt:lpstr>
      <vt:lpstr>Hasil i = 3</vt:lpstr>
      <vt:lpstr>Asumsi i = 4</vt:lpstr>
      <vt:lpstr>Pilih α_j</vt:lpstr>
      <vt:lpstr>Tentukan nilai L dan H </vt:lpstr>
      <vt:lpstr>Update α_j </vt:lpstr>
      <vt:lpstr>Pilih α_j</vt:lpstr>
      <vt:lpstr>Update α_i</vt:lpstr>
      <vt:lpstr>Update b</vt:lpstr>
      <vt:lpstr>Hasil i = 4</vt:lpstr>
      <vt:lpstr>Tugas</vt:lpstr>
      <vt:lpstr>Learning Vector Quantization</vt:lpstr>
      <vt:lpstr>Gambaran Umum LVQ</vt:lpstr>
      <vt:lpstr>Pelatihan</vt:lpstr>
      <vt:lpstr>Pengujian</vt:lpstr>
      <vt:lpstr>Keterangan</vt:lpstr>
      <vt:lpstr>contoh</vt:lpstr>
      <vt:lpstr>Jawaban Menggunakan LVQ</vt:lpstr>
      <vt:lpstr>Asumsi t=1</vt:lpstr>
      <vt:lpstr>Cek data sudah semua, jika belum maka</vt:lpstr>
      <vt:lpstr>Cek data sudah semua, jika belum maka</vt:lpstr>
      <vt:lpstr>Cek data sudah semua, jika belum maka</vt:lpstr>
      <vt:lpstr>Update α</vt:lpstr>
      <vt:lpstr>Asumsi t=2</vt:lpstr>
      <vt:lpstr>Cek data sudah semua, jika belum maka</vt:lpstr>
      <vt:lpstr>Cek data sudah semua, jika belum maka</vt:lpstr>
      <vt:lpstr>Cek data sudah semua, jika belum maka</vt:lpstr>
      <vt:lpstr>Update α</vt:lpstr>
      <vt:lpstr>Pengujian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</dc:title>
  <dc:creator>Kania Evita Dewi</dc:creator>
  <cp:lastModifiedBy>Kania Evita Dewi</cp:lastModifiedBy>
  <cp:revision>103</cp:revision>
  <cp:lastPrinted>2019-12-18T23:51:28Z</cp:lastPrinted>
  <dcterms:created xsi:type="dcterms:W3CDTF">2019-12-03T07:18:29Z</dcterms:created>
  <dcterms:modified xsi:type="dcterms:W3CDTF">2020-01-20T08:27:35Z</dcterms:modified>
</cp:coreProperties>
</file>