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67" r:id="rId6"/>
    <p:sldId id="258" r:id="rId7"/>
    <p:sldId id="259" r:id="rId8"/>
    <p:sldId id="266" r:id="rId9"/>
    <p:sldId id="261" r:id="rId10"/>
  </p:sldIdLst>
  <p:sldSz cx="10080625" cy="7559675"/>
  <p:notesSz cx="7559675" cy="10691813"/>
  <p:defaultTextStyle>
    <a:defPPr>
      <a:defRPr lang="en-US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39E55DA-92EC-4B6F-BA29-5EE19644F0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003AE92-9087-4AD7-9759-904E6BEA908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49EEEB-5B22-41A3-979C-960EE09C4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408B6B7-67F9-4AAC-9175-693E049F5E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86E707B-5EA6-44D7-A908-DBB9AE5F2F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E7697E-2056-45AF-99B3-6B7CBAC3CA1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9A2D55-8714-43DB-B064-95650A0669D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en-US" sz="14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A69926-A9D4-40A0-A711-9B3F1424373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en-US" sz="140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9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57C716-5E10-4D6E-B547-F84FD4DB7AB8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en-US" sz="14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274F86-510A-41B5-B982-0877C3700DE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10B05C-DD0E-4224-8316-64E1EB408A97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en-US" sz="140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250" y="1"/>
            <a:ext cx="10075376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5467632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 algn="ctr">
              <a:buNone/>
              <a:defRPr sz="1764"/>
            </a:lvl2pPr>
            <a:lvl3pPr marL="1007943" indent="0" algn="ctr">
              <a:buNone/>
              <a:defRPr sz="176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6766-1088-4A02-A9BF-C2EDCA5AB1C0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6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88E74-6C0B-4BEE-B3DE-0BBC9336D92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79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9" y="839964"/>
            <a:ext cx="2173635" cy="5963744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052" y="839964"/>
            <a:ext cx="6268889" cy="59637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8411E-6015-42F1-8572-86AB7F9B224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316516" y="191281"/>
            <a:ext cx="0" cy="7560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82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301625"/>
            <a:ext cx="8275637" cy="1257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7050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7065CF-DB84-4303-94C0-8BFDD0CD0C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B097FE-D831-416B-9A32-DB200031401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1EA13D2-FC26-4CC9-A03C-C4C64C1421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95D3-624B-4DE5-8403-CF4A9D9A365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3707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C2574-7F8C-4E8A-8F67-3A8E3B5201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4598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80625" cy="503978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250" y="1"/>
            <a:ext cx="10075376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2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b="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F8146-E948-433E-B53E-E6D70769E91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3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772" y="2519892"/>
            <a:ext cx="3931444" cy="4435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107" y="2519892"/>
            <a:ext cx="3931444" cy="4435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2C39C-A6B4-43F0-BA8D-2AC6AB37FE88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4977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2" y="2402645"/>
            <a:ext cx="3931444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5" b="0" cap="none" baseline="0">
                <a:solidFill>
                  <a:schemeClr val="accent1"/>
                </a:solidFill>
                <a:latin typeface="+mn-lt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772" y="3271437"/>
            <a:ext cx="3931444" cy="368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2107" y="2402645"/>
            <a:ext cx="3931444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984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2107" y="3271437"/>
            <a:ext cx="3931444" cy="368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1250B-7284-47ED-AAAD-F43551655D2D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6006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676CC-F264-406B-84CD-49E53DDFE28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070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7DDF-931C-4B44-B8F1-C9813712F6D4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7905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6773" y="519751"/>
            <a:ext cx="3629025" cy="191511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293" y="907161"/>
            <a:ext cx="4695051" cy="5715114"/>
          </a:xfrm>
        </p:spPr>
        <p:txBody>
          <a:bodyPr>
            <a:normAutofit/>
          </a:bodyPr>
          <a:lstStyle>
            <a:lvl1pPr>
              <a:defRPr sz="2205"/>
            </a:lvl1pPr>
            <a:lvl2pPr>
              <a:defRPr sz="176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773" y="2488483"/>
            <a:ext cx="3629025" cy="41472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1"/>
              </a:spcBef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8D7A8-EB84-4149-AD5D-313482C7995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7090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3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78105" cy="5039783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6"/>
            </a:lvl1pPr>
            <a:lvl2pPr marL="377979" indent="0">
              <a:buNone/>
              <a:defRPr sz="2315"/>
            </a:lvl2pPr>
            <a:lvl3pPr marL="755957" indent="0">
              <a:buNone/>
              <a:defRPr sz="1984"/>
            </a:lvl3pPr>
            <a:lvl4pPr marL="1133936" indent="0">
              <a:buNone/>
              <a:defRPr sz="1653"/>
            </a:lvl4pPr>
            <a:lvl5pPr marL="1511915" indent="0">
              <a:buNone/>
              <a:defRPr sz="1653"/>
            </a:lvl5pPr>
            <a:lvl6pPr marL="1889893" indent="0">
              <a:buNone/>
              <a:defRPr sz="1653"/>
            </a:lvl6pPr>
            <a:lvl7pPr marL="2267872" indent="0">
              <a:buNone/>
              <a:defRPr sz="1653"/>
            </a:lvl7pPr>
            <a:lvl8pPr marL="2645851" indent="0">
              <a:buNone/>
              <a:defRPr sz="1653"/>
            </a:lvl8pPr>
            <a:lvl9pPr marL="3023829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9441" y="5467633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A8A1-A2CF-490D-9C20-837833FD5B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3" y="2519892"/>
            <a:ext cx="8036779" cy="44350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774" y="7132753"/>
            <a:ext cx="1781095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4248" y="7132753"/>
            <a:ext cx="4879461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0556" y="7132753"/>
            <a:ext cx="805050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0039" y="910869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1007943" rtl="0" eaLnBrk="1" latinLnBrk="0" hangingPunct="1">
        <a:lnSpc>
          <a:spcPct val="80000"/>
        </a:lnSpc>
        <a:spcBef>
          <a:spcPct val="0"/>
        </a:spcBef>
        <a:buNone/>
        <a:defRPr sz="485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794" indent="-100794" algn="l" defTabSz="1007943" rtl="0" eaLnBrk="1" latinLnBrk="0" hangingPunct="1">
        <a:lnSpc>
          <a:spcPct val="90000"/>
        </a:lnSpc>
        <a:spcBef>
          <a:spcPts val="1323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29230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49389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65516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85675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00794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16921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056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501835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kuliahonline.unikom.ac.id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kuliahonline.unikom.ac.i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ojs.unikom.ac.id/index.php/jurisma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ojs.unikom.ac.id/index.php/jika/inde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503978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934433" y="5802702"/>
            <a:ext cx="0" cy="10079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77917" cy="7560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1520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24433" y="705569"/>
            <a:ext cx="3479814" cy="33453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3500" b="1" kern="1200" cap="all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PENGANTAR EKONOMI PEMBANGUNAN</a:t>
            </a: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1500" b="1" kern="1200" cap="all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Arjuna Rizaldi</a:t>
            </a:r>
            <a:r>
              <a:rPr lang="en-US" altLang="en-US" sz="1500" b="1" cap="all" spc="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, </a:t>
            </a:r>
            <a:r>
              <a:rPr lang="en-US" altLang="en-US" sz="1500" b="1" kern="1200" cap="all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S.E.,M.A.</a:t>
            </a: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1500" b="1" cap="all" spc="200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MuhammaD</a:t>
            </a:r>
            <a:r>
              <a:rPr lang="en-US" altLang="en-US" sz="1500" b="1" cap="all" spc="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IFFAN, S.E., M.M.</a:t>
            </a:r>
            <a:endParaRPr lang="en-US" altLang="en-US" sz="1500" b="1" kern="1200" cap="all" spc="200" baseline="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0444" y="4150561"/>
            <a:ext cx="3251001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Image result for ekonomi pembangunan">
            <a:extLst>
              <a:ext uri="{FF2B5EF4-FFF2-40B4-BE49-F238E27FC236}">
                <a16:creationId xmlns:a16="http://schemas.microsoft.com/office/drawing/2014/main" id="{77FF0D45-0D0D-4B51-89AB-AB7196FBD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312" y="2264720"/>
            <a:ext cx="4514015" cy="303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unikom">
            <a:extLst>
              <a:ext uri="{FF2B5EF4-FFF2-40B4-BE49-F238E27FC236}">
                <a16:creationId xmlns:a16="http://schemas.microsoft.com/office/drawing/2014/main" id="{A030007B-A9FD-4444-BA3A-0AA0CC973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arjuna ristekdikti">
            <a:extLst>
              <a:ext uri="{FF2B5EF4-FFF2-40B4-BE49-F238E27FC236}">
                <a16:creationId xmlns:a16="http://schemas.microsoft.com/office/drawing/2014/main" id="{0E56EDDE-AA5B-4251-99F0-360732BAC6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953745" y="1409474"/>
            <a:ext cx="8275637" cy="1039813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IDENTIFIKASI MATA KULIAH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21BCB6-4B50-4D56-AD36-EE188E009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68419"/>
              </p:ext>
            </p:extLst>
          </p:nvPr>
        </p:nvGraphicFramePr>
        <p:xfrm>
          <a:off x="953746" y="2477300"/>
          <a:ext cx="8275637" cy="3829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85950" algn="l"/>
                        </a:tabLs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NAMA MATA KULIAH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PENGANTAR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EKONOMI PEMBANGUNAN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Kode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Mata 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Kuliah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MN33218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Kredit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SKS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Semester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(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Genap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Tingkat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Program 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S1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Jurusan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Manajemen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Dosen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Arjuna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Rizaldi, S.E., M.A.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Muhammad </a:t>
                      </a:r>
                      <a:r>
                        <a:rPr lang="en-US" sz="1400" b="1" baseline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Iffan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, S.E., M.M.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 descr="Image result for unikom">
            <a:extLst>
              <a:ext uri="{FF2B5EF4-FFF2-40B4-BE49-F238E27FC236}">
                <a16:creationId xmlns:a16="http://schemas.microsoft.com/office/drawing/2014/main" id="{1C641904-4A21-442E-9FA1-BC922497C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arjuna ristekdikti">
            <a:extLst>
              <a:ext uri="{FF2B5EF4-FFF2-40B4-BE49-F238E27FC236}">
                <a16:creationId xmlns:a16="http://schemas.microsoft.com/office/drawing/2014/main" id="{0814B425-B56C-4D78-A9A8-D2BF8B277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068512" y="791812"/>
            <a:ext cx="2774949" cy="582613"/>
          </a:xfrm>
        </p:spPr>
        <p:txBody>
          <a:bodyPr tIns="3888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SILABUS</a:t>
            </a:r>
          </a:p>
        </p:txBody>
      </p:sp>
      <p:pic>
        <p:nvPicPr>
          <p:cNvPr id="4" name="Picture 3" descr="Image result for unikom">
            <a:extLst>
              <a:ext uri="{FF2B5EF4-FFF2-40B4-BE49-F238E27FC236}">
                <a16:creationId xmlns:a16="http://schemas.microsoft.com/office/drawing/2014/main" id="{2B3286F9-A203-4BD3-AA94-44821BEFC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arjuna ristekdikti">
            <a:extLst>
              <a:ext uri="{FF2B5EF4-FFF2-40B4-BE49-F238E27FC236}">
                <a16:creationId xmlns:a16="http://schemas.microsoft.com/office/drawing/2014/main" id="{58A2AE4A-EA70-4868-BE1A-9204CDCD4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BE04DE-0343-4205-8BA0-39E92277A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25021"/>
              </p:ext>
            </p:extLst>
          </p:nvPr>
        </p:nvGraphicFramePr>
        <p:xfrm>
          <a:off x="773112" y="1493837"/>
          <a:ext cx="8000999" cy="548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879812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8821472"/>
                    </a:ext>
                  </a:extLst>
                </a:gridCol>
                <a:gridCol w="5562599">
                  <a:extLst>
                    <a:ext uri="{9D8B030D-6E8A-4147-A177-3AD203B41FA5}">
                      <a16:colId xmlns:a16="http://schemas.microsoft.com/office/drawing/2014/main" val="6100121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</a:t>
                      </a:r>
                      <a:endParaRPr lang="en-ID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MATERI</a:t>
                      </a:r>
                      <a:endParaRPr lang="en-ID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TOPIK</a:t>
                      </a:r>
                      <a:endParaRPr lang="en-ID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268417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Pergeseran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Paradigma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Pembangunan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756554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Pembangunan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Ekonomi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Indonesia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18262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Kelembagaan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dalam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Pembangunan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Ekonomi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0930374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Dualisme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Segmentasi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Pasar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dalam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Pembangunan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91611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Pertumbuhan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Versus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Pemerataan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Pembangunan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189879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Urbanisasi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Pertumbuhan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Kota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327659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Pembangunan UMKM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0668167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UTS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UJIAN MATERI 1-7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3535161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Perdagangan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Internasional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216282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Pembangunan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Industri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998468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Pembangunan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Pertanian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Pedesaan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0447919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Pembangunan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Sektor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Keuangan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290353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Sistem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Ekonomi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dalam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Transisi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77108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Privatisasi</a:t>
                      </a:r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BUMN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692475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Pendidikan dan Pembangunan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703216"/>
                  </a:ext>
                </a:extLst>
              </a:tr>
              <a:tr h="3142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UAS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UJIAN MATERI 8-14</a:t>
                      </a:r>
                      <a:endParaRPr lang="en-ID" sz="14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9426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30039" y="910869"/>
            <a:ext cx="0" cy="100795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846770" y="913363"/>
            <a:ext cx="4851020" cy="1653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altLang="en-US" sz="5000" b="1" spc="100" dirty="0"/>
              <a:t>SISTEMATIKA PENILAIAN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6" y="-2"/>
            <a:ext cx="3850799" cy="75596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6632351" y="1677290"/>
            <a:ext cx="2916240" cy="5126417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(NA): 10%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+ 5% PPT + 10% Paper + 35% UTS + 40% UAS </a:t>
            </a: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80% (minimal 13 kali)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kehadiran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Tengah Semester (UTS)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Semester (UAS)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dasar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penunjang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penentuan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UTS dan/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UAS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otomatis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mendapat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(TIDAK LULUS) </a:t>
            </a:r>
          </a:p>
          <a:p>
            <a:pPr marL="0" indent="0" defTabSz="914400">
              <a:buNone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8" name="Picture 7" descr="Image result for unikom">
            <a:extLst>
              <a:ext uri="{FF2B5EF4-FFF2-40B4-BE49-F238E27FC236}">
                <a16:creationId xmlns:a16="http://schemas.microsoft.com/office/drawing/2014/main" id="{689B19EB-0F0E-443A-A7C7-456B9F94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arjuna ristekdikti">
            <a:extLst>
              <a:ext uri="{FF2B5EF4-FFF2-40B4-BE49-F238E27FC236}">
                <a16:creationId xmlns:a16="http://schemas.microsoft.com/office/drawing/2014/main" id="{609CA132-FDDC-4BC8-9C04-E317F5416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68A682-164C-47A2-A531-05E55649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92180"/>
              </p:ext>
            </p:extLst>
          </p:nvPr>
        </p:nvGraphicFramePr>
        <p:xfrm>
          <a:off x="630265" y="2641608"/>
          <a:ext cx="5067525" cy="2771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NILAI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INDEKS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PREDIKAT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100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Sangat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79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67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Cukup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55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</a:t>
                      </a:r>
                      <a:r>
                        <a:rPr lang="en-US" sz="1400" b="1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Kurang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44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TIDAK LULUS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220912" y="301625"/>
            <a:ext cx="5638800" cy="1260475"/>
          </a:xfrm>
        </p:spPr>
        <p:txBody>
          <a:bodyPr>
            <a:norm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  <a:b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(KELOMPOK)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20712" y="1650494"/>
            <a:ext cx="6324600" cy="2586038"/>
          </a:xfrm>
        </p:spPr>
        <p:txBody>
          <a:bodyPr>
            <a:normAutofit/>
          </a:bodyPr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Minimal 1x/Semester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Dilakukan perkelompok sesuai silabus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Tiap kelompok membawa laptop masing-masing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Presentasi maksimal 20 menit + Diskusi +/- 40 menit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20712" y="4148138"/>
            <a:ext cx="63246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MATERI PPT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20 s/d 25 slide 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Dilengkapi data terbaru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Tema sesuai topik presentasi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Diunggah di </a:t>
            </a:r>
            <a:r>
              <a:rPr lang="en-ID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https://kuliahonline.unikom.ac.id/</a:t>
            </a:r>
            <a:endParaRPr lang="en-ID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ID" altLang="en-US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iunggah</a:t>
            </a:r>
            <a:r>
              <a:rPr lang="en-ID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ID" altLang="en-US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ID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buClrTx/>
              <a:buFontTx/>
              <a:buNone/>
            </a:pPr>
            <a:endParaRPr lang="de-DE" alt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 descr="Image result for unikom">
            <a:extLst>
              <a:ext uri="{FF2B5EF4-FFF2-40B4-BE49-F238E27FC236}">
                <a16:creationId xmlns:a16="http://schemas.microsoft.com/office/drawing/2014/main" id="{718C2255-60BE-4E80-BAF2-C953F4D0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arjuna ristekdikti">
            <a:extLst>
              <a:ext uri="{FF2B5EF4-FFF2-40B4-BE49-F238E27FC236}">
                <a16:creationId xmlns:a16="http://schemas.microsoft.com/office/drawing/2014/main" id="{45C33543-16D9-4739-BADE-E47CDE909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71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220912" y="301625"/>
            <a:ext cx="5638800" cy="1260475"/>
          </a:xfrm>
        </p:spPr>
        <p:txBody>
          <a:bodyPr>
            <a:norm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  <a:b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(pribadi)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20712" y="1407730"/>
            <a:ext cx="6324600" cy="1260475"/>
          </a:xfrm>
        </p:spPr>
        <p:txBody>
          <a:bodyPr>
            <a:normAutofit/>
          </a:bodyPr>
          <a:lstStyle/>
          <a:p>
            <a:pPr indent="-339725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</a:p>
          <a:p>
            <a:pPr indent="-33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Membaca minimal 1 buku/Minggu</a:t>
            </a:r>
          </a:p>
          <a:p>
            <a:pPr indent="-33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BEBAS</a:t>
            </a:r>
          </a:p>
          <a:p>
            <a:pPr indent="-33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buku/minggu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20712" y="5005462"/>
            <a:ext cx="6324600" cy="176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lnSpc>
                <a:spcPct val="100000"/>
              </a:lnSpc>
              <a:spcAft>
                <a:spcPts val="0"/>
              </a:spcAft>
              <a:buClrTx/>
              <a:buFontTx/>
              <a:buNone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PAPER/MAKALAH/ARTIKEL ILMIAH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6 s/d 8 lembar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Tema bebas mengenai Ekonomi Indonesia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Diunggah di </a:t>
            </a:r>
            <a:r>
              <a:rPr lang="en-ID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https://kuliahonline.unikom.ac.id/</a:t>
            </a:r>
            <a:endParaRPr lang="de-DE" altLang="en-US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REFERENSI MINIMAL DARI 3 BUKU DAN 3 JURNAL ILMIAH</a:t>
            </a:r>
          </a:p>
          <a:p>
            <a:pPr eaLnBrk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WAJIB MELAKUKAN SITASI DARI JURISMA DAN JIKA</a:t>
            </a:r>
          </a:p>
          <a:p>
            <a:pPr eaLnBrk="1">
              <a:buClrTx/>
              <a:buFontTx/>
              <a:buNone/>
            </a:pPr>
            <a:endParaRPr lang="de-DE" alt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 descr="Image result for unikom">
            <a:extLst>
              <a:ext uri="{FF2B5EF4-FFF2-40B4-BE49-F238E27FC236}">
                <a16:creationId xmlns:a16="http://schemas.microsoft.com/office/drawing/2014/main" id="{718C2255-60BE-4E80-BAF2-C953F4D0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arjuna ristekdikti">
            <a:extLst>
              <a:ext uri="{FF2B5EF4-FFF2-40B4-BE49-F238E27FC236}">
                <a16:creationId xmlns:a16="http://schemas.microsoft.com/office/drawing/2014/main" id="{45C33543-16D9-4739-BADE-E47CDE909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A17E3FB-3934-422C-BDB9-20F6AA1017FC}"/>
              </a:ext>
            </a:extLst>
          </p:cNvPr>
          <p:cNvSpPr txBox="1">
            <a:spLocks noChangeArrowheads="1"/>
          </p:cNvSpPr>
          <p:nvPr/>
        </p:nvSpPr>
        <p:spPr>
          <a:xfrm>
            <a:off x="566736" y="2634900"/>
            <a:ext cx="6324600" cy="110977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00794" indent="-100794" algn="l" defTabSz="1007943" rtl="0" eaLnBrk="1" latinLnBrk="0" hangingPunct="1">
              <a:lnSpc>
                <a:spcPct val="90000"/>
              </a:lnSpc>
              <a:spcBef>
                <a:spcPts val="1323"/>
              </a:spcBef>
              <a:spcAft>
                <a:spcPts val="22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30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389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516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675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794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21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056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1835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ARTIKEL ILMIAH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Minimal 1 naskah artikel/Minggu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BEBAS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naskah artikel/minggu</a:t>
            </a:r>
          </a:p>
          <a:p>
            <a:pPr indent="-339725" fontAlgn="auto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756E646-768E-4AF8-AC20-6A9FBB6F56D0}"/>
              </a:ext>
            </a:extLst>
          </p:cNvPr>
          <p:cNvSpPr txBox="1">
            <a:spLocks noChangeArrowheads="1"/>
          </p:cNvSpPr>
          <p:nvPr/>
        </p:nvSpPr>
        <p:spPr>
          <a:xfrm>
            <a:off x="566736" y="3815005"/>
            <a:ext cx="6324600" cy="110977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00794" indent="-100794" algn="l" defTabSz="1007943" rtl="0" eaLnBrk="1" latinLnBrk="0" hangingPunct="1">
              <a:lnSpc>
                <a:spcPct val="90000"/>
              </a:lnSpc>
              <a:spcBef>
                <a:spcPts val="1323"/>
              </a:spcBef>
              <a:spcAft>
                <a:spcPts val="22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30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389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516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675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794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21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056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1835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MATERI KULIAH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Dicatat dalam modul yang sudah ada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sesuai materi perkuliahan</a:t>
            </a:r>
          </a:p>
          <a:p>
            <a:pPr indent="-33972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materi/minggu</a:t>
            </a:r>
          </a:p>
          <a:p>
            <a:pPr indent="-339725" fontAlgn="auto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822" y="5039783"/>
            <a:ext cx="5835970" cy="2165239"/>
          </a:xfrm>
          <a:prstGeom prst="rect">
            <a:avLst/>
          </a:prstGeom>
          <a:solidFill>
            <a:srgbClr val="51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33466" y="5254814"/>
            <a:ext cx="5452227" cy="1791493"/>
          </a:xfrm>
        </p:spPr>
        <p:txBody>
          <a:bodyPr>
            <a:normAutofit fontScale="90000"/>
          </a:bodyPr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dirty="0">
                <a:solidFill>
                  <a:srgbClr val="FFFFFF"/>
                </a:solidFill>
              </a:rPr>
              <a:t>KETENTUAN MENGENAI PAPER/MAKALAH/artikel ilmiah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5" y="354649"/>
            <a:ext cx="3584784" cy="685037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016" y="1589456"/>
            <a:ext cx="5835970" cy="3450328"/>
          </a:xfrm>
        </p:spPr>
        <p:txBody>
          <a:bodyPr anchor="ctr">
            <a:normAutofit fontScale="92500"/>
          </a:bodyPr>
          <a:lstStyle/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bahasa Indonesia yang baik dan benar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font Arial/Times New Roman/Calibri ukuran 12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Margin atas (3 cm), bawah (3 cm) , kiri (4 cm) dan kanan (3 cm)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Rata kiri-kanan dengan spasi 1,15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Disertai halaman muka dengan judul dan lambang Unikom, menyertakan nama, no mahasiswa, kelas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Semua halaman termasuk tabel, lampiran, dan referensi harus diberi no urut halaman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Disertai dengan Daftar Pustaka (referensi) minimal dari </a:t>
            </a:r>
            <a:r>
              <a:rPr lang="de-DE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3 buku dan 3  jurnal ilmiah</a:t>
            </a: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ditambah sumber-sumber lain yang terpercaya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Paper wajib menyitasi dari artikel yang ada di JURISMA dan JIKA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DE9FAE-0458-48CE-8CCB-625119A0D2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743" y="1732986"/>
            <a:ext cx="1625224" cy="22978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532C80-60C4-4142-97EA-8C3B48B6C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60" y="4389437"/>
            <a:ext cx="1634581" cy="2297890"/>
          </a:xfrm>
          <a:prstGeom prst="rect">
            <a:avLst/>
          </a:prstGeom>
        </p:spPr>
      </p:pic>
      <p:pic>
        <p:nvPicPr>
          <p:cNvPr id="14" name="Picture 13" descr="Image result for unikom">
            <a:extLst>
              <a:ext uri="{FF2B5EF4-FFF2-40B4-BE49-F238E27FC236}">
                <a16:creationId xmlns:a16="http://schemas.microsoft.com/office/drawing/2014/main" id="{B8922A9C-B3C2-407D-ACF6-62495B17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arjuna ristekdikti">
            <a:extLst>
              <a:ext uri="{FF2B5EF4-FFF2-40B4-BE49-F238E27FC236}">
                <a16:creationId xmlns:a16="http://schemas.microsoft.com/office/drawing/2014/main" id="{D6457E18-1904-4A4A-838C-2DFDEC9F5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822" y="5039783"/>
            <a:ext cx="5835970" cy="2165239"/>
          </a:xfrm>
          <a:prstGeom prst="rect">
            <a:avLst/>
          </a:prstGeom>
          <a:solidFill>
            <a:srgbClr val="51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33466" y="5254814"/>
            <a:ext cx="5452227" cy="179149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dirty="0">
                <a:solidFill>
                  <a:srgbClr val="FFFFFF"/>
                </a:solidFill>
              </a:rPr>
              <a:t>KETENTUAN MENGENAI PAPER/MAKALAH/artikel ilmiah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5" y="354649"/>
            <a:ext cx="3584784" cy="685037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1912" y="1426211"/>
            <a:ext cx="3235247" cy="5249226"/>
          </a:xfrm>
        </p:spPr>
        <p:txBody>
          <a:bodyPr anchor="ctr">
            <a:normAutofit/>
          </a:bodyPr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STRUKTUR DALAM PAPER/MAKALAH HARUS MENCAKUP: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ABSTRAK + Kata Kunci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PENDAHULUAN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RUMUSAN MASALAH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TUJUAN PENELITIAN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KAJIAN PUSTAKA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METODOLOGI PENELITIAN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PEMBAHASAN DAN HASIL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KESIMPULAN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DAFTAR PUSTAKA</a:t>
            </a:r>
          </a:p>
          <a:p>
            <a:pPr marL="1587" indent="0" eaLnBrk="1" hangingPunct="1"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</a:rPr>
              <a:t>PANDUAN PENULISAN DAN </a:t>
            </a:r>
            <a:r>
              <a:rPr lang="de-DE" sz="1200" b="1" i="1" dirty="0">
                <a:solidFill>
                  <a:srgbClr val="FFFFFF"/>
                </a:solidFill>
              </a:rPr>
              <a:t>TEMPLATE</a:t>
            </a:r>
            <a:r>
              <a:rPr lang="de-DE" sz="1200" b="1" dirty="0">
                <a:solidFill>
                  <a:srgbClr val="FFFFFF"/>
                </a:solidFill>
              </a:rPr>
              <a:t> (</a:t>
            </a:r>
            <a:r>
              <a:rPr lang="de-DE" sz="1200" b="1" i="1" dirty="0">
                <a:solidFill>
                  <a:srgbClr val="FFFFFF"/>
                </a:solidFill>
              </a:rPr>
              <a:t>ARTICLE GUIDELINES &amp; </a:t>
            </a:r>
            <a:r>
              <a:rPr lang="de-DE" sz="1200" b="1" dirty="0">
                <a:solidFill>
                  <a:srgbClr val="FFFFFF"/>
                </a:solidFill>
              </a:rPr>
              <a:t>TEMPLATE) DAPAT DIUNDUH DI:</a:t>
            </a:r>
          </a:p>
          <a:p>
            <a:pPr marL="344487" indent="-3429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D" sz="1200" b="1" i="1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https://ojs.unikom.ac.id/index.php/jurisma</a:t>
            </a:r>
            <a:endParaRPr lang="en-ID" sz="1200" b="1" i="1" dirty="0">
              <a:solidFill>
                <a:srgbClr val="FFFFFF"/>
              </a:solidFill>
            </a:endParaRPr>
          </a:p>
          <a:p>
            <a:pPr marL="344487" indent="-3429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D" sz="1200" b="1" i="1" dirty="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https://ojs.unikom.ac.id/index.php/jika/index</a:t>
            </a:r>
            <a:endParaRPr lang="de-DE" sz="1200" b="1" i="1" dirty="0">
              <a:solidFill>
                <a:srgbClr val="FFFFFF"/>
              </a:solidFill>
            </a:endParaRPr>
          </a:p>
        </p:txBody>
      </p:sp>
      <p:pic>
        <p:nvPicPr>
          <p:cNvPr id="12" name="Picture 11" descr="Image result for unikom">
            <a:extLst>
              <a:ext uri="{FF2B5EF4-FFF2-40B4-BE49-F238E27FC236}">
                <a16:creationId xmlns:a16="http://schemas.microsoft.com/office/drawing/2014/main" id="{9AEF9680-A17A-4A43-B6FC-913F314F4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arjuna ristekdikti">
            <a:extLst>
              <a:ext uri="{FF2B5EF4-FFF2-40B4-BE49-F238E27FC236}">
                <a16:creationId xmlns:a16="http://schemas.microsoft.com/office/drawing/2014/main" id="{008B2F77-51DF-4811-B2E9-412560023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358CED-0C6D-4283-9138-DDDD4F19A3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9" y="1716080"/>
            <a:ext cx="2109106" cy="29820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2E5496-E2F7-445F-9276-1F9192E4D1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592" y="1733151"/>
            <a:ext cx="2109106" cy="29649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503978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934433" y="5802702"/>
            <a:ext cx="0" cy="10079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77917" cy="7560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78104" cy="7559675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1" y="705569"/>
            <a:ext cx="3074863" cy="36810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4200" b="1" spc="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SEKIAN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9176" y="4581231"/>
            <a:ext cx="2948583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008" y="0"/>
            <a:ext cx="5713339" cy="7559675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" name="Picture 2" descr="Image result for unikom">
            <a:extLst>
              <a:ext uri="{FF2B5EF4-FFF2-40B4-BE49-F238E27FC236}">
                <a16:creationId xmlns:a16="http://schemas.microsoft.com/office/drawing/2014/main" id="{14CEE4C6-87C3-4C74-A83B-6A2E49974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age result for arjuna ristekdikti">
            <a:extLst>
              <a:ext uri="{FF2B5EF4-FFF2-40B4-BE49-F238E27FC236}">
                <a16:creationId xmlns:a16="http://schemas.microsoft.com/office/drawing/2014/main" id="{DA8B03E0-E814-4E2C-83AA-7083689F3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673</Words>
  <Application>Microsoft Office PowerPoint</Application>
  <PresentationFormat>Custom</PresentationFormat>
  <Paragraphs>173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Unicode MS</vt:lpstr>
      <vt:lpstr>Cambria</vt:lpstr>
      <vt:lpstr>Symbol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IDENTIFIKASI MATA KULIAH</vt:lpstr>
      <vt:lpstr>SILABUS</vt:lpstr>
      <vt:lpstr>SISTEMATIKA PENILAIAN</vt:lpstr>
      <vt:lpstr>KEWAJIBAN MAHASISWA (KELOMPOK)</vt:lpstr>
      <vt:lpstr>KEWAJIBAN MAHASISWA (pribadi)</vt:lpstr>
      <vt:lpstr>KETENTUAN MENGENAI PAPER/MAKALAH/artikel ilmiah</vt:lpstr>
      <vt:lpstr>KETENTUAN MENGENAI PAPER/MAKALAH/artikel ilmiah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Arjuna</dc:creator>
  <cp:lastModifiedBy>Reviewer</cp:lastModifiedBy>
  <cp:revision>12</cp:revision>
  <dcterms:created xsi:type="dcterms:W3CDTF">2019-09-10T02:13:12Z</dcterms:created>
  <dcterms:modified xsi:type="dcterms:W3CDTF">2020-03-09T02:56:27Z</dcterms:modified>
</cp:coreProperties>
</file>