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1" r:id="rId4"/>
    <p:sldId id="270" r:id="rId5"/>
    <p:sldId id="267" r:id="rId6"/>
    <p:sldId id="268" r:id="rId7"/>
    <p:sldId id="269" r:id="rId8"/>
    <p:sldId id="266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15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DD16B-BBEE-4491-A5DC-70B055436222}" type="datetimeFigureOut">
              <a:rPr lang="en-ID" smtClean="0"/>
              <a:t>09/03/2020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83509-8467-4017-BB8B-FCC241F7CE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256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A69926-A9D4-40A0-A711-9B3F14243736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en-US" sz="140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1BF79B-B553-48C1-9913-262035DEAEBE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en-US" sz="14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093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1BF79B-B553-48C1-9913-262035DEAEBE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en-US" sz="14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57C716-5E10-4D6E-B547-F84FD4DB7AB8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en-US" sz="140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274F86-510A-41B5-B982-0877C3700DE6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en-US" sz="140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C661-CB39-4F50-91CC-DEC09672D497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0D05B985-6F7A-4792-9B55-77F936DC20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1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1F40-E06B-4305-A78D-8437EABDE803}" type="datetimeFigureOut">
              <a:rPr lang="en-US"/>
              <a:pPr>
                <a:defRPr/>
              </a:pPr>
              <a:t>3/9/2020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B19D-E57C-4F7F-BB3C-E5520134F0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41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7A93B-3B1A-4BD6-B4FE-737C573AE302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1BC4F-8AC1-42BF-9D3F-5E6C63C972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798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881" y="273629"/>
            <a:ext cx="7506720" cy="114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7375680" cy="21919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481" y="3934494"/>
            <a:ext cx="7375680" cy="21919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7065CF-DB84-4303-94C0-8BFDD0CD0C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8B097FE-D831-416B-9A32-DB200031401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1EA13D2-FC26-4CC9-A03C-C4C64C1421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95D3-624B-4DE5-8403-CF4A9D9A3654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57099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01317-0565-45A2-B97D-5D3797F3A069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70690FBB-96B1-4884-B473-0D2FA6D13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84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C082D-4EB5-43A5-B8D5-192A2181931F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4D4F3-CC6B-4F2D-AB30-3FD805A83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17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CDF4-319B-455C-B7CA-0A369A97E547}" type="datetimeFigureOut">
              <a:rPr lang="en-US"/>
              <a:pPr>
                <a:defRPr/>
              </a:pPr>
              <a:t>3/9/2020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DF25C-BE9B-4147-BBA7-C664AD06A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66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1224-F2BD-49EF-8073-0185941A1D47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E448EE7C-A378-4324-8DB5-179D0D084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84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B1E3-FF5F-49E0-A770-B1F297814DD3}" type="datetimeFigureOut">
              <a:rPr lang="en-US"/>
              <a:pPr>
                <a:defRPr/>
              </a:pPr>
              <a:t>3/9/2020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CE92E-53AD-4587-8ECC-CCF36B2168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68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212E-3C1F-44BE-A894-B703520DD61D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5933F-FADC-494E-BE39-03C0B90BF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2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B66AC-E8FE-45EC-ABF7-5F17BD5E49E3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2203-C779-4ABE-83D7-48EED38AE3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79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9B9D-CCCD-4734-B7F0-50E73DBAAD21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0686E-3337-4867-B647-75BD78886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77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9BAC0D-1CB9-49E8-BC28-19DB05522A1A}" type="datetimeFigureOut">
              <a:rPr lang="en-US"/>
              <a:pPr>
                <a:defRPr/>
              </a:pPr>
              <a:t>3/9/2020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E95D3A8B-254E-4BD8-B3A2-8D1EFD24C80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3" r:id="rId4"/>
    <p:sldLayoutId id="2147483819" r:id="rId5"/>
    <p:sldLayoutId id="2147483814" r:id="rId6"/>
    <p:sldLayoutId id="2147483820" r:id="rId7"/>
    <p:sldLayoutId id="2147483821" r:id="rId8"/>
    <p:sldLayoutId id="2147483822" r:id="rId9"/>
    <p:sldLayoutId id="2147483815" r:id="rId10"/>
    <p:sldLayoutId id="2147483823" r:id="rId11"/>
    <p:sldLayoutId id="214748382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uliahonline.unikom.ac.i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uliahonline.unikom.ac.i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ojs.unikom.ac.id/index.php/jurisma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10.jpeg"/><Relationship Id="rId4" Type="http://schemas.openxmlformats.org/officeDocument/2006/relationships/hyperlink" Target="https://ojs.unikom.ac.id/index.php/jika/index" TargetMode="External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8458200" cy="1828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/>
              <a:t>EKONOMI KOPERASI</a:t>
            </a:r>
            <a:br>
              <a:rPr lang="en-US" sz="4800" dirty="0"/>
            </a:br>
            <a:br>
              <a:rPr lang="en-US" sz="4800" dirty="0"/>
            </a:br>
            <a:r>
              <a:rPr lang="en-US" sz="1600" b="1" dirty="0" err="1"/>
              <a:t>Arjuna</a:t>
            </a:r>
            <a:r>
              <a:rPr lang="en-US" sz="1600" b="1" dirty="0"/>
              <a:t> </a:t>
            </a:r>
            <a:r>
              <a:rPr lang="en-US" sz="1600" b="1" dirty="0" err="1"/>
              <a:t>rizaldi</a:t>
            </a:r>
            <a:r>
              <a:rPr lang="en-US" sz="1600" b="1" dirty="0"/>
              <a:t>, S.E., M.A.</a:t>
            </a:r>
          </a:p>
        </p:txBody>
      </p:sp>
      <p:pic>
        <p:nvPicPr>
          <p:cNvPr id="10246" name="Picture 6" descr="Image result for KOPERA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993"/>
            <a:ext cx="1010178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Image result for unikom">
            <a:extLst>
              <a:ext uri="{FF2B5EF4-FFF2-40B4-BE49-F238E27FC236}">
                <a16:creationId xmlns:a16="http://schemas.microsoft.com/office/drawing/2014/main" id="{DE10940C-65C7-405B-A28C-1CC1509A7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00" y="27940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arjuna ristekdikti">
            <a:extLst>
              <a:ext uri="{FF2B5EF4-FFF2-40B4-BE49-F238E27FC236}">
                <a16:creationId xmlns:a16="http://schemas.microsoft.com/office/drawing/2014/main" id="{796EF070-F76A-4AA2-A123-55EC088DC2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91000" y="5149400"/>
            <a:ext cx="973123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352800" y="3048000"/>
            <a:ext cx="2286000" cy="731838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altLang="en-US" sz="4800" b="1"/>
              <a:t>SEKIAN</a:t>
            </a:r>
          </a:p>
        </p:txBody>
      </p:sp>
      <p:pic>
        <p:nvPicPr>
          <p:cNvPr id="4" name="Picture 6" descr="Image result for KOPERASI">
            <a:extLst>
              <a:ext uri="{FF2B5EF4-FFF2-40B4-BE49-F238E27FC236}">
                <a16:creationId xmlns:a16="http://schemas.microsoft.com/office/drawing/2014/main" id="{8E8FE729-39CA-44CB-B58B-12440F00A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993"/>
            <a:ext cx="1010178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unikom">
            <a:extLst>
              <a:ext uri="{FF2B5EF4-FFF2-40B4-BE49-F238E27FC236}">
                <a16:creationId xmlns:a16="http://schemas.microsoft.com/office/drawing/2014/main" id="{9A2B3A42-CC44-4FD1-AF35-5D4AB80E6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00" y="27940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arjuna ristekdikti">
            <a:extLst>
              <a:ext uri="{FF2B5EF4-FFF2-40B4-BE49-F238E27FC236}">
                <a16:creationId xmlns:a16="http://schemas.microsoft.com/office/drawing/2014/main" id="{8376CA14-EC22-480F-9B9E-41B60FDC9F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91000" y="5149400"/>
            <a:ext cx="973123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978" y="457200"/>
            <a:ext cx="6155743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IDENTIFIKASI MATA KULIAH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862584"/>
              </p:ext>
            </p:extLst>
          </p:nvPr>
        </p:nvGraphicFramePr>
        <p:xfrm>
          <a:off x="1066800" y="1676400"/>
          <a:ext cx="7010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Nama</a:t>
                      </a:r>
                      <a:r>
                        <a:rPr lang="en-US" sz="1400" b="1" dirty="0">
                          <a:effectLst/>
                        </a:rPr>
                        <a:t> Mata </a:t>
                      </a:r>
                      <a:r>
                        <a:rPr lang="en-US" sz="1400" b="1" dirty="0" err="1">
                          <a:effectLst/>
                        </a:rPr>
                        <a:t>Kuliah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: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Ekonomi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Koperasi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Kode</a:t>
                      </a:r>
                      <a:r>
                        <a:rPr lang="en-US" sz="1400" b="1" dirty="0">
                          <a:effectLst/>
                        </a:rPr>
                        <a:t> Mata </a:t>
                      </a:r>
                      <a:r>
                        <a:rPr lang="en-US" sz="1400" b="1" dirty="0" err="1">
                          <a:effectLst/>
                        </a:rPr>
                        <a:t>Kuliah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: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MN34501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Kredit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: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 SKS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Semester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: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 (</a:t>
                      </a:r>
                      <a:r>
                        <a:rPr lang="en-US" sz="1400" b="1" dirty="0" err="1">
                          <a:effectLst/>
                        </a:rPr>
                        <a:t>Genap</a:t>
                      </a:r>
                      <a:r>
                        <a:rPr lang="en-US" sz="1400" b="1" dirty="0">
                          <a:effectLst/>
                        </a:rPr>
                        <a:t>)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Tingkat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: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Program Studi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: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Jurusan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: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Manajemen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Dosen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: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Arjuna Rizaldi,</a:t>
                      </a:r>
                      <a:r>
                        <a:rPr lang="fi-FI" sz="1400" b="1" baseline="0" dirty="0">
                          <a:effectLst/>
                        </a:rPr>
                        <a:t> S.E.,M.A.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6" descr="Image result for KOPERASI">
            <a:extLst>
              <a:ext uri="{FF2B5EF4-FFF2-40B4-BE49-F238E27FC236}">
                <a16:creationId xmlns:a16="http://schemas.microsoft.com/office/drawing/2014/main" id="{6D9A9F72-16CC-4CB9-8B80-AA04A95F8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993"/>
            <a:ext cx="1010178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Image result for unikom">
            <a:extLst>
              <a:ext uri="{FF2B5EF4-FFF2-40B4-BE49-F238E27FC236}">
                <a16:creationId xmlns:a16="http://schemas.microsoft.com/office/drawing/2014/main" id="{06750F1B-7460-412E-B9D5-8D51C1054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00" y="27940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arjuna ristekdikti">
            <a:extLst>
              <a:ext uri="{FF2B5EF4-FFF2-40B4-BE49-F238E27FC236}">
                <a16:creationId xmlns:a16="http://schemas.microsoft.com/office/drawing/2014/main" id="{A1D409C1-1ACD-4BB9-A074-6716E9F0F6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91000" y="5149400"/>
            <a:ext cx="973123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82820" y="501160"/>
            <a:ext cx="2517119" cy="528480"/>
          </a:xfrm>
        </p:spPr>
        <p:txBody>
          <a:bodyPr vert="horz" tIns="35268" anchor="ctr">
            <a:normAutofit/>
          </a:bodyPr>
          <a:lstStyle/>
          <a:p>
            <a:pPr eaLnBrk="1" hangingPunct="1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2903" b="1" dirty="0">
                <a:latin typeface="Cambria" panose="02040503050406030204" pitchFamily="18" charset="0"/>
                <a:ea typeface="Cambria" panose="02040503050406030204" pitchFamily="18" charset="0"/>
              </a:rPr>
              <a:t>SILABUS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BE04DE-0343-4205-8BA0-39E92277A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696137"/>
              </p:ext>
            </p:extLst>
          </p:nvPr>
        </p:nvGraphicFramePr>
        <p:xfrm>
          <a:off x="379877" y="1480914"/>
          <a:ext cx="7240124" cy="5065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24">
                  <a:extLst>
                    <a:ext uri="{9D8B030D-6E8A-4147-A177-3AD203B41FA5}">
                      <a16:colId xmlns:a16="http://schemas.microsoft.com/office/drawing/2014/main" val="138798128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98821472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610012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713844130"/>
                    </a:ext>
                  </a:extLst>
                </a:gridCol>
              </a:tblGrid>
              <a:tr h="4460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</a:t>
                      </a:r>
                      <a:endParaRPr lang="en-ID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MATERI</a:t>
                      </a:r>
                      <a:endParaRPr lang="en-ID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TOPIK</a:t>
                      </a:r>
                      <a:endParaRPr lang="en-ID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</a:t>
                      </a:r>
                      <a:endParaRPr lang="en-ID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734268417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PENDAHULUAN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888756554"/>
                  </a:ext>
                </a:extLst>
              </a:tr>
              <a:tr h="4460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Artikel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Higgins : “</a:t>
                      </a:r>
                      <a:r>
                        <a:rPr lang="en-US" sz="1200" b="1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Hatta and Cooperative, the Middle Way for Indonesia?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”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1851918262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Sejarah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Perkembangan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1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760930374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Fungsi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dan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Penggolongan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2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165091611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Pendirian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dan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Keanggotaan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3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1393189879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Alat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Kelengkapan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Organisasi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4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1225327659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Manajemen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5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2620668167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UTS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UJIAN MATERI 1-7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3483535161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Permodalan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6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2232216282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Perbedaan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dengan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Bentuk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Badan Usaha Lain 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7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3394998468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Kerjasama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8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3100447919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Gerakan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dan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Tantangan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Pengembangan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9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1839290353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Kebijakan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Pembangunan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di Indonesia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10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151177108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Strategi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Peningkatan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Daya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Saing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11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1006692475"/>
                  </a:ext>
                </a:extLst>
              </a:tr>
              <a:tr h="4460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Tantangan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Koperasi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Indonesia pada Era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Otonomi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Daerah dan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Perdagangan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Bebas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</a:t>
                      </a:r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12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3575703216"/>
                  </a:ext>
                </a:extLst>
              </a:tr>
              <a:tr h="2616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UAS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UJIAN MATERI 8-14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en-ID" sz="12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82944" marR="82944" marT="41472" marB="41472" anchor="ctr"/>
                </a:tc>
                <a:extLst>
                  <a:ext uri="{0D108BD9-81ED-4DB2-BD59-A6C34878D82A}">
                    <a16:rowId xmlns:a16="http://schemas.microsoft.com/office/drawing/2014/main" val="372942665"/>
                  </a:ext>
                </a:extLst>
              </a:tr>
            </a:tbl>
          </a:graphicData>
        </a:graphic>
      </p:graphicFrame>
      <p:pic>
        <p:nvPicPr>
          <p:cNvPr id="6" name="Picture 6" descr="Image result for KOPERASI">
            <a:extLst>
              <a:ext uri="{FF2B5EF4-FFF2-40B4-BE49-F238E27FC236}">
                <a16:creationId xmlns:a16="http://schemas.microsoft.com/office/drawing/2014/main" id="{4A0FAF14-3476-4F00-8E04-2E86575F0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993"/>
            <a:ext cx="1010178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unikom">
            <a:extLst>
              <a:ext uri="{FF2B5EF4-FFF2-40B4-BE49-F238E27FC236}">
                <a16:creationId xmlns:a16="http://schemas.microsoft.com/office/drawing/2014/main" id="{4489BB39-C67E-4078-9401-2A92AE5DC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00" y="27940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arjuna ristekdikti">
            <a:extLst>
              <a:ext uri="{FF2B5EF4-FFF2-40B4-BE49-F238E27FC236}">
                <a16:creationId xmlns:a16="http://schemas.microsoft.com/office/drawing/2014/main" id="{565979CB-0638-4F8F-BC6F-25680BFC57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91000" y="5149400"/>
            <a:ext cx="973123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>
          <a:xfrm>
            <a:off x="1812797" y="273960"/>
            <a:ext cx="5486400" cy="759110"/>
          </a:xfrm>
        </p:spPr>
        <p:txBody>
          <a:bodyPr vert="horz" lIns="82944" tIns="41472" rIns="82944" bIns="41472" rtlCol="0" anchor="ctr">
            <a:normAutofit/>
          </a:bodyPr>
          <a:lstStyle/>
          <a:p>
            <a:pPr algn="r" defTabSz="829452"/>
            <a:r>
              <a:rPr lang="en-US" altLang="en-US" b="1" spc="91" dirty="0"/>
              <a:t>SISTEMATIKA PENILAIAN</a:t>
            </a: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sz="half" idx="1"/>
          </p:nvPr>
        </p:nvSpPr>
        <p:spPr>
          <a:xfrm>
            <a:off x="5105400" y="1521808"/>
            <a:ext cx="2514601" cy="4650104"/>
          </a:xfrm>
        </p:spPr>
        <p:txBody>
          <a:bodyPr vert="horz" wrap="square" lIns="41472" tIns="41472" rIns="41472" bIns="41472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defTabSz="829452">
              <a:buFont typeface="Arial" panose="020B0604020202020204" pitchFamily="34" charset="0"/>
              <a:buChar char="•"/>
            </a:pP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(NA): 10%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Presentasi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+ 5% PPT + 10% Paper + 35% UTS + 40% UAS </a:t>
            </a:r>
          </a:p>
          <a:p>
            <a:pPr defTabSz="829452">
              <a:buFont typeface="Arial" panose="020B0604020202020204" pitchFamily="34" charset="0"/>
              <a:buChar char="•"/>
            </a:pPr>
            <a:endParaRPr lang="en-US" altLang="en-US" sz="1451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829452">
              <a:buFont typeface="Arial" panose="020B0604020202020204" pitchFamily="34" charset="0"/>
              <a:buChar char="•"/>
            </a:pP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80% (minimal 13 kali)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kehadiran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mahasiswa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syarat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mengikuti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Ujian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Tengah Semester (UTS) dan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Ujian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Semester (UAS) dan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dasar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penunjang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penentuan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endParaRPr lang="en-US" altLang="en-US" sz="1451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829452">
              <a:buFont typeface="Arial" panose="020B0604020202020204" pitchFamily="34" charset="0"/>
              <a:buChar char="•"/>
            </a:pPr>
            <a:endParaRPr lang="en-US" altLang="en-US" sz="1451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829452">
              <a:buFont typeface="Arial" panose="020B0604020202020204" pitchFamily="34" charset="0"/>
              <a:buChar char="•"/>
            </a:pP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Bila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mahasiswa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mengikuti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UTS dan/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UAS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maka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otomatis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mendapat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451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 (TIDAK LULUS) </a:t>
            </a:r>
          </a:p>
          <a:p>
            <a:pPr marL="0" indent="0" defTabSz="829452">
              <a:buNone/>
            </a:pPr>
            <a:r>
              <a:rPr lang="en-US" altLang="en-US" sz="1451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68A682-164C-47A2-A531-05E556497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88637"/>
              </p:ext>
            </p:extLst>
          </p:nvPr>
        </p:nvGraphicFramePr>
        <p:xfrm>
          <a:off x="381000" y="2589638"/>
          <a:ext cx="4596685" cy="251444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35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8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NILAI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INDEKS</a:t>
                      </a:r>
                      <a:endParaRPr lang="en-US" sz="13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PREDIKAT</a:t>
                      </a:r>
                      <a:endParaRPr lang="en-US" sz="13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80 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100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Sangat Baik</a:t>
                      </a:r>
                      <a:endParaRPr lang="en-US" sz="13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68 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79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Baik</a:t>
                      </a:r>
                      <a:endParaRPr lang="en-US" sz="13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6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56 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67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Cukup</a:t>
                      </a:r>
                      <a:endParaRPr lang="en-US" sz="13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6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 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55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</a:t>
                      </a:r>
                      <a:r>
                        <a:rPr lang="en-US" sz="1300" b="1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Kurang</a:t>
                      </a:r>
                      <a:endParaRPr lang="en-US" sz="13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1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 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44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TIDAK LULUS</a:t>
                      </a:r>
                      <a:endParaRPr lang="en-US" sz="13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94630" marR="9463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Picture 6" descr="Image result for KOPERASI">
            <a:extLst>
              <a:ext uri="{FF2B5EF4-FFF2-40B4-BE49-F238E27FC236}">
                <a16:creationId xmlns:a16="http://schemas.microsoft.com/office/drawing/2014/main" id="{76B7486A-5DA5-4E0B-985E-81F29510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993"/>
            <a:ext cx="1010178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Image result for unikom">
            <a:extLst>
              <a:ext uri="{FF2B5EF4-FFF2-40B4-BE49-F238E27FC236}">
                <a16:creationId xmlns:a16="http://schemas.microsoft.com/office/drawing/2014/main" id="{A0159793-FB4B-48EB-86CC-CC4D08152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00" y="27940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mage result for arjuna ristekdikti">
            <a:extLst>
              <a:ext uri="{FF2B5EF4-FFF2-40B4-BE49-F238E27FC236}">
                <a16:creationId xmlns:a16="http://schemas.microsoft.com/office/drawing/2014/main" id="{4C0D06AF-10AD-4A9E-A698-044EF61135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91000" y="5149400"/>
            <a:ext cx="973123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014560" y="273961"/>
            <a:ext cx="5300640" cy="716639"/>
          </a:xfrm>
        </p:spPr>
        <p:txBody>
          <a:bodyPr>
            <a:normAutofit fontScale="90000"/>
          </a:bodyPr>
          <a:lstStyle/>
          <a:p>
            <a:pPr algn="ctr" eaLnBrk="1" hangingPunct="1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2903" b="1" dirty="0">
                <a:latin typeface="Cambria" panose="02040503050406030204" pitchFamily="18" charset="0"/>
                <a:ea typeface="Cambria" panose="02040503050406030204" pitchFamily="18" charset="0"/>
              </a:rPr>
              <a:t>KEWAJIBAN MAHASISWA</a:t>
            </a:r>
            <a:br>
              <a:rPr lang="de-DE" altLang="en-US" sz="2903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de-DE" altLang="en-US" sz="2903" b="1" dirty="0">
                <a:latin typeface="Cambria" panose="02040503050406030204" pitchFamily="18" charset="0"/>
                <a:ea typeface="Cambria" panose="02040503050406030204" pitchFamily="18" charset="0"/>
              </a:rPr>
              <a:t>(KELOMPOK)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63040" y="1497502"/>
            <a:ext cx="5736960" cy="2345760"/>
          </a:xfrm>
        </p:spPr>
        <p:txBody>
          <a:bodyPr>
            <a:normAutofit/>
          </a:bodyPr>
          <a:lstStyle/>
          <a:p>
            <a:pPr indent="-308165" eaLnBrk="1" hangingPunct="1">
              <a:lnSpc>
                <a:spcPct val="150000"/>
              </a:lnSpc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51" b="1" u="sng" dirty="0">
                <a:latin typeface="Cambria" panose="02040503050406030204" pitchFamily="18" charset="0"/>
                <a:ea typeface="Cambria" panose="02040503050406030204" pitchFamily="18" charset="0"/>
              </a:rPr>
              <a:t>PRESENTASI</a:t>
            </a:r>
          </a:p>
          <a:p>
            <a:pPr indent="-308165">
              <a:lnSpc>
                <a:spcPct val="150000"/>
              </a:lnSpc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Minimal 1x/Semester</a:t>
            </a:r>
          </a:p>
          <a:p>
            <a:pPr indent="-308165">
              <a:lnSpc>
                <a:spcPct val="150000"/>
              </a:lnSpc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Dilakukan perkelompok sesuai silabus</a:t>
            </a:r>
          </a:p>
          <a:p>
            <a:pPr indent="-308165">
              <a:lnSpc>
                <a:spcPct val="150000"/>
              </a:lnSpc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Tiap kelompok membawa laptop masing-masing</a:t>
            </a:r>
          </a:p>
          <a:p>
            <a:pPr indent="-308165">
              <a:lnSpc>
                <a:spcPct val="150000"/>
              </a:lnSpc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Presentasi maksimal 20 menit + Diskusi +/- 40 menit</a:t>
            </a:r>
          </a:p>
          <a:p>
            <a:pPr indent="-308165" eaLnBrk="1" hangingPunct="1"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de-DE" altLang="en-US" sz="1451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01280" y="3843262"/>
            <a:ext cx="5736960" cy="23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471" rIns="0" bIns="0"/>
          <a:lstStyle>
            <a:lvl1pPr marL="342900" indent="-339725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lnSpc>
                <a:spcPct val="150000"/>
              </a:lnSpc>
              <a:spcAft>
                <a:spcPts val="0"/>
              </a:spcAft>
              <a:buClrTx/>
              <a:buFontTx/>
              <a:buNone/>
            </a:pPr>
            <a:r>
              <a:rPr lang="de-DE" altLang="en-US" sz="1451" b="1" u="sng" dirty="0">
                <a:latin typeface="Cambria" panose="02040503050406030204" pitchFamily="18" charset="0"/>
                <a:ea typeface="Cambria" panose="02040503050406030204" pitchFamily="18" charset="0"/>
              </a:rPr>
              <a:t>MATERI PPT</a:t>
            </a:r>
          </a:p>
          <a:p>
            <a:pPr eaLnBrk="1">
              <a:lnSpc>
                <a:spcPct val="15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20 s/d 25 slide </a:t>
            </a:r>
          </a:p>
          <a:p>
            <a:pPr eaLnBrk="1">
              <a:lnSpc>
                <a:spcPct val="15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Dilengkapi data terbaru</a:t>
            </a:r>
          </a:p>
          <a:p>
            <a:pPr eaLnBrk="1">
              <a:lnSpc>
                <a:spcPct val="15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Tema sesuai topik presentasi</a:t>
            </a:r>
          </a:p>
          <a:p>
            <a:pPr eaLnBrk="1">
              <a:lnSpc>
                <a:spcPct val="15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Diunggah di </a:t>
            </a:r>
            <a:r>
              <a:rPr lang="en-ID" sz="1451" b="1" i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https://kuliahonline.unikom.ac.id/</a:t>
            </a:r>
            <a:endParaRPr lang="en-ID" sz="1451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>
              <a:lnSpc>
                <a:spcPct val="15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ID" altLang="en-US" sz="1451" b="1" dirty="0" err="1">
                <a:latin typeface="Cambria" panose="02040503050406030204" pitchFamily="18" charset="0"/>
                <a:ea typeface="Cambria" panose="02040503050406030204" pitchFamily="18" charset="0"/>
              </a:rPr>
              <a:t>iunggah</a:t>
            </a:r>
            <a:r>
              <a:rPr lang="en-ID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ID" altLang="en-US" sz="1451" b="1" dirty="0" err="1"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ID" altLang="en-US" sz="1451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lang="de-DE" altLang="en-US" sz="1451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>
              <a:buClrTx/>
              <a:buFontTx/>
              <a:buNone/>
            </a:pPr>
            <a:endParaRPr lang="de-DE" altLang="en-US" sz="145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9" name="Picture 6" descr="Image result for KOPERASI">
            <a:extLst>
              <a:ext uri="{FF2B5EF4-FFF2-40B4-BE49-F238E27FC236}">
                <a16:creationId xmlns:a16="http://schemas.microsoft.com/office/drawing/2014/main" id="{1E85E191-8980-4E12-AB79-E61CCAD5D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993"/>
            <a:ext cx="1010178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Image result for unikom">
            <a:extLst>
              <a:ext uri="{FF2B5EF4-FFF2-40B4-BE49-F238E27FC236}">
                <a16:creationId xmlns:a16="http://schemas.microsoft.com/office/drawing/2014/main" id="{C22F0D35-E7AA-4720-A350-13A6084C6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00" y="27940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Image result for arjuna ristekdikti">
            <a:extLst>
              <a:ext uri="{FF2B5EF4-FFF2-40B4-BE49-F238E27FC236}">
                <a16:creationId xmlns:a16="http://schemas.microsoft.com/office/drawing/2014/main" id="{B026F814-7DD4-457D-B03F-D7CA11F19D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91000" y="5149400"/>
            <a:ext cx="973123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771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1733761" y="273961"/>
            <a:ext cx="5736959" cy="716639"/>
          </a:xfrm>
        </p:spPr>
        <p:txBody>
          <a:bodyPr>
            <a:normAutofit fontScale="90000"/>
          </a:bodyPr>
          <a:lstStyle/>
          <a:p>
            <a:pPr algn="ctr" eaLnBrk="1" hangingPunct="1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2903" b="1" dirty="0">
                <a:latin typeface="Cambria" panose="02040503050406030204" pitchFamily="18" charset="0"/>
                <a:ea typeface="Cambria" panose="02040503050406030204" pitchFamily="18" charset="0"/>
              </a:rPr>
              <a:t>KEWAJIBAN MAHASISWA</a:t>
            </a:r>
            <a:br>
              <a:rPr lang="de-DE" altLang="en-US" sz="2903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de-DE" altLang="en-US" sz="2903" b="1" dirty="0">
                <a:latin typeface="Cambria" panose="02040503050406030204" pitchFamily="18" charset="0"/>
                <a:ea typeface="Cambria" panose="02040503050406030204" pitchFamily="18" charset="0"/>
              </a:rPr>
              <a:t>(pribadi)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934207" y="1606083"/>
            <a:ext cx="3505200" cy="1481857"/>
          </a:xfrm>
        </p:spPr>
        <p:txBody>
          <a:bodyPr>
            <a:normAutofit/>
          </a:bodyPr>
          <a:lstStyle/>
          <a:p>
            <a:pPr indent="-308165" eaLnBrk="1" hangingPunct="1">
              <a:spcBef>
                <a:spcPts val="0"/>
              </a:spcBef>
              <a:spcAft>
                <a:spcPts val="0"/>
              </a:spcAft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u="sng" dirty="0">
                <a:latin typeface="Cambria" panose="02040503050406030204" pitchFamily="18" charset="0"/>
                <a:ea typeface="Cambria" panose="02040503050406030204" pitchFamily="18" charset="0"/>
              </a:rPr>
              <a:t>BUKU</a:t>
            </a:r>
          </a:p>
          <a:p>
            <a:pPr indent="-30816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Membaca minimal 1 buku/Minggu</a:t>
            </a:r>
          </a:p>
          <a:p>
            <a:pPr indent="-30816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Judul/topik BEBAS</a:t>
            </a:r>
          </a:p>
          <a:p>
            <a:pPr indent="-30816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Disetorkan tiap minggu maksimal 2 buku/minggu</a:t>
            </a:r>
          </a:p>
          <a:p>
            <a:pPr indent="-308165" eaLnBrk="1" hangingPunct="1"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de-DE" altLang="en-US" sz="1451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017809" y="4561499"/>
            <a:ext cx="7421598" cy="148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471" rIns="0" bIns="0"/>
          <a:lstStyle>
            <a:lvl1pPr marL="342900" indent="-339725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  <a:buClrTx/>
            </a:pPr>
            <a:r>
              <a:rPr lang="de-DE" altLang="en-US" sz="1400" b="1" u="sng" dirty="0">
                <a:latin typeface="Cambria" panose="02040503050406030204" pitchFamily="18" charset="0"/>
                <a:ea typeface="Cambria" panose="02040503050406030204" pitchFamily="18" charset="0"/>
              </a:rPr>
              <a:t>PAPER/MAKALAH/ARTIKEL ILMIAH</a:t>
            </a:r>
          </a:p>
          <a:p>
            <a:pPr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6 s/d 8 lembar</a:t>
            </a:r>
          </a:p>
          <a:p>
            <a:pPr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Tema bebas mengenai Ekonomi Indonesia</a:t>
            </a:r>
          </a:p>
          <a:p>
            <a:pPr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Diunggah di </a:t>
            </a:r>
            <a:r>
              <a:rPr lang="en-ID" sz="1400" b="1" i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https://kuliahonline.unikom.ac.id/</a:t>
            </a:r>
            <a:endParaRPr lang="de-DE" altLang="en-US" sz="1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400" b="1" u="sng" dirty="0">
                <a:latin typeface="Cambria" panose="02040503050406030204" pitchFamily="18" charset="0"/>
                <a:ea typeface="Cambria" panose="02040503050406030204" pitchFamily="18" charset="0"/>
              </a:rPr>
              <a:t>REFERENSI MINIMAL DARI 3 BUKU DAN 3 JURNAL ILMIAH</a:t>
            </a:r>
          </a:p>
          <a:p>
            <a:pPr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de-DE" altLang="en-US" sz="1400" b="1" u="sng" dirty="0">
                <a:latin typeface="Cambria" panose="02040503050406030204" pitchFamily="18" charset="0"/>
                <a:ea typeface="Cambria" panose="02040503050406030204" pitchFamily="18" charset="0"/>
              </a:rPr>
              <a:t>WAJIB MELAKUKAN SITASI DARI JURISMA DAN JIKA</a:t>
            </a:r>
          </a:p>
          <a:p>
            <a:pPr eaLnBrk="1">
              <a:buClrTx/>
              <a:buFontTx/>
              <a:buNone/>
            </a:pPr>
            <a:endParaRPr lang="de-DE" altLang="en-US" sz="145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A17E3FB-3934-422C-BDB9-20F6AA1017FC}"/>
              </a:ext>
            </a:extLst>
          </p:cNvPr>
          <p:cNvSpPr txBox="1">
            <a:spLocks noChangeArrowheads="1"/>
          </p:cNvSpPr>
          <p:nvPr/>
        </p:nvSpPr>
        <p:spPr>
          <a:xfrm>
            <a:off x="949847" y="1669679"/>
            <a:ext cx="3505200" cy="1345839"/>
          </a:xfrm>
          <a:prstGeom prst="rect">
            <a:avLst/>
          </a:prstGeom>
        </p:spPr>
        <p:txBody>
          <a:bodyPr vert="horz" lIns="41472" tIns="41472" rIns="41472" bIns="41472" rtlCol="0">
            <a:normAutofit/>
          </a:bodyPr>
          <a:lstStyle>
            <a:lvl1pPr marL="100794" indent="-100794" algn="l" defTabSz="1007943" rtl="0" eaLnBrk="1" latinLnBrk="0" hangingPunct="1">
              <a:lnSpc>
                <a:spcPct val="90000"/>
              </a:lnSpc>
              <a:spcBef>
                <a:spcPts val="1323"/>
              </a:spcBef>
              <a:spcAft>
                <a:spcPts val="22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230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3892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5163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6752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7943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21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056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1835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08165" fontAlgn="auto">
              <a:spcBef>
                <a:spcPts val="0"/>
              </a:spcBef>
              <a:spcAft>
                <a:spcPts val="0"/>
              </a:spcAft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u="sng" dirty="0">
                <a:latin typeface="Cambria" panose="02040503050406030204" pitchFamily="18" charset="0"/>
                <a:ea typeface="Cambria" panose="02040503050406030204" pitchFamily="18" charset="0"/>
              </a:rPr>
              <a:t>ARTIKEL ILMIAH</a:t>
            </a:r>
          </a:p>
          <a:p>
            <a:pPr indent="-30816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Minimal 1 naskah artikel/Minggu</a:t>
            </a:r>
          </a:p>
          <a:p>
            <a:pPr indent="-30816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Judul/topik BEBAS</a:t>
            </a:r>
          </a:p>
          <a:p>
            <a:pPr indent="-30816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Disetorkan tiap minggu maksimal 2 naskah artikel/minggu</a:t>
            </a:r>
          </a:p>
          <a:p>
            <a:pPr indent="-308165" fontAlgn="auto"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de-DE" altLang="en-US" sz="1451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756E646-768E-4AF8-AC20-6A9FBB6F56D0}"/>
              </a:ext>
            </a:extLst>
          </p:cNvPr>
          <p:cNvSpPr txBox="1">
            <a:spLocks noChangeArrowheads="1"/>
          </p:cNvSpPr>
          <p:nvPr/>
        </p:nvSpPr>
        <p:spPr>
          <a:xfrm>
            <a:off x="949847" y="3079642"/>
            <a:ext cx="5736960" cy="1006658"/>
          </a:xfrm>
          <a:prstGeom prst="rect">
            <a:avLst/>
          </a:prstGeom>
        </p:spPr>
        <p:txBody>
          <a:bodyPr vert="horz" lIns="41472" tIns="41472" rIns="41472" bIns="41472" rtlCol="0">
            <a:normAutofit/>
          </a:bodyPr>
          <a:lstStyle>
            <a:lvl1pPr marL="100794" indent="-100794" algn="l" defTabSz="1007943" rtl="0" eaLnBrk="1" latinLnBrk="0" hangingPunct="1">
              <a:lnSpc>
                <a:spcPct val="90000"/>
              </a:lnSpc>
              <a:spcBef>
                <a:spcPts val="1323"/>
              </a:spcBef>
              <a:spcAft>
                <a:spcPts val="22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230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3892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5163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6752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7943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21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0564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1835" indent="-151191" algn="l" defTabSz="1007943" rtl="0" eaLnBrk="1" latinLnBrk="0" hangingPunct="1">
              <a:lnSpc>
                <a:spcPct val="90000"/>
              </a:lnSpc>
              <a:spcBef>
                <a:spcPts val="220"/>
              </a:spcBef>
              <a:spcAft>
                <a:spcPts val="441"/>
              </a:spcAft>
              <a:buClr>
                <a:schemeClr val="accent1"/>
              </a:buClr>
              <a:buFont typeface="Wingdings 3" pitchFamily="18" charset="2"/>
              <a:buChar char=""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08165" fontAlgn="auto">
              <a:spcBef>
                <a:spcPts val="0"/>
              </a:spcBef>
              <a:spcAft>
                <a:spcPts val="0"/>
              </a:spcAft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u="sng" dirty="0">
                <a:latin typeface="Cambria" panose="02040503050406030204" pitchFamily="18" charset="0"/>
                <a:ea typeface="Cambria" panose="02040503050406030204" pitchFamily="18" charset="0"/>
              </a:rPr>
              <a:t>MATERI KULIAH</a:t>
            </a:r>
          </a:p>
          <a:p>
            <a:pPr indent="-30816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Dicatat dalam modul yang sudah ada</a:t>
            </a:r>
          </a:p>
          <a:p>
            <a:pPr indent="-30816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Judul/topik sesuai materi perkuliahan</a:t>
            </a:r>
          </a:p>
          <a:p>
            <a:pPr indent="-308165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Disetorkan tiap minggu maksimal 2 materi/minggu</a:t>
            </a:r>
          </a:p>
          <a:p>
            <a:pPr indent="-308165" fontAlgn="auto"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de-DE" altLang="en-US" sz="1451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6" descr="Image result for KOPERASI">
            <a:extLst>
              <a:ext uri="{FF2B5EF4-FFF2-40B4-BE49-F238E27FC236}">
                <a16:creationId xmlns:a16="http://schemas.microsoft.com/office/drawing/2014/main" id="{CB0B85BE-B772-43E3-8110-EB5EA6124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993"/>
            <a:ext cx="1010178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Image result for unikom">
            <a:extLst>
              <a:ext uri="{FF2B5EF4-FFF2-40B4-BE49-F238E27FC236}">
                <a16:creationId xmlns:a16="http://schemas.microsoft.com/office/drawing/2014/main" id="{84591090-44F8-4086-B541-3AEDA42D8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00" y="27940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arjuna ristekdikti">
            <a:extLst>
              <a:ext uri="{FF2B5EF4-FFF2-40B4-BE49-F238E27FC236}">
                <a16:creationId xmlns:a16="http://schemas.microsoft.com/office/drawing/2014/main" id="{B53C2493-3413-4EC7-88FF-DDC168CE0F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91000" y="5149400"/>
            <a:ext cx="973123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441306"/>
            <a:ext cx="6007608" cy="1625039"/>
          </a:xfrm>
        </p:spPr>
        <p:txBody>
          <a:bodyPr>
            <a:normAutofit fontScale="90000"/>
          </a:bodyPr>
          <a:lstStyle/>
          <a:p>
            <a:pPr algn="r" eaLnBrk="1" hangingPunct="1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dirty="0">
                <a:solidFill>
                  <a:schemeClr val="tx1"/>
                </a:solidFill>
              </a:rPr>
              <a:t>KETENTUAN MENGENAI PAPER/MAKALAH/artikel ilmiah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7129761-66AD-406E-8723-8C82E3DF6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1300" y="1442135"/>
            <a:ext cx="5293730" cy="3129746"/>
          </a:xfrm>
        </p:spPr>
        <p:txBody>
          <a:bodyPr anchor="ctr">
            <a:normAutofit/>
          </a:bodyPr>
          <a:lstStyle/>
          <a:p>
            <a:pPr marL="407526" indent="-151203" eaLnBrk="1" hangingPunct="1"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270" b="1" dirty="0">
                <a:latin typeface="Cambria" panose="02040503050406030204" pitchFamily="18" charset="0"/>
                <a:ea typeface="Cambria" panose="02040503050406030204" pitchFamily="18" charset="0"/>
              </a:rPr>
              <a:t>Ditulis dalam bahasa Indonesia yang baik dan benar</a:t>
            </a:r>
          </a:p>
          <a:p>
            <a:pPr marL="407526" indent="-151203" eaLnBrk="1" hangingPunct="1"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270" b="1" dirty="0">
                <a:latin typeface="Cambria" panose="02040503050406030204" pitchFamily="18" charset="0"/>
                <a:ea typeface="Cambria" panose="02040503050406030204" pitchFamily="18" charset="0"/>
              </a:rPr>
              <a:t>Ditulis dalam font Arial/Times New Roman/Calibri ukuran 12</a:t>
            </a:r>
          </a:p>
          <a:p>
            <a:pPr marL="407526" indent="-151203" eaLnBrk="1" hangingPunct="1"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270" b="1" dirty="0">
                <a:latin typeface="Cambria" panose="02040503050406030204" pitchFamily="18" charset="0"/>
                <a:ea typeface="Cambria" panose="02040503050406030204" pitchFamily="18" charset="0"/>
              </a:rPr>
              <a:t>Margin atas (3 cm), bawah (3 cm) , kiri (4 cm) dan kanan (3 cm)</a:t>
            </a:r>
          </a:p>
          <a:p>
            <a:pPr marL="407526" indent="-151203" eaLnBrk="1" hangingPunct="1"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270" b="1" dirty="0">
                <a:latin typeface="Cambria" panose="02040503050406030204" pitchFamily="18" charset="0"/>
                <a:ea typeface="Cambria" panose="02040503050406030204" pitchFamily="18" charset="0"/>
              </a:rPr>
              <a:t>Rata kiri-kanan dengan spasi 1,15</a:t>
            </a:r>
          </a:p>
          <a:p>
            <a:pPr marL="407526" indent="-151203" eaLnBrk="1" hangingPunct="1"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270" b="1" dirty="0">
                <a:latin typeface="Cambria" panose="02040503050406030204" pitchFamily="18" charset="0"/>
                <a:ea typeface="Cambria" panose="02040503050406030204" pitchFamily="18" charset="0"/>
              </a:rPr>
              <a:t>Disertai halaman muka dengan judul dan lambang Unikom, menyertakan nama, no mahasiswa, kelas</a:t>
            </a:r>
          </a:p>
          <a:p>
            <a:pPr marL="407526" indent="-151203" eaLnBrk="1" hangingPunct="1"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270" b="1" dirty="0">
                <a:latin typeface="Cambria" panose="02040503050406030204" pitchFamily="18" charset="0"/>
                <a:ea typeface="Cambria" panose="02040503050406030204" pitchFamily="18" charset="0"/>
              </a:rPr>
              <a:t>Semua halaman termasuk tabel, lampiran, dan referensi harus diberi no urut halaman</a:t>
            </a:r>
          </a:p>
          <a:p>
            <a:pPr marL="407526" indent="-151203" eaLnBrk="1" hangingPunct="1"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270" b="1" dirty="0">
                <a:latin typeface="Cambria" panose="02040503050406030204" pitchFamily="18" charset="0"/>
                <a:ea typeface="Cambria" panose="02040503050406030204" pitchFamily="18" charset="0"/>
              </a:rPr>
              <a:t>Disertai dengan Daftar Pustaka (referensi) minimal dari </a:t>
            </a:r>
            <a:r>
              <a:rPr lang="de-DE" sz="1270" b="1" u="sng" dirty="0">
                <a:latin typeface="Cambria" panose="02040503050406030204" pitchFamily="18" charset="0"/>
                <a:ea typeface="Cambria" panose="02040503050406030204" pitchFamily="18" charset="0"/>
              </a:rPr>
              <a:t>3 buku dan 3  jurnal ilmiah</a:t>
            </a:r>
            <a:r>
              <a:rPr lang="de-DE" sz="1270" b="1" dirty="0">
                <a:latin typeface="Cambria" panose="02040503050406030204" pitchFamily="18" charset="0"/>
                <a:ea typeface="Cambria" panose="02040503050406030204" pitchFamily="18" charset="0"/>
              </a:rPr>
              <a:t> ditambah sumber-sumber lain yang terpercaya</a:t>
            </a:r>
          </a:p>
          <a:p>
            <a:pPr marL="407526" indent="-151203" eaLnBrk="1" hangingPunct="1"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270" b="1" dirty="0">
                <a:latin typeface="Cambria" panose="02040503050406030204" pitchFamily="18" charset="0"/>
                <a:ea typeface="Cambria" panose="02040503050406030204" pitchFamily="18" charset="0"/>
              </a:rPr>
              <a:t>Paper wajib menyitasi dari artikel yang ada di JURISMA dan JIKA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DE9FAE-0458-48CE-8CCB-625119A0D2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115" y="1572329"/>
            <a:ext cx="1474219" cy="2084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532C80-60C4-4142-97EA-8C3B48B6C2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368" y="3981960"/>
            <a:ext cx="1482707" cy="2084385"/>
          </a:xfrm>
          <a:prstGeom prst="rect">
            <a:avLst/>
          </a:prstGeom>
        </p:spPr>
      </p:pic>
      <p:pic>
        <p:nvPicPr>
          <p:cNvPr id="10" name="Picture 6" descr="Image result for KOPERASI">
            <a:extLst>
              <a:ext uri="{FF2B5EF4-FFF2-40B4-BE49-F238E27FC236}">
                <a16:creationId xmlns:a16="http://schemas.microsoft.com/office/drawing/2014/main" id="{F2954FBB-5807-49ED-A22F-705020579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993"/>
            <a:ext cx="1010178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Image result for unikom">
            <a:extLst>
              <a:ext uri="{FF2B5EF4-FFF2-40B4-BE49-F238E27FC236}">
                <a16:creationId xmlns:a16="http://schemas.microsoft.com/office/drawing/2014/main" id="{E818AAE4-4729-4D25-A82E-635680A87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00" y="27940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mage result for arjuna ristekdikti">
            <a:extLst>
              <a:ext uri="{FF2B5EF4-FFF2-40B4-BE49-F238E27FC236}">
                <a16:creationId xmlns:a16="http://schemas.microsoft.com/office/drawing/2014/main" id="{DBB72EA3-FB88-4B75-B89F-307AA6686A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418055" y="5377765"/>
            <a:ext cx="973123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393191" y="4766933"/>
            <a:ext cx="5422969" cy="1625039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de-DE" altLang="en-US" dirty="0">
                <a:solidFill>
                  <a:schemeClr val="tx1"/>
                </a:solidFill>
              </a:rPr>
              <a:t>KETENTUAN MENGENAI PAPER/MAKALAH/artikel ilmiah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7129761-66AD-406E-8723-8C82E3DF6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57800" y="1353229"/>
            <a:ext cx="3493009" cy="4299196"/>
          </a:xfrm>
        </p:spPr>
        <p:txBody>
          <a:bodyPr anchor="ctr">
            <a:normAutofit/>
          </a:bodyPr>
          <a:lstStyle/>
          <a:p>
            <a:pPr indent="-309605" eaLnBrk="1" hangingPunct="1"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STRUKTUR DALAM PAPER/MAKALAH HARUS MENCAKUP:</a:t>
            </a:r>
          </a:p>
          <a:p>
            <a:pPr marL="416166" indent="-414726" eaLnBrk="1" hangingPunct="1">
              <a:buClrTx/>
              <a:buFontTx/>
              <a:buAutoNum type="arabicPeriod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ABSTRAK + Kata Kunci</a:t>
            </a:r>
          </a:p>
          <a:p>
            <a:pPr marL="416166" indent="-414726" eaLnBrk="1" hangingPunct="1">
              <a:buClrTx/>
              <a:buFontTx/>
              <a:buAutoNum type="arabicPeriod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PENDAHULUAN</a:t>
            </a:r>
          </a:p>
          <a:p>
            <a:pPr marL="416166" indent="-414726" eaLnBrk="1" hangingPunct="1">
              <a:buClrTx/>
              <a:buFontTx/>
              <a:buAutoNum type="arabicPeriod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RUMUSAN MASALAH</a:t>
            </a:r>
          </a:p>
          <a:p>
            <a:pPr marL="416166" indent="-414726" eaLnBrk="1" hangingPunct="1">
              <a:buClrTx/>
              <a:buFontTx/>
              <a:buAutoNum type="arabicPeriod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TUJUAN PENELITIAN</a:t>
            </a:r>
          </a:p>
          <a:p>
            <a:pPr marL="416166" indent="-414726" eaLnBrk="1" hangingPunct="1">
              <a:buClrTx/>
              <a:buFontTx/>
              <a:buAutoNum type="arabicPeriod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KAJIAN PUSTAKA</a:t>
            </a:r>
          </a:p>
          <a:p>
            <a:pPr marL="416166" indent="-414726" eaLnBrk="1" hangingPunct="1">
              <a:buClrTx/>
              <a:buFontTx/>
              <a:buAutoNum type="arabicPeriod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METODOLOGI PENELITIAN</a:t>
            </a:r>
          </a:p>
          <a:p>
            <a:pPr marL="416166" indent="-414726" eaLnBrk="1" hangingPunct="1">
              <a:buClrTx/>
              <a:buFontTx/>
              <a:buAutoNum type="arabicPeriod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PEMBAHASAN DAN HASIL</a:t>
            </a:r>
          </a:p>
          <a:p>
            <a:pPr marL="416166" indent="-414726" eaLnBrk="1" hangingPunct="1">
              <a:buClrTx/>
              <a:buFontTx/>
              <a:buAutoNum type="arabicPeriod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KESIMPULAN</a:t>
            </a:r>
          </a:p>
          <a:p>
            <a:pPr marL="416166" indent="-414726" eaLnBrk="1" hangingPunct="1">
              <a:buClrTx/>
              <a:buFontTx/>
              <a:buAutoNum type="arabicPeriod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DAFTAR PUSTAKA</a:t>
            </a:r>
          </a:p>
          <a:p>
            <a:pPr marL="1440" indent="0" eaLnBrk="1" hangingPunct="1"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de-DE" sz="1089" b="1" dirty="0">
                <a:solidFill>
                  <a:schemeClr val="tx1"/>
                </a:solidFill>
              </a:rPr>
              <a:t>PANDUAN PENULISAN DAN </a:t>
            </a:r>
            <a:r>
              <a:rPr lang="de-DE" sz="1089" b="1" i="1" dirty="0">
                <a:solidFill>
                  <a:schemeClr val="tx1"/>
                </a:solidFill>
              </a:rPr>
              <a:t>TEMPLATE</a:t>
            </a:r>
            <a:r>
              <a:rPr lang="de-DE" sz="1089" b="1" dirty="0">
                <a:solidFill>
                  <a:schemeClr val="tx1"/>
                </a:solidFill>
              </a:rPr>
              <a:t> (</a:t>
            </a:r>
            <a:r>
              <a:rPr lang="de-DE" sz="1089" b="1" i="1" dirty="0">
                <a:solidFill>
                  <a:schemeClr val="tx1"/>
                </a:solidFill>
              </a:rPr>
              <a:t>ARTICLE GUIDELINES &amp; </a:t>
            </a:r>
            <a:r>
              <a:rPr lang="de-DE" sz="1089" b="1" dirty="0">
                <a:solidFill>
                  <a:schemeClr val="tx1"/>
                </a:solidFill>
              </a:rPr>
              <a:t>TEMPLATE) DAPAT DIUNDUH DI:</a:t>
            </a:r>
          </a:p>
          <a:p>
            <a:pPr marL="312484" indent="-311045"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D" sz="1089" b="1" i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https://ojs.unikom.ac.id/index.php/jurisma</a:t>
            </a:r>
            <a:endParaRPr lang="en-ID" sz="1089" b="1" i="1" dirty="0">
              <a:solidFill>
                <a:schemeClr val="tx1"/>
              </a:solidFill>
            </a:endParaRPr>
          </a:p>
          <a:p>
            <a:pPr marL="312484" indent="-311045">
              <a:buClrTx/>
              <a:buFont typeface="Arial" panose="020B0604020202020204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D" sz="1089" b="1" i="1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https://ojs.unikom.ac.id/index.php/jika/index</a:t>
            </a:r>
            <a:endParaRPr lang="de-DE" sz="1089" b="1" i="1" dirty="0">
              <a:solidFill>
                <a:schemeClr val="tx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7358CED-0C6D-4283-9138-DDDD4F19A3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32" y="1556994"/>
            <a:ext cx="1913142" cy="27049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02E5496-E2F7-445F-9276-1F9192E4D1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411" y="1572479"/>
            <a:ext cx="1913142" cy="2689490"/>
          </a:xfrm>
          <a:prstGeom prst="rect">
            <a:avLst/>
          </a:prstGeom>
        </p:spPr>
      </p:pic>
      <p:pic>
        <p:nvPicPr>
          <p:cNvPr id="17" name="Picture 6" descr="Image result for KOPERASI">
            <a:extLst>
              <a:ext uri="{FF2B5EF4-FFF2-40B4-BE49-F238E27FC236}">
                <a16:creationId xmlns:a16="http://schemas.microsoft.com/office/drawing/2014/main" id="{2D8919F3-A48A-4759-8FAD-301766106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993"/>
            <a:ext cx="1010178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Image result for unikom">
            <a:extLst>
              <a:ext uri="{FF2B5EF4-FFF2-40B4-BE49-F238E27FC236}">
                <a16:creationId xmlns:a16="http://schemas.microsoft.com/office/drawing/2014/main" id="{73184BFD-DBEC-4CD1-8B91-6429529F2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00" y="27940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mage result for arjuna ristekdikti">
            <a:extLst>
              <a:ext uri="{FF2B5EF4-FFF2-40B4-BE49-F238E27FC236}">
                <a16:creationId xmlns:a16="http://schemas.microsoft.com/office/drawing/2014/main" id="{D923A142-1DCC-4174-9C48-B42C1EC6F9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91000" y="5149400"/>
            <a:ext cx="973123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196181"/>
            <a:ext cx="2438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REFERENSI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90600" y="2034381"/>
            <a:ext cx="7162800" cy="2789237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b="1" dirty="0" err="1"/>
              <a:t>Ekonomi</a:t>
            </a:r>
            <a:r>
              <a:rPr lang="en-US" sz="2400" b="1" dirty="0"/>
              <a:t> </a:t>
            </a:r>
            <a:r>
              <a:rPr lang="en-US" sz="2400" b="1" dirty="0" err="1"/>
              <a:t>Koperasi</a:t>
            </a:r>
            <a:r>
              <a:rPr lang="en-US" sz="2400" b="1" dirty="0"/>
              <a:t> (</a:t>
            </a:r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Praktik</a:t>
            </a:r>
            <a:r>
              <a:rPr lang="en-US" sz="2400" b="1" dirty="0"/>
              <a:t>) – Dr. </a:t>
            </a:r>
            <a:r>
              <a:rPr lang="en-US" sz="2400" b="1" dirty="0" err="1"/>
              <a:t>Subandi</a:t>
            </a:r>
            <a:r>
              <a:rPr lang="en-US" sz="2400" b="1" dirty="0"/>
              <a:t>, M.M</a:t>
            </a:r>
          </a:p>
          <a:p>
            <a:pPr eaLnBrk="1" hangingPunct="1">
              <a:defRPr/>
            </a:pPr>
            <a:r>
              <a:rPr lang="en-US" sz="2400" b="1" dirty="0" err="1"/>
              <a:t>Koperasi</a:t>
            </a:r>
            <a:r>
              <a:rPr lang="en-US" sz="2400" b="1" dirty="0"/>
              <a:t> (</a:t>
            </a:r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Praktik</a:t>
            </a:r>
            <a:r>
              <a:rPr lang="en-US" sz="2400" b="1" dirty="0"/>
              <a:t>) – </a:t>
            </a:r>
            <a:r>
              <a:rPr lang="en-US" sz="2400" b="1" dirty="0" err="1"/>
              <a:t>Arifin</a:t>
            </a:r>
            <a:r>
              <a:rPr lang="en-US" sz="2400" b="1" dirty="0"/>
              <a:t> </a:t>
            </a:r>
            <a:r>
              <a:rPr lang="en-US" sz="2400" b="1" dirty="0" err="1"/>
              <a:t>Sitio</a:t>
            </a:r>
            <a:r>
              <a:rPr lang="en-US" sz="2400" b="1" dirty="0"/>
              <a:t> &amp; </a:t>
            </a:r>
            <a:r>
              <a:rPr lang="en-US" sz="2400" b="1" dirty="0" err="1"/>
              <a:t>Halomoan</a:t>
            </a:r>
            <a:r>
              <a:rPr lang="en-US" sz="2400" b="1" dirty="0"/>
              <a:t> </a:t>
            </a:r>
            <a:r>
              <a:rPr lang="en-US" sz="2400" b="1" dirty="0" err="1"/>
              <a:t>Tamba</a:t>
            </a:r>
            <a:endParaRPr lang="en-US" sz="2400" b="1" dirty="0"/>
          </a:p>
          <a:p>
            <a:pPr eaLnBrk="1" hangingPunct="1">
              <a:defRPr/>
            </a:pPr>
            <a:endParaRPr lang="en-US" sz="2400" dirty="0"/>
          </a:p>
        </p:txBody>
      </p:sp>
      <p:pic>
        <p:nvPicPr>
          <p:cNvPr id="5" name="Picture 6" descr="Image result for KOPERASI">
            <a:extLst>
              <a:ext uri="{FF2B5EF4-FFF2-40B4-BE49-F238E27FC236}">
                <a16:creationId xmlns:a16="http://schemas.microsoft.com/office/drawing/2014/main" id="{D21A368A-EF66-4259-85F1-F4689E4E4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993"/>
            <a:ext cx="1010178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age result for unikom">
            <a:extLst>
              <a:ext uri="{FF2B5EF4-FFF2-40B4-BE49-F238E27FC236}">
                <a16:creationId xmlns:a16="http://schemas.microsoft.com/office/drawing/2014/main" id="{129BF81D-441A-4EDC-AD81-5A3D9F687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00" y="27940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arjuna ristekdikti">
            <a:extLst>
              <a:ext uri="{FF2B5EF4-FFF2-40B4-BE49-F238E27FC236}">
                <a16:creationId xmlns:a16="http://schemas.microsoft.com/office/drawing/2014/main" id="{3F670ED2-E806-4108-AFF7-E1A5D2C165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91000" y="5149400"/>
            <a:ext cx="973123" cy="9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415</TotalTime>
  <Words>727</Words>
  <Application>Microsoft Office PowerPoint</Application>
  <PresentationFormat>On-screen Show (4:3)</PresentationFormat>
  <Paragraphs>184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Cambria</vt:lpstr>
      <vt:lpstr>Franklin Gothic Book</vt:lpstr>
      <vt:lpstr>Franklin Gothic Medium</vt:lpstr>
      <vt:lpstr>Symbol</vt:lpstr>
      <vt:lpstr>Times New Roman</vt:lpstr>
      <vt:lpstr>Tw Cen MT</vt:lpstr>
      <vt:lpstr>Wingdings</vt:lpstr>
      <vt:lpstr>Wingdings 2</vt:lpstr>
      <vt:lpstr>Trek</vt:lpstr>
      <vt:lpstr>EKONOMI KOPERASI  Arjuna rizaldi, S.E., M.A.</vt:lpstr>
      <vt:lpstr>IDENTIFIKASI MATA KULIAH</vt:lpstr>
      <vt:lpstr>SILABUS</vt:lpstr>
      <vt:lpstr>SISTEMATIKA PENILAIAN</vt:lpstr>
      <vt:lpstr>KEWAJIBAN MAHASISWA (KELOMPOK)</vt:lpstr>
      <vt:lpstr>KEWAJIBAN MAHASISWA (pribadi)</vt:lpstr>
      <vt:lpstr>KETENTUAN MENGENAI PAPER/MAKALAH/artikel ilmiah</vt:lpstr>
      <vt:lpstr>KETENTUAN MENGENAI PAPER/MAKALAH/artikel ilmiah</vt:lpstr>
      <vt:lpstr>REFERENSI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 KOPERASI</dc:title>
  <dc:creator>IK</dc:creator>
  <cp:lastModifiedBy>Reviewer</cp:lastModifiedBy>
  <cp:revision>23</cp:revision>
  <dcterms:created xsi:type="dcterms:W3CDTF">2016-02-05T02:08:34Z</dcterms:created>
  <dcterms:modified xsi:type="dcterms:W3CDTF">2020-03-09T06:33:44Z</dcterms:modified>
</cp:coreProperties>
</file>