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261" r:id="rId3"/>
    <p:sldId id="289" r:id="rId4"/>
    <p:sldId id="288" r:id="rId5"/>
    <p:sldId id="311" r:id="rId6"/>
    <p:sldId id="268" r:id="rId7"/>
    <p:sldId id="290" r:id="rId8"/>
    <p:sldId id="292" r:id="rId9"/>
    <p:sldId id="293" r:id="rId10"/>
    <p:sldId id="294" r:id="rId11"/>
    <p:sldId id="319" r:id="rId12"/>
    <p:sldId id="313" r:id="rId13"/>
    <p:sldId id="314" r:id="rId14"/>
    <p:sldId id="315" r:id="rId15"/>
    <p:sldId id="316" r:id="rId16"/>
    <p:sldId id="317" r:id="rId17"/>
    <p:sldId id="297" r:id="rId18"/>
    <p:sldId id="298" r:id="rId19"/>
    <p:sldId id="299" r:id="rId20"/>
    <p:sldId id="300" r:id="rId21"/>
    <p:sldId id="304" r:id="rId22"/>
    <p:sldId id="301" r:id="rId23"/>
    <p:sldId id="303" r:id="rId24"/>
    <p:sldId id="302" r:id="rId25"/>
    <p:sldId id="305" r:id="rId26"/>
    <p:sldId id="306" r:id="rId27"/>
    <p:sldId id="307" r:id="rId28"/>
    <p:sldId id="308" r:id="rId29"/>
    <p:sldId id="287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4660"/>
  </p:normalViewPr>
  <p:slideViewPr>
    <p:cSldViewPr>
      <p:cViewPr>
        <p:scale>
          <a:sx n="78" d="100"/>
          <a:sy n="78" d="100"/>
        </p:scale>
        <p:origin x="-5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imgres?imgurl=http://www.palisade.com/images3/news/blogs/scales.jpg&amp;imgrefurl=http://blog.palisade.com/blog/decision-making-under-uncertainty-2/portfolio-optimisation-i-an-introduction-to-markowitz-related-approaches&amp;usg=__M6ZejdJ0ZRXb-kChGY33csPhT8w=&amp;h=278&amp;w=201&amp;sz=42&amp;hl=id&amp;start=29&amp;zoom=1&amp;tbnid=TiFBtbDpu6MF3M:&amp;tbnh=114&amp;tbnw=82&amp;ei=CuJuTszGMsLNrQe_1JGOBw&amp;prev=/images?q=risk+and+return+model+project+selection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rameshtechanalysis.com/wp-content/themes/arthemia-free/scripts/timthumb.php?src=/wp-content/uploads/2010/03/Post-Office.jpg&amp;w=150&amp;h=150&amp;zc=1&amp;q=100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d/imgres?imgurl=http://www.take2wealth.com/images/watchmoneykey_z31j.jpg&amp;imgrefurl=http://www.take2wealth.com/&amp;usg=__8_MdbccT0-NLYGjU896BrQH7UAk=&amp;h=565&amp;w=849&amp;sz=574&amp;hl=id&amp;start=22&amp;zoom=1&amp;tbnid=dUYdHLUjC-XXnM:&amp;tbnh=96&amp;tbnw=145&amp;ei=FeZuTrqAGMrsrQfs8sT8Bg&amp;prev=/images?q=time+value+of+money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d/imgres?imgurl=http://appstorehq-production.s3.amazonaws.com/npv-irr-iphone-263953.185x185.1277712885.74671.jpg&amp;imgrefurl=http://www.appstorehq.com/npv-irr-iphone-263953/app&amp;usg=__DePH_DryUTgiHuKBAWTGrIYXbjg=&amp;h=185&amp;w=185&amp;sz=5&amp;hl=id&amp;start=231&amp;zoom=1&amp;tbnid=7Eh4g3i4Qpiv6M:&amp;tbnh=102&amp;tbnw=102&amp;ei=e-luTvuzG4SJrAew5LmOBw&amp;prev=/images?q=npv+photos&amp;start=210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nexviewconsulting.com/wordpress/wp-content/uploads/2009/06/checklist.png&amp;imgrefurl=http://nexviewconsulting.com/?page_id=100&amp;usg=__5H3xgzzLiA9n01RLB26xutXEJ78=&amp;h=116&amp;w=174&amp;sz=18&amp;hl=id&amp;start=50&amp;zoom=1&amp;tbnid=giMxORKKd3vX6M:&amp;tbnh=67&amp;tbnw=100&amp;ei=edhuTuTjEIWyrAf3vMmYBw&amp;prev=/images?q=check+list+project+selection+photos&amp;start=42&amp;hl=id&amp;sa=N&amp;tbm=isch&amp;itbs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omedcentral.com/content/figures/1471-2105-8-316-5.gi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dirty="0" smtClean="0">
                <a:solidFill>
                  <a:srgbClr val="FF0000"/>
                </a:solidFill>
              </a:rPr>
              <a:t> </a:t>
            </a:r>
            <a:r>
              <a:rPr lang="id-ID" sz="6600" dirty="0" smtClean="0">
                <a:solidFill>
                  <a:srgbClr val="00B050"/>
                </a:solidFill>
              </a:rPr>
              <a:t>PROJECT SELECTION </a:t>
            </a: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Magister Desain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47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47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Project screening matrix</a:t>
            </a:r>
            <a:endParaRPr lang="id-ID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144000" cy="5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87282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2060"/>
                          </a:solidFill>
                        </a:rPr>
                        <a:t>Criteria</a:t>
                      </a:r>
                      <a:endParaRPr lang="id-ID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Stay with core competencies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Strategic fit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Urgency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25% of sales from new products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Reduce defects to less than</a:t>
                      </a:r>
                      <a:r>
                        <a:rPr lang="id-ID" sz="1600" baseline="0" dirty="0" smtClean="0"/>
                        <a:t> 1%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Improve costumer loyalty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ROI of 18% plus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Weighted total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Weight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2.5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1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2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3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4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5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6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55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n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83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analytical hierarchy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   </a:t>
            </a:r>
          </a:p>
          <a:p>
            <a:pPr>
              <a:buNone/>
            </a:pPr>
            <a:r>
              <a:rPr lang="id-ID" dirty="0" smtClean="0"/>
              <a:t>       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the hierarchy of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US" dirty="0" smtClean="0"/>
              <a:t>The first step consists of constructing of hierarchy of criteria and sub criteria.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79024"/>
              </p:ext>
            </p:extLst>
          </p:nvPr>
        </p:nvGraphicFramePr>
        <p:xfrm>
          <a:off x="838200" y="3352800"/>
          <a:ext cx="7772400" cy="31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91"/>
                <a:gridCol w="2720109"/>
                <a:gridCol w="4648200"/>
              </a:tblGrid>
              <a:tr h="42454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Level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1A:</a:t>
                      </a:r>
                      <a:r>
                        <a:rPr lang="en-US" baseline="0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1B: Long-term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2A: Increasing market</a:t>
                      </a:r>
                      <a:r>
                        <a:rPr lang="en-US" baseline="0" dirty="0" smtClean="0"/>
                        <a:t> share for product x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2B: Retaining existing</a:t>
                      </a:r>
                      <a:r>
                        <a:rPr lang="en-US" baseline="0" dirty="0" smtClean="0"/>
                        <a:t> customer for product y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2C: Improving cost management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IT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weight to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step in applying</a:t>
            </a:r>
            <a:r>
              <a:rPr lang="id-ID" sz="2400" dirty="0" smtClean="0"/>
              <a:t> AHP consists of allocating weight to previously developed criteria</a:t>
            </a:r>
            <a:r>
              <a:rPr lang="en-US" sz="2400" dirty="0" smtClean="0"/>
              <a:t> </a:t>
            </a:r>
            <a:r>
              <a:rPr lang="id-ID" sz="2400" dirty="0" smtClean="0"/>
              <a:t>and, where necessary, splitting overall criterion weight among sub-criteria. </a:t>
            </a:r>
          </a:p>
          <a:p>
            <a:r>
              <a:rPr lang="id-ID" sz="2400" dirty="0" smtClean="0"/>
              <a:t>Example: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Rank Information Systems Project Proposals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</a:p>
                    <a:p>
                      <a:pPr algn="ctr"/>
                      <a:r>
                        <a:rPr lang="id-ID" dirty="0" smtClean="0"/>
                        <a:t>(1.000)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Finance</a:t>
                      </a:r>
                    </a:p>
                    <a:p>
                      <a:r>
                        <a:rPr lang="id-ID" sz="1600" dirty="0" smtClean="0"/>
                        <a:t>(0.520)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Strategy</a:t>
                      </a:r>
                    </a:p>
                    <a:p>
                      <a:r>
                        <a:rPr lang="id-ID" sz="1600" dirty="0" smtClean="0"/>
                        <a:t>(0.340)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Information Technology (0.140)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Poor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Long-term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Fair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management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Very 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Excellent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Assigning numerical values to evaluation dimmension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For our third step, once the hierarchy is established, we can use the pairwaise comparison process to assign numerical values to the dimensions of our evaluation scale.</a:t>
            </a:r>
          </a:p>
          <a:p>
            <a:r>
              <a:rPr lang="id-ID" sz="2400" dirty="0" smtClean="0"/>
              <a:t>Example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457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Nominal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Priority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Poor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Very 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Excellent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Evaluating project proposal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142999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The final step, we multiply the numeric evaluation of the project by the weight assigned to the evaluation criteria and then add up the results for all criteria.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924797" cy="41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"/>
                <a:gridCol w="1437605"/>
                <a:gridCol w="880533"/>
                <a:gridCol w="880533"/>
                <a:gridCol w="880533"/>
                <a:gridCol w="880533"/>
                <a:gridCol w="880533"/>
                <a:gridCol w="880533"/>
                <a:gridCol w="880533"/>
              </a:tblGrid>
              <a:tr h="6641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Finance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(0.52)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Contribution to </a:t>
                      </a:r>
                      <a:r>
                        <a:rPr lang="id-ID" dirty="0" smtClean="0"/>
                        <a:t>Strategy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(0.34)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Technology</a:t>
                      </a:r>
                      <a:endParaRPr lang="id-ID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 term</a:t>
                      </a:r>
                    </a:p>
                    <a:p>
                      <a:r>
                        <a:rPr lang="id-ID" sz="1400" dirty="0" smtClean="0"/>
                        <a:t>0.1560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</a:t>
                      </a:r>
                      <a:r>
                        <a:rPr lang="id-ID" sz="1600" baseline="0" dirty="0" smtClean="0"/>
                        <a:t> term</a:t>
                      </a:r>
                    </a:p>
                    <a:p>
                      <a:r>
                        <a:rPr lang="id-ID" sz="1400" baseline="0" dirty="0" smtClean="0"/>
                        <a:t>0.3640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</a:p>
                    <a:p>
                      <a:r>
                        <a:rPr lang="id-ID" sz="1600" dirty="0" smtClean="0"/>
                        <a:t>0.1020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</a:p>
                    <a:p>
                      <a:r>
                        <a:rPr lang="id-ID" sz="1600" dirty="0" smtClean="0"/>
                        <a:t>0.1564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Mgmt</a:t>
                      </a:r>
                    </a:p>
                    <a:p>
                      <a:r>
                        <a:rPr lang="id-ID" sz="1600" dirty="0" smtClean="0"/>
                        <a:t>0.0816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0.1400</a:t>
                      </a:r>
                      <a:endParaRPr lang="id-ID" sz="1600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Perfect Project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0.762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3765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Not 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0.538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 Very</a:t>
                      </a:r>
                      <a:r>
                        <a:rPr lang="id-ID" sz="1600" baseline="0" dirty="0" smtClean="0"/>
                        <a:t> Good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Mixed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0.284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Fair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3246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Poor </a:t>
                      </a:r>
                    </a:p>
                    <a:p>
                      <a:pPr algn="ctr"/>
                      <a:r>
                        <a:rPr lang="id-ID" sz="1400" dirty="0" smtClean="0"/>
                        <a:t>1 (0.000)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Fair </a:t>
                      </a:r>
                    </a:p>
                    <a:p>
                      <a:pPr algn="ctr"/>
                      <a:r>
                        <a:rPr lang="id-ID" sz="1400" dirty="0" smtClean="0"/>
                        <a:t>2 (0.100)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Good</a:t>
                      </a:r>
                      <a:r>
                        <a:rPr lang="id-ID" sz="1400" baseline="0" dirty="0" smtClean="0"/>
                        <a:t> </a:t>
                      </a:r>
                    </a:p>
                    <a:p>
                      <a:pPr algn="ctr"/>
                      <a:r>
                        <a:rPr lang="id-ID" sz="1400" baseline="0" dirty="0" smtClean="0"/>
                        <a:t>3 (0.300)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Very Good </a:t>
                      </a:r>
                    </a:p>
                    <a:p>
                      <a:pPr algn="ctr"/>
                      <a:r>
                        <a:rPr lang="id-ID" sz="1400" dirty="0" smtClean="0"/>
                        <a:t>4 (0.600)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Excellent </a:t>
                      </a:r>
                    </a:p>
                    <a:p>
                      <a:pPr algn="ctr"/>
                      <a:r>
                        <a:rPr lang="id-ID" sz="1400" dirty="0" smtClean="0"/>
                        <a:t>5 (1.000)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PROFILE MODELS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14340" name="Picture 4" descr="http://t1.gstatic.com/images?q=tbn:ANd9GcR0b4dEiwAkxvQngpaC8_g2Ok_ScZ9v7tOU9aLalET0AGOecwKLOvIF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052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FINANCIAL MODELS</a:t>
            </a:r>
            <a:endParaRPr lang="id-ID" sz="6000" dirty="0"/>
          </a:p>
        </p:txBody>
      </p:sp>
      <p:pic>
        <p:nvPicPr>
          <p:cNvPr id="3" name="Picture 2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TIME VALUE OF MONEY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  <p:pic>
        <p:nvPicPr>
          <p:cNvPr id="4" name="Picture 2" descr="http://t2.gstatic.com/images?q=tbn:ANd9GcQW3eLP4Rv59d7xF7sPiDiDeq8aXDw63hU2i_g_R3KtZkiTmNssaFEvemB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0118"/>
            <a:ext cx="4724400" cy="312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baseline="-25000" dirty="0" smtClean="0"/>
              <a:t>2</a:t>
            </a:r>
            <a:r>
              <a:rPr lang="en-US" dirty="0" smtClean="0"/>
              <a:t>   + …. + </a:t>
            </a:r>
            <a:r>
              <a:rPr lang="en-US" u="sng" dirty="0" err="1" smtClean="0"/>
              <a:t>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  <p:pic>
        <p:nvPicPr>
          <p:cNvPr id="7172" name="Picture 4" descr="http://t3.gstatic.com/images?q=tbn:ANd9GcTSUFH3BW0uZTIZJA4k6v05Mc6kkFoIPZzcSn2qiLtae24_R7b9ZJBZy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71550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4%.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2" descr="http://2.bp.blogspot.com/_-O0H_Ld7lkw/S8p7cJMFIkI/AAAAAAAADTI/8VyGnLjdS0w/s1600/best+va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276600" cy="2468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 / Project Screening Matrix</a:t>
            </a:r>
            <a:endParaRPr lang="en-US" dirty="0" smtClean="0"/>
          </a:p>
          <a:p>
            <a:r>
              <a:rPr lang="id-ID" dirty="0"/>
              <a:t>Method </a:t>
            </a:r>
            <a:r>
              <a:rPr lang="en-US" dirty="0" smtClean="0"/>
              <a:t>Three</a:t>
            </a:r>
            <a:r>
              <a:rPr lang="id-ID" dirty="0" smtClean="0"/>
              <a:t>:</a:t>
            </a:r>
            <a:r>
              <a:rPr lang="en-US" dirty="0" smtClean="0"/>
              <a:t> AHP</a:t>
            </a:r>
            <a:endParaRPr lang="id-ID" dirty="0" smtClean="0"/>
          </a:p>
          <a:p>
            <a:r>
              <a:rPr lang="id-ID" dirty="0" smtClean="0"/>
              <a:t>Method </a:t>
            </a:r>
            <a:r>
              <a:rPr lang="en-US" dirty="0" smtClean="0"/>
              <a:t>Four</a:t>
            </a:r>
            <a:r>
              <a:rPr lang="id-ID" dirty="0" smtClean="0"/>
              <a:t>: Profile Models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2.gstatic.com/images?q=tbn:ANd9GcSmKSv8Up7YKgkIt3I7Q1ZgntlploxnI6zmVIwHiQt0fAhoQPjaWGgN-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CHECK LIST MODEL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SIMPLIFIED SCORING MODEL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3" name="Picture 4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1102</TotalTime>
  <Words>1096</Words>
  <Application>Microsoft Office PowerPoint</Application>
  <PresentationFormat>On-screen Show (4:3)</PresentationFormat>
  <Paragraphs>510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 WEEK 3 Project Management  PROJECT SELECTION  </vt:lpstr>
      <vt:lpstr>PROJECT SCREENING MODEL</vt:lpstr>
      <vt:lpstr>ISSUES IN PROJECT SCREENING &amp; SELECTION</vt:lpstr>
      <vt:lpstr>APPROACHES TO PROJECTS SCREENING AND SELECTIONS</vt:lpstr>
      <vt:lpstr>PowerPoint Presentation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Project screening matrix</vt:lpstr>
      <vt:lpstr>The analytical hierarchy process</vt:lpstr>
      <vt:lpstr>Structuring the hierarchy of criteria</vt:lpstr>
      <vt:lpstr>Allocating weight to criteria</vt:lpstr>
      <vt:lpstr>Assigning numerical values to evaluation dimmension</vt:lpstr>
      <vt:lpstr>Evaluating project proposal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109</cp:revision>
  <dcterms:created xsi:type="dcterms:W3CDTF">2011-02-11T03:03:21Z</dcterms:created>
  <dcterms:modified xsi:type="dcterms:W3CDTF">2017-02-22T05:35:44Z</dcterms:modified>
</cp:coreProperties>
</file>