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4"/>
  </p:sldMasterIdLst>
  <p:notesMasterIdLst>
    <p:notesMasterId r:id="rId35"/>
  </p:notesMasterIdLst>
  <p:sldIdLst>
    <p:sldId id="256" r:id="rId5"/>
    <p:sldId id="343" r:id="rId6"/>
    <p:sldId id="378" r:id="rId7"/>
    <p:sldId id="387" r:id="rId8"/>
    <p:sldId id="379" r:id="rId9"/>
    <p:sldId id="381" r:id="rId10"/>
    <p:sldId id="398" r:id="rId11"/>
    <p:sldId id="401" r:id="rId12"/>
    <p:sldId id="388" r:id="rId13"/>
    <p:sldId id="389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386" r:id="rId32"/>
    <p:sldId id="419" r:id="rId33"/>
    <p:sldId id="377" r:id="rId3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9896" autoAdjust="0"/>
  </p:normalViewPr>
  <p:slideViewPr>
    <p:cSldViewPr>
      <p:cViewPr varScale="1">
        <p:scale>
          <a:sx n="66" d="100"/>
          <a:sy n="66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4/11/2019 7:45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5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73607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64340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2649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770442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4048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82468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42787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4/11/2019 7:45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4/11/2019 7:45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9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7596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4/11/2019 7:45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6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8927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5687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68972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7772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08862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4/11/2019 7:45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6962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Time Management</a:t>
            </a:r>
            <a:b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(Manajemen waktu proyek bag.1)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Activity On Arrow (AOA)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774369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indent="0" algn="just">
              <a:buNone/>
            </a:pP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panah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lingkaran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mewakili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10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98644" y="3047991"/>
            <a:ext cx="7776864" cy="2422376"/>
            <a:chOff x="755576" y="2590800"/>
            <a:chExt cx="7469832" cy="2422376"/>
          </a:xfrm>
        </p:grpSpPr>
        <p:sp>
          <p:nvSpPr>
            <p:cNvPr id="10" name="Oval 9"/>
            <p:cNvSpPr/>
            <p:nvPr/>
          </p:nvSpPr>
          <p:spPr>
            <a:xfrm>
              <a:off x="1308897" y="3538686"/>
              <a:ext cx="1291082" cy="147449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473225" y="3538686"/>
              <a:ext cx="1291082" cy="147449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J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5576" y="2696121"/>
              <a:ext cx="239772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Peristiwa</a:t>
              </a:r>
              <a:r>
                <a:rPr lang="en-US" b="1" dirty="0" smtClean="0"/>
                <a:t>/event</a:t>
              </a:r>
            </a:p>
            <a:p>
              <a:pPr algn="ctr"/>
              <a:r>
                <a:rPr lang="en-US" b="1" dirty="0" err="1">
                  <a:solidFill>
                    <a:srgbClr val="0070C0"/>
                  </a:solidFill>
                </a:rPr>
                <a:t>T</a:t>
              </a:r>
              <a:r>
                <a:rPr lang="en-US" b="1" dirty="0" err="1" smtClean="0">
                  <a:solidFill>
                    <a:srgbClr val="0070C0"/>
                  </a:solidFill>
                </a:rPr>
                <a:t>erdahulu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27684" y="2590800"/>
              <a:ext cx="239772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Peristiwa</a:t>
              </a:r>
              <a:r>
                <a:rPr lang="en-US" b="1" dirty="0" smtClean="0"/>
                <a:t>/event</a:t>
              </a:r>
            </a:p>
            <a:p>
              <a:pPr algn="ctr"/>
              <a:r>
                <a:rPr lang="en-US" b="1" dirty="0" err="1" smtClean="0">
                  <a:solidFill>
                    <a:srgbClr val="0070C0"/>
                  </a:solidFill>
                </a:rPr>
                <a:t>Berikutnya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10" idx="6"/>
              <a:endCxn id="11" idx="2"/>
            </p:cNvCxnSpPr>
            <p:nvPr/>
          </p:nvCxnSpPr>
          <p:spPr>
            <a:xfrm>
              <a:off x="2599979" y="4275931"/>
              <a:ext cx="3873246" cy="21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153300" y="4381252"/>
              <a:ext cx="239772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Kegiatan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Simbol Pada AOA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11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083161"/>
              </p:ext>
            </p:extLst>
          </p:nvPr>
        </p:nvGraphicFramePr>
        <p:xfrm>
          <a:off x="152402" y="977218"/>
          <a:ext cx="8839201" cy="536033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95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2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0086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err="1" smtClean="0"/>
                        <a:t>Anak</a:t>
                      </a:r>
                      <a:r>
                        <a:rPr lang="en-US" sz="1500" b="0" dirty="0" smtClean="0"/>
                        <a:t>  </a:t>
                      </a:r>
                      <a:r>
                        <a:rPr lang="en-US" sz="1500" b="0" dirty="0" err="1" smtClean="0"/>
                        <a:t>panah</a:t>
                      </a:r>
                      <a:r>
                        <a:rPr lang="en-US" sz="1500" b="0" dirty="0" smtClean="0"/>
                        <a:t> (arrow)</a:t>
                      </a:r>
                      <a:endParaRPr lang="en-US" sz="15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b="0" dirty="0" err="1" smtClean="0"/>
                        <a:t>Melambangkan</a:t>
                      </a:r>
                      <a:r>
                        <a:rPr lang="en-US" sz="1500" b="0" dirty="0" smtClean="0"/>
                        <a:t> activity/</a:t>
                      </a:r>
                      <a:r>
                        <a:rPr lang="en-US" sz="1500" b="0" dirty="0" err="1" smtClean="0"/>
                        <a:t>kegiatan</a:t>
                      </a:r>
                      <a:endParaRPr lang="en-US" sz="1500" b="0" dirty="0" smtClean="0"/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b="0" dirty="0" err="1" smtClean="0"/>
                        <a:t>Kegiatan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ini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memerlukan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jangka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waktu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tertentu</a:t>
                      </a:r>
                      <a:r>
                        <a:rPr lang="en-US" sz="1500" b="0" dirty="0" smtClean="0"/>
                        <a:t> (duration), </a:t>
                      </a:r>
                      <a:r>
                        <a:rPr lang="en-US" sz="1500" b="0" dirty="0" err="1" smtClean="0"/>
                        <a:t>dengan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pengggunaan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sejumlah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sumber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tenaga</a:t>
                      </a:r>
                      <a:r>
                        <a:rPr lang="en-US" sz="1500" b="0" dirty="0" smtClean="0"/>
                        <a:t>, </a:t>
                      </a:r>
                      <a:r>
                        <a:rPr lang="en-US" sz="1500" b="0" dirty="0" err="1" smtClean="0"/>
                        <a:t>peralatan</a:t>
                      </a:r>
                      <a:r>
                        <a:rPr lang="en-US" sz="1500" b="0" dirty="0" smtClean="0"/>
                        <a:t>, </a:t>
                      </a:r>
                      <a:r>
                        <a:rPr lang="en-US" sz="1500" b="0" dirty="0" err="1" smtClean="0"/>
                        <a:t>bahan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dan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biaya</a:t>
                      </a:r>
                      <a:r>
                        <a:rPr lang="en-US" sz="1500" b="0" dirty="0" smtClean="0"/>
                        <a:t> (resources)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b="0" dirty="0" err="1" smtClean="0"/>
                        <a:t>Panjang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dan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kemiringan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anak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panah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tidak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mempunyai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arti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tertentu</a:t>
                      </a:r>
                      <a:r>
                        <a:rPr lang="en-US" sz="1500" b="0" dirty="0" smtClean="0"/>
                        <a:t> (</a:t>
                      </a:r>
                      <a:r>
                        <a:rPr lang="en-US" sz="1500" b="0" dirty="0" err="1" smtClean="0"/>
                        <a:t>tidak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berskala</a:t>
                      </a:r>
                      <a:r>
                        <a:rPr lang="en-US" sz="1500" b="0" dirty="0" smtClean="0"/>
                        <a:t>)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b="0" dirty="0" err="1" smtClean="0"/>
                        <a:t>Arah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anak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panah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menunjukkan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arah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kegiatan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dengan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arah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dari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kiri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kekanan</a:t>
                      </a:r>
                      <a:r>
                        <a:rPr lang="en-US" sz="1500" b="0" dirty="0" smtClean="0"/>
                        <a:t>.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b="0" dirty="0" err="1" smtClean="0"/>
                        <a:t>Contoh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kegiatan</a:t>
                      </a:r>
                      <a:r>
                        <a:rPr lang="en-US" sz="1500" b="0" dirty="0" smtClean="0"/>
                        <a:t> :</a:t>
                      </a:r>
                    </a:p>
                    <a:p>
                      <a:pPr marL="233363" indent="0" algn="just"/>
                      <a:r>
                        <a:rPr lang="en-US" sz="1500" b="0" dirty="0" err="1" smtClean="0"/>
                        <a:t>Melakukan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Analisa</a:t>
                      </a:r>
                      <a:r>
                        <a:rPr lang="en-US" sz="1500" b="0" dirty="0" smtClean="0"/>
                        <a:t> Business </a:t>
                      </a:r>
                      <a:r>
                        <a:rPr lang="en-US" sz="1500" b="0" dirty="0" err="1" smtClean="0"/>
                        <a:t>Proses</a:t>
                      </a:r>
                      <a:r>
                        <a:rPr lang="en-US" sz="1500" b="0" dirty="0" smtClean="0"/>
                        <a:t> SIM </a:t>
                      </a:r>
                      <a:r>
                        <a:rPr lang="en-US" sz="1500" b="0" dirty="0" err="1" smtClean="0"/>
                        <a:t>Kepegawaian</a:t>
                      </a:r>
                      <a:r>
                        <a:rPr lang="en-US" sz="1500" b="0" dirty="0" smtClean="0"/>
                        <a:t>, </a:t>
                      </a:r>
                      <a:r>
                        <a:rPr lang="en-US" sz="1500" b="0" dirty="0" err="1" smtClean="0"/>
                        <a:t>Melakukan</a:t>
                      </a:r>
                      <a:r>
                        <a:rPr lang="en-US" sz="1500" b="0" dirty="0" smtClean="0"/>
                        <a:t> Coding </a:t>
                      </a:r>
                      <a:r>
                        <a:rPr lang="en-US" sz="1500" b="0" dirty="0" err="1" smtClean="0"/>
                        <a:t>Aplikasi</a:t>
                      </a:r>
                      <a:r>
                        <a:rPr lang="en-US" sz="1500" b="0" dirty="0" smtClean="0"/>
                        <a:t> SIM </a:t>
                      </a:r>
                      <a:r>
                        <a:rPr lang="en-US" sz="1500" b="0" dirty="0" err="1" smtClean="0"/>
                        <a:t>Kepegawaian</a:t>
                      </a:r>
                      <a:r>
                        <a:rPr lang="en-US" sz="1500" b="0" dirty="0" smtClean="0"/>
                        <a:t>, </a:t>
                      </a:r>
                      <a:r>
                        <a:rPr lang="en-US" sz="1500" b="0" dirty="0" err="1" smtClean="0"/>
                        <a:t>Melakukan</a:t>
                      </a:r>
                      <a:r>
                        <a:rPr lang="en-US" sz="1500" b="0" dirty="0" smtClean="0"/>
                        <a:t> Testing </a:t>
                      </a:r>
                      <a:r>
                        <a:rPr lang="en-US" sz="1500" b="0" dirty="0" err="1" smtClean="0"/>
                        <a:t>Aplikasi</a:t>
                      </a:r>
                      <a:r>
                        <a:rPr lang="en-US" sz="1500" b="0" dirty="0" smtClean="0"/>
                        <a:t> SIM </a:t>
                      </a:r>
                      <a:r>
                        <a:rPr lang="en-US" sz="1500" b="0" dirty="0" err="1" smtClean="0"/>
                        <a:t>Kepegawaian</a:t>
                      </a:r>
                      <a:endParaRPr lang="en-US" sz="15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654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err="1" smtClean="0"/>
                        <a:t>Lingkaran</a:t>
                      </a:r>
                      <a:r>
                        <a:rPr lang="en-US" sz="1500" b="0" dirty="0" smtClean="0"/>
                        <a:t> (node)</a:t>
                      </a:r>
                      <a:endParaRPr lang="en-US" sz="15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indent="-233363">
                        <a:buFont typeface="Arial" pitchFamily="34" charset="0"/>
                        <a:buChar char="•"/>
                      </a:pPr>
                      <a:r>
                        <a:rPr lang="en-US" sz="1500" dirty="0" err="1" smtClean="0"/>
                        <a:t>Melambangkan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kejadian</a:t>
                      </a:r>
                      <a:endParaRPr lang="en-US" sz="1500" dirty="0" smtClean="0"/>
                    </a:p>
                    <a:p>
                      <a:pPr marL="233363" indent="-233363">
                        <a:buFont typeface="Arial" pitchFamily="34" charset="0"/>
                        <a:buChar char="•"/>
                      </a:pPr>
                      <a:r>
                        <a:rPr lang="en-US" sz="1500" dirty="0" err="1" smtClean="0"/>
                        <a:t>Merupakan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ujung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pertemuan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dari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satu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atau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lebih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kegiatan</a:t>
                      </a:r>
                      <a:endParaRPr lang="en-US" sz="1500" dirty="0" smtClean="0"/>
                    </a:p>
                    <a:p>
                      <a:pPr marL="233363" indent="-233363">
                        <a:buFont typeface="Arial" pitchFamily="34" charset="0"/>
                        <a:buChar char="•"/>
                      </a:pPr>
                      <a:r>
                        <a:rPr lang="en-US" sz="1500" dirty="0" err="1" smtClean="0"/>
                        <a:t>Contoh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kejadian</a:t>
                      </a:r>
                      <a:r>
                        <a:rPr lang="en-US" sz="1500" dirty="0" smtClean="0"/>
                        <a:t> : SKPL </a:t>
                      </a:r>
                      <a:r>
                        <a:rPr lang="en-US" sz="1500" b="0" dirty="0" smtClean="0"/>
                        <a:t>SIM </a:t>
                      </a:r>
                      <a:r>
                        <a:rPr lang="en-US" sz="1500" b="0" dirty="0" err="1" smtClean="0"/>
                        <a:t>Kepegawaian</a:t>
                      </a:r>
                      <a:r>
                        <a:rPr lang="id-ID" sz="1500" b="0" dirty="0" smtClean="0"/>
                        <a:t>,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aseline="0" dirty="0" smtClean="0"/>
                        <a:t>DFD </a:t>
                      </a:r>
                      <a:r>
                        <a:rPr lang="en-US" sz="1500" b="0" dirty="0" smtClean="0"/>
                        <a:t>SIM </a:t>
                      </a:r>
                      <a:r>
                        <a:rPr lang="en-US" sz="1500" b="0" dirty="0" err="1" smtClean="0"/>
                        <a:t>Kepegawaian</a:t>
                      </a:r>
                      <a:r>
                        <a:rPr lang="en-US" sz="1500" b="0" baseline="0" dirty="0" smtClean="0"/>
                        <a:t> </a:t>
                      </a:r>
                      <a:r>
                        <a:rPr lang="en-US" sz="1500" b="0" baseline="0" dirty="0" err="1" smtClean="0"/>
                        <a:t>dll</a:t>
                      </a:r>
                      <a:endParaRPr lang="en-US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4527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err="1" smtClean="0"/>
                        <a:t>Anak</a:t>
                      </a:r>
                      <a:r>
                        <a:rPr lang="en-US" sz="1500" b="0" dirty="0" smtClean="0"/>
                        <a:t> </a:t>
                      </a:r>
                      <a:r>
                        <a:rPr lang="en-US" sz="1500" b="0" dirty="0" err="1" smtClean="0"/>
                        <a:t>panah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terputus</a:t>
                      </a:r>
                      <a:r>
                        <a:rPr lang="en-US" sz="1500" b="0" baseline="0" dirty="0" smtClean="0"/>
                        <a:t> </a:t>
                      </a:r>
                      <a:r>
                        <a:rPr lang="en-US" sz="1500" b="0" dirty="0" err="1" smtClean="0"/>
                        <a:t>putus</a:t>
                      </a:r>
                      <a:endParaRPr lang="en-US" sz="15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dirty="0" err="1" smtClean="0"/>
                        <a:t>Melambangkan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kegiatan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semu</a:t>
                      </a:r>
                      <a:r>
                        <a:rPr lang="en-US" sz="1500" dirty="0" smtClean="0"/>
                        <a:t>/dummy 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dirty="0" err="1" smtClean="0"/>
                        <a:t>Kegiatan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semu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digunakan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untuk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membatasi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mulainya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kegiatan-kegiatan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atau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penghubung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kejadian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atau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peristiwa</a:t>
                      </a:r>
                      <a:r>
                        <a:rPr lang="en-US" sz="1500" dirty="0" smtClean="0"/>
                        <a:t>.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dirty="0" err="1" smtClean="0"/>
                        <a:t>Perbedaan</a:t>
                      </a:r>
                      <a:r>
                        <a:rPr lang="en-US" sz="1500" dirty="0" smtClean="0"/>
                        <a:t> dummy </a:t>
                      </a:r>
                      <a:r>
                        <a:rPr lang="en-US" sz="1500" dirty="0" err="1" smtClean="0"/>
                        <a:t>dengan</a:t>
                      </a:r>
                      <a:r>
                        <a:rPr lang="en-US" sz="1500" dirty="0" smtClean="0"/>
                        <a:t> activity </a:t>
                      </a:r>
                      <a:r>
                        <a:rPr lang="en-US" sz="1500" dirty="0" err="1" smtClean="0"/>
                        <a:t>ialah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bahwa</a:t>
                      </a:r>
                      <a:r>
                        <a:rPr lang="en-US" sz="1500" dirty="0" smtClean="0"/>
                        <a:t> dummy </a:t>
                      </a:r>
                      <a:r>
                        <a:rPr lang="en-US" sz="1500" dirty="0" err="1" smtClean="0"/>
                        <a:t>tidak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mempunyai</a:t>
                      </a:r>
                      <a:r>
                        <a:rPr lang="en-US" sz="1500" dirty="0" smtClean="0"/>
                        <a:t> duration </a:t>
                      </a:r>
                      <a:r>
                        <a:rPr lang="en-US" sz="1500" dirty="0" err="1" smtClean="0"/>
                        <a:t>dan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tidak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memerlukan</a:t>
                      </a:r>
                      <a:r>
                        <a:rPr lang="en-US" sz="1500" dirty="0" smtClean="0"/>
                        <a:t> resources (manpower, equipment or material)</a:t>
                      </a:r>
                      <a:endParaRPr lang="en-US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80467" y="2204577"/>
            <a:ext cx="1143000" cy="3660776"/>
            <a:chOff x="1981200" y="2208212"/>
            <a:chExt cx="1143000" cy="366077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1981200" y="2208212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286000" y="3048000"/>
              <a:ext cx="6858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286000" y="2514600"/>
              <a:ext cx="762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286000" y="28956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2362200" y="44196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1981200" y="5867400"/>
              <a:ext cx="1143000" cy="1588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Beberapa Hubungan Pada AOA</a:t>
            </a:r>
            <a:endParaRPr lang="en-US" b="1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72145" y="1474358"/>
            <a:ext cx="8763000" cy="500264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 err="1" smtClean="0"/>
              <a:t>Kegiatan-kegiatan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mendahuluinya</a:t>
            </a:r>
            <a:r>
              <a:rPr lang="en-US" sz="2000" dirty="0" smtClean="0"/>
              <a:t>?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err="1" smtClean="0"/>
              <a:t>Kegiatan-kegiatan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mengikutinya</a:t>
            </a:r>
            <a:r>
              <a:rPr lang="en-US" sz="2000" dirty="0" smtClean="0"/>
              <a:t>?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sv-SE" sz="2000" dirty="0" smtClean="0"/>
              <a:t>Kegiatan-kegiatan apa yang dapat berjalan bersamaan</a:t>
            </a:r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12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04773" y="1991570"/>
            <a:ext cx="2895600" cy="1039446"/>
            <a:chOff x="838200" y="2514600"/>
            <a:chExt cx="2971800" cy="10668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990600" y="2514600"/>
              <a:ext cx="6096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838200" y="30480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914400" y="3200400"/>
              <a:ext cx="6858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1676400" y="2819400"/>
              <a:ext cx="533400" cy="533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2286000" y="3048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3276600" y="2819400"/>
              <a:ext cx="533400" cy="53340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62200" y="3048000"/>
              <a:ext cx="743953" cy="284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Activity</a:t>
              </a:r>
              <a:endParaRPr lang="en-US" sz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117009" y="3662396"/>
            <a:ext cx="2438400" cy="609600"/>
            <a:chOff x="1295400" y="3048000"/>
            <a:chExt cx="2438400" cy="609600"/>
          </a:xfrm>
        </p:grpSpPr>
        <p:sp>
          <p:nvSpPr>
            <p:cNvPr id="31" name="Oval 30"/>
            <p:cNvSpPr/>
            <p:nvPr/>
          </p:nvSpPr>
          <p:spPr>
            <a:xfrm>
              <a:off x="1295400" y="3124200"/>
              <a:ext cx="533400" cy="533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819400" y="31242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905000" y="33528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3352800" y="3048000"/>
              <a:ext cx="381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3352800" y="3429000"/>
              <a:ext cx="381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758657" y="4010738"/>
            <a:ext cx="724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Activity</a:t>
            </a:r>
            <a:endParaRPr lang="en-US" sz="12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1122893" y="5033999"/>
            <a:ext cx="2057400" cy="1524000"/>
            <a:chOff x="3234680" y="4925144"/>
            <a:chExt cx="2057400" cy="1524000"/>
          </a:xfrm>
        </p:grpSpPr>
        <p:grpSp>
          <p:nvGrpSpPr>
            <p:cNvPr id="46" name="Group 34"/>
            <p:cNvGrpSpPr/>
            <p:nvPr/>
          </p:nvGrpSpPr>
          <p:grpSpPr>
            <a:xfrm>
              <a:off x="3234680" y="4925144"/>
              <a:ext cx="2057400" cy="1524000"/>
              <a:chOff x="1524000" y="4419600"/>
              <a:chExt cx="2057400" cy="152400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1524000" y="4953000"/>
                <a:ext cx="457200" cy="4572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124200" y="4419600"/>
                <a:ext cx="457200" cy="4572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3124200" y="4953000"/>
                <a:ext cx="457200" cy="4572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124200" y="5486400"/>
                <a:ext cx="457200" cy="4572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 flipV="1">
                <a:off x="2057400" y="4724400"/>
                <a:ext cx="9906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2057400" y="5181600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2057400" y="5334000"/>
                <a:ext cx="990600" cy="3809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3844280" y="5085184"/>
              <a:ext cx="724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Activity</a:t>
              </a:r>
              <a:endParaRPr lang="en-US" sz="12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44280" y="5445224"/>
              <a:ext cx="724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Activity</a:t>
              </a:r>
              <a:endParaRPr lang="en-US" sz="12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44280" y="6032321"/>
              <a:ext cx="724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Activity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Hubungan Kebergantungan Antar Kegiatan (1)</a:t>
            </a:r>
            <a:endParaRPr lang="en-US" b="1" dirty="0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457200" y="1578414"/>
            <a:ext cx="8229600" cy="4822386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000" dirty="0" err="1" smtClean="0"/>
              <a:t>Kegiatan</a:t>
            </a:r>
            <a:r>
              <a:rPr lang="en-US" sz="2000" dirty="0" smtClean="0"/>
              <a:t> B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A </a:t>
            </a:r>
            <a:r>
              <a:rPr lang="en-US" sz="2000" dirty="0" err="1" smtClean="0"/>
              <a:t>selesai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endParaRPr lang="id-ID" sz="2000" dirty="0" smtClean="0"/>
          </a:p>
          <a:p>
            <a:pPr>
              <a:buFont typeface="+mj-lt"/>
              <a:buAutoNum type="arabicPeriod"/>
            </a:pPr>
            <a:endParaRPr lang="id-ID" sz="2000" dirty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err="1" smtClean="0"/>
              <a:t>Kegiatan</a:t>
            </a:r>
            <a:r>
              <a:rPr lang="en-US" sz="2000" dirty="0" smtClean="0"/>
              <a:t> B </a:t>
            </a:r>
            <a:r>
              <a:rPr lang="en-US" sz="2000" dirty="0" err="1" smtClean="0"/>
              <a:t>dan</a:t>
            </a:r>
            <a:r>
              <a:rPr lang="en-US" sz="2000" dirty="0" smtClean="0"/>
              <a:t> C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kalau</a:t>
            </a:r>
            <a:r>
              <a:rPr lang="en-US" sz="2000" dirty="0" smtClean="0"/>
              <a:t> A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(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memencar</a:t>
            </a:r>
            <a:r>
              <a:rPr lang="en-US" sz="2000" dirty="0" smtClean="0"/>
              <a:t>)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13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110339" y="2578680"/>
            <a:ext cx="3429000" cy="460177"/>
            <a:chOff x="914400" y="1292423"/>
            <a:chExt cx="3429000" cy="460177"/>
          </a:xfrm>
        </p:grpSpPr>
        <p:sp>
          <p:nvSpPr>
            <p:cNvPr id="40" name="Oval 39"/>
            <p:cNvSpPr/>
            <p:nvPr/>
          </p:nvSpPr>
          <p:spPr>
            <a:xfrm>
              <a:off x="914400" y="1295400"/>
              <a:ext cx="457200" cy="45720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438400" y="1295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886200" y="1295400"/>
              <a:ext cx="457200" cy="45720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1447800" y="1524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2971800" y="15240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676400" y="1292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24200" y="1292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306278" y="4526632"/>
            <a:ext cx="3429000" cy="990600"/>
            <a:chOff x="914400" y="2286000"/>
            <a:chExt cx="3429000" cy="990600"/>
          </a:xfrm>
        </p:grpSpPr>
        <p:sp>
          <p:nvSpPr>
            <p:cNvPr id="58" name="Oval 57"/>
            <p:cNvSpPr/>
            <p:nvPr/>
          </p:nvSpPr>
          <p:spPr>
            <a:xfrm>
              <a:off x="914400" y="25146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438400" y="25146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886200" y="22860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1447800" y="27432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1676400" y="25116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200400" y="23592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3886200" y="2819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2971800" y="25146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2971800" y="2819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3200400" y="2667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Hubungan Kebergantungan Antar Kegiatan (2)</a:t>
            </a:r>
            <a:endParaRPr lang="en-US" b="1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78971" y="1534872"/>
            <a:ext cx="8229600" cy="501832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s-ES" sz="2000" dirty="0" err="1" smtClean="0"/>
              <a:t>Kegiatan</a:t>
            </a:r>
            <a:r>
              <a:rPr lang="es-ES" sz="2000" dirty="0" smtClean="0"/>
              <a:t> C dan D </a:t>
            </a:r>
            <a:r>
              <a:rPr lang="es-ES" sz="2000" dirty="0" err="1" smtClean="0"/>
              <a:t>dapat</a:t>
            </a:r>
            <a:r>
              <a:rPr lang="es-ES" sz="2000" dirty="0" smtClean="0"/>
              <a:t> </a:t>
            </a:r>
            <a:r>
              <a:rPr lang="es-ES" sz="2000" dirty="0" err="1" smtClean="0"/>
              <a:t>dimulai</a:t>
            </a:r>
            <a:r>
              <a:rPr lang="es-ES" sz="2000" dirty="0" smtClean="0"/>
              <a:t> </a:t>
            </a:r>
            <a:r>
              <a:rPr lang="es-ES" sz="2000" dirty="0" err="1" smtClean="0"/>
              <a:t>setelah</a:t>
            </a:r>
            <a:r>
              <a:rPr lang="es-ES" sz="2000" dirty="0" smtClean="0"/>
              <a:t> </a:t>
            </a:r>
            <a:r>
              <a:rPr lang="es-ES" sz="2000" dirty="0" err="1" smtClean="0"/>
              <a:t>kegiatan</a:t>
            </a:r>
            <a:r>
              <a:rPr lang="es-ES" sz="2000" dirty="0" smtClean="0"/>
              <a:t> A dan B </a:t>
            </a:r>
            <a:r>
              <a:rPr lang="es-ES" sz="2000" dirty="0" err="1" smtClean="0"/>
              <a:t>selesai</a:t>
            </a: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id-ID" sz="2000" dirty="0" smtClean="0"/>
          </a:p>
          <a:p>
            <a:pPr>
              <a:buFont typeface="+mj-lt"/>
              <a:buAutoNum type="arabicPeriod" startAt="3"/>
            </a:pPr>
            <a:r>
              <a:rPr lang="en-US" sz="2000" dirty="0" err="1" smtClean="0"/>
              <a:t>Kegiatan</a:t>
            </a:r>
            <a:r>
              <a:rPr lang="en-US" sz="2000" dirty="0" smtClean="0"/>
              <a:t> C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B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,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D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B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(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dummy)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14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84507" y="2251778"/>
            <a:ext cx="3352800" cy="993577"/>
            <a:chOff x="914400" y="3807023"/>
            <a:chExt cx="3352800" cy="993577"/>
          </a:xfrm>
        </p:grpSpPr>
        <p:sp>
          <p:nvSpPr>
            <p:cNvPr id="29" name="Oval 28"/>
            <p:cNvSpPr/>
            <p:nvPr/>
          </p:nvSpPr>
          <p:spPr>
            <a:xfrm>
              <a:off x="2362200" y="40386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810000" y="38100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810000" y="4343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914400" y="38100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914400" y="4343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1447800" y="3962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1447800" y="4343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2895600" y="4038600"/>
              <a:ext cx="838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895600" y="4343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524000" y="38070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524000" y="42642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24200" y="3810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</a:t>
              </a:r>
              <a:endParaRPr lang="en-US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24200" y="4191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</a:t>
              </a:r>
              <a:endParaRPr lang="en-US" sz="1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208307" y="4916074"/>
            <a:ext cx="3429000" cy="1222177"/>
            <a:chOff x="838200" y="5483423"/>
            <a:chExt cx="3429000" cy="1222177"/>
          </a:xfrm>
        </p:grpSpPr>
        <p:sp>
          <p:nvSpPr>
            <p:cNvPr id="51" name="Oval 50"/>
            <p:cNvSpPr/>
            <p:nvPr/>
          </p:nvSpPr>
          <p:spPr>
            <a:xfrm>
              <a:off x="838200" y="5486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362200" y="5486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810000" y="5486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1371600" y="5715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895600" y="57150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600200" y="5483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0" y="5483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C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838200" y="6248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362200" y="6248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810000" y="6248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1371600" y="6477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2895600" y="64770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600200" y="6245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048000" y="6245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</a:t>
              </a:r>
              <a:endParaRPr lang="en-US" sz="1400" dirty="0"/>
            </a:p>
          </p:txBody>
        </p:sp>
        <p:cxnSp>
          <p:nvCxnSpPr>
            <p:cNvPr id="75" name="Straight Arrow Connector 74"/>
            <p:cNvCxnSpPr>
              <a:stCxn id="69" idx="1"/>
              <a:endCxn id="52" idx="4"/>
            </p:cNvCxnSpPr>
            <p:nvPr/>
          </p:nvCxnSpPr>
          <p:spPr>
            <a:xfrm rot="5400000" flipH="1" flipV="1">
              <a:off x="2324100" y="6048656"/>
              <a:ext cx="371755" cy="161645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Hubungan Kebergantungan Antar Kegiatan (2)</a:t>
            </a:r>
            <a:endParaRPr lang="en-US" b="1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78971" y="1534872"/>
            <a:ext cx="8229600" cy="501832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s-ES" sz="2000" dirty="0" err="1" smtClean="0"/>
              <a:t>Kegiatan</a:t>
            </a:r>
            <a:r>
              <a:rPr lang="es-ES" sz="2000" dirty="0" smtClean="0"/>
              <a:t> C dan D </a:t>
            </a:r>
            <a:r>
              <a:rPr lang="es-ES" sz="2000" dirty="0" err="1" smtClean="0"/>
              <a:t>dapat</a:t>
            </a:r>
            <a:r>
              <a:rPr lang="es-ES" sz="2000" dirty="0" smtClean="0"/>
              <a:t> </a:t>
            </a:r>
            <a:r>
              <a:rPr lang="es-ES" sz="2000" dirty="0" err="1" smtClean="0"/>
              <a:t>dimulai</a:t>
            </a:r>
            <a:r>
              <a:rPr lang="es-ES" sz="2000" dirty="0" smtClean="0"/>
              <a:t> </a:t>
            </a:r>
            <a:r>
              <a:rPr lang="es-ES" sz="2000" dirty="0" err="1" smtClean="0"/>
              <a:t>setelah</a:t>
            </a:r>
            <a:r>
              <a:rPr lang="es-ES" sz="2000" dirty="0" smtClean="0"/>
              <a:t> </a:t>
            </a:r>
            <a:r>
              <a:rPr lang="es-ES" sz="2000" dirty="0" err="1" smtClean="0"/>
              <a:t>kegiatan</a:t>
            </a:r>
            <a:r>
              <a:rPr lang="es-ES" sz="2000" dirty="0" smtClean="0"/>
              <a:t> A dan B </a:t>
            </a:r>
            <a:r>
              <a:rPr lang="es-ES" sz="2000" dirty="0" err="1" smtClean="0"/>
              <a:t>selesai</a:t>
            </a: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id-ID" sz="2000" dirty="0" smtClean="0"/>
          </a:p>
          <a:p>
            <a:pPr>
              <a:buFont typeface="+mj-lt"/>
              <a:buAutoNum type="arabicPeriod" startAt="3"/>
            </a:pPr>
            <a:r>
              <a:rPr lang="en-US" sz="2000" dirty="0" err="1" smtClean="0"/>
              <a:t>Kegiatan</a:t>
            </a:r>
            <a:r>
              <a:rPr lang="en-US" sz="2000" dirty="0" smtClean="0"/>
              <a:t> C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B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,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D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B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(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dummy)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15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3" name="Group 27"/>
          <p:cNvGrpSpPr/>
          <p:nvPr/>
        </p:nvGrpSpPr>
        <p:grpSpPr>
          <a:xfrm>
            <a:off x="1284507" y="2251778"/>
            <a:ext cx="3352800" cy="993577"/>
            <a:chOff x="914400" y="3807023"/>
            <a:chExt cx="3352800" cy="993577"/>
          </a:xfrm>
        </p:grpSpPr>
        <p:sp>
          <p:nvSpPr>
            <p:cNvPr id="29" name="Oval 28"/>
            <p:cNvSpPr/>
            <p:nvPr/>
          </p:nvSpPr>
          <p:spPr>
            <a:xfrm>
              <a:off x="2362200" y="40386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810000" y="38100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810000" y="4343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914400" y="38100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914400" y="4343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1447800" y="3962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1447800" y="4343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2895600" y="4038600"/>
              <a:ext cx="838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895600" y="4343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524000" y="38070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524000" y="42642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24200" y="3810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</a:t>
              </a:r>
              <a:endParaRPr lang="en-US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24200" y="4191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</a:t>
              </a:r>
              <a:endParaRPr lang="en-US" sz="1400" dirty="0"/>
            </a:p>
          </p:txBody>
        </p:sp>
      </p:grpSp>
      <p:grpSp>
        <p:nvGrpSpPr>
          <p:cNvPr id="4" name="Group 49"/>
          <p:cNvGrpSpPr/>
          <p:nvPr/>
        </p:nvGrpSpPr>
        <p:grpSpPr>
          <a:xfrm>
            <a:off x="1208307" y="4916074"/>
            <a:ext cx="3429000" cy="1222177"/>
            <a:chOff x="838200" y="5483423"/>
            <a:chExt cx="3429000" cy="1222177"/>
          </a:xfrm>
        </p:grpSpPr>
        <p:sp>
          <p:nvSpPr>
            <p:cNvPr id="51" name="Oval 50"/>
            <p:cNvSpPr/>
            <p:nvPr/>
          </p:nvSpPr>
          <p:spPr>
            <a:xfrm>
              <a:off x="838200" y="5486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362200" y="5486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810000" y="5486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1371600" y="5715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895600" y="57150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600200" y="5483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0" y="5483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C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838200" y="6248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362200" y="6248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810000" y="6248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1371600" y="6477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2895600" y="64770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600200" y="6245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048000" y="6245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</a:t>
              </a:r>
              <a:endParaRPr lang="en-US" sz="1400" dirty="0"/>
            </a:p>
          </p:txBody>
        </p:sp>
        <p:cxnSp>
          <p:nvCxnSpPr>
            <p:cNvPr id="75" name="Straight Arrow Connector 74"/>
            <p:cNvCxnSpPr>
              <a:stCxn id="69" idx="1"/>
              <a:endCxn id="52" idx="4"/>
            </p:cNvCxnSpPr>
            <p:nvPr/>
          </p:nvCxnSpPr>
          <p:spPr>
            <a:xfrm rot="5400000" flipH="1" flipV="1">
              <a:off x="2324100" y="6048656"/>
              <a:ext cx="371755" cy="161645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Beberapa Ketentuan Umum Penggunaan AOA</a:t>
            </a:r>
            <a:endParaRPr lang="en-US" b="1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228600" y="838189"/>
            <a:ext cx="8686799" cy="501832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dibaca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dimulai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kejadian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(event)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diakhiri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kejadian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digambarkan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lurus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patah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id-ID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lengkung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Kecuali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kaitannya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lamanya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kurun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dihindari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perpotongan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panah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dummy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perlu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Nama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diatas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panah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Durasi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dibawah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panah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; jam,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minggu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dll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ES" sz="2000" dirty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id-ID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Penggunaan AOA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17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1000" y="1724265"/>
            <a:ext cx="8534400" cy="2576513"/>
            <a:chOff x="381000" y="1484784"/>
            <a:chExt cx="8534400" cy="2576513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>
              <a:off x="1295400" y="32373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1</a:t>
              </a: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1905000" y="22467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rgbClr val="FF9900"/>
                  </a:solidFill>
                  <a:latin typeface="Verdana" pitchFamily="34" charset="0"/>
                  <a:cs typeface="Arial" charset="0"/>
                </a:rPr>
                <a:t>2</a:t>
              </a:r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3200400" y="14847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 dirty="0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4</a:t>
              </a:r>
            </a:p>
          </p:txBody>
        </p:sp>
        <p:sp>
          <p:nvSpPr>
            <p:cNvPr id="14" name="AutoShape 7"/>
            <p:cNvSpPr>
              <a:spLocks noChangeArrowheads="1"/>
            </p:cNvSpPr>
            <p:nvPr/>
          </p:nvSpPr>
          <p:spPr bwMode="auto">
            <a:xfrm>
              <a:off x="4114800" y="34659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3</a:t>
              </a:r>
            </a:p>
          </p:txBody>
        </p:sp>
        <p:sp>
          <p:nvSpPr>
            <p:cNvPr id="15" name="AutoShape 8"/>
            <p:cNvSpPr>
              <a:spLocks noChangeArrowheads="1"/>
            </p:cNvSpPr>
            <p:nvPr/>
          </p:nvSpPr>
          <p:spPr bwMode="auto">
            <a:xfrm>
              <a:off x="5486400" y="18657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5</a:t>
              </a:r>
            </a:p>
          </p:txBody>
        </p:sp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7315200" y="30849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6</a:t>
              </a: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V="1">
              <a:off x="4572000" y="3313584"/>
              <a:ext cx="27432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1752600" y="3542184"/>
              <a:ext cx="236220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flipV="1">
              <a:off x="1600200" y="2637308"/>
              <a:ext cx="400032" cy="6000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2362200" y="2551584"/>
              <a:ext cx="1828800" cy="990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V="1">
              <a:off x="2285984" y="1789584"/>
              <a:ext cx="914416" cy="5619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3643306" y="1708614"/>
              <a:ext cx="1843094" cy="3857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5943600" y="2170584"/>
              <a:ext cx="1524000" cy="914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1219200" y="25515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A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2514600" y="31611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B</a:t>
              </a:r>
            </a:p>
          </p:txBody>
        </p:sp>
        <p:sp>
          <p:nvSpPr>
            <p:cNvPr id="26" name="Text Box 19"/>
            <p:cNvSpPr txBox="1">
              <a:spLocks noChangeArrowheads="1"/>
            </p:cNvSpPr>
            <p:nvPr/>
          </p:nvSpPr>
          <p:spPr bwMode="auto">
            <a:xfrm>
              <a:off x="2286000" y="15609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 dirty="0">
                  <a:latin typeface="Verdana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4724400" y="15609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D</a:t>
              </a:r>
            </a:p>
          </p:txBody>
        </p: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5410200" y="30849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E</a:t>
              </a:r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6324600" y="20943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F</a:t>
              </a:r>
            </a:p>
          </p:txBody>
        </p:sp>
        <p:sp>
          <p:nvSpPr>
            <p:cNvPr id="31" name="Text Box 23"/>
            <p:cNvSpPr txBox="1">
              <a:spLocks noChangeArrowheads="1"/>
            </p:cNvSpPr>
            <p:nvPr/>
          </p:nvSpPr>
          <p:spPr bwMode="auto">
            <a:xfrm>
              <a:off x="4267200" y="18657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9</a:t>
              </a:r>
            </a:p>
          </p:txBody>
        </p:sp>
        <p:sp>
          <p:nvSpPr>
            <p:cNvPr id="32" name="Text Box 24"/>
            <p:cNvSpPr txBox="1">
              <a:spLocks noChangeArrowheads="1"/>
            </p:cNvSpPr>
            <p:nvPr/>
          </p:nvSpPr>
          <p:spPr bwMode="auto">
            <a:xfrm>
              <a:off x="2743200" y="20181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 dirty="0">
                  <a:latin typeface="Verdana" pitchFamily="34" charset="0"/>
                  <a:cs typeface="Arial" charset="0"/>
                </a:rPr>
                <a:t>5</a:t>
              </a:r>
            </a:p>
          </p:txBody>
        </p:sp>
        <p:sp>
          <p:nvSpPr>
            <p:cNvPr id="33" name="Text Box 25"/>
            <p:cNvSpPr txBox="1">
              <a:spLocks noChangeArrowheads="1"/>
            </p:cNvSpPr>
            <p:nvPr/>
          </p:nvSpPr>
          <p:spPr bwMode="auto">
            <a:xfrm>
              <a:off x="1752600" y="28563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8</a:t>
              </a:r>
            </a:p>
          </p:txBody>
        </p:sp>
        <p:sp>
          <p:nvSpPr>
            <p:cNvPr id="34" name="Text Box 26"/>
            <p:cNvSpPr txBox="1">
              <a:spLocks noChangeArrowheads="1"/>
            </p:cNvSpPr>
            <p:nvPr/>
          </p:nvSpPr>
          <p:spPr bwMode="auto">
            <a:xfrm>
              <a:off x="2438400" y="36945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4</a:t>
              </a:r>
            </a:p>
          </p:txBody>
        </p:sp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5410200" y="3618384"/>
              <a:ext cx="609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20</a:t>
              </a:r>
            </a:p>
          </p:txBody>
        </p:sp>
        <p:sp>
          <p:nvSpPr>
            <p:cNvPr id="36" name="Text Box 28"/>
            <p:cNvSpPr txBox="1">
              <a:spLocks noChangeArrowheads="1"/>
            </p:cNvSpPr>
            <p:nvPr/>
          </p:nvSpPr>
          <p:spPr bwMode="auto">
            <a:xfrm>
              <a:off x="6096000" y="24753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2</a:t>
              </a:r>
            </a:p>
          </p:txBody>
        </p:sp>
        <p:sp>
          <p:nvSpPr>
            <p:cNvPr id="37" name="AutoShape 30"/>
            <p:cNvSpPr>
              <a:spLocks noChangeArrowheads="1"/>
            </p:cNvSpPr>
            <p:nvPr/>
          </p:nvSpPr>
          <p:spPr bwMode="auto">
            <a:xfrm>
              <a:off x="381000" y="18657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0</a:t>
              </a:r>
            </a:p>
          </p:txBody>
        </p:sp>
        <p:sp>
          <p:nvSpPr>
            <p:cNvPr id="38" name="AutoShape 31"/>
            <p:cNvSpPr>
              <a:spLocks noChangeArrowheads="1"/>
            </p:cNvSpPr>
            <p:nvPr/>
          </p:nvSpPr>
          <p:spPr bwMode="auto">
            <a:xfrm>
              <a:off x="8458200" y="20181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7</a:t>
              </a:r>
            </a:p>
          </p:txBody>
        </p:sp>
        <p:sp>
          <p:nvSpPr>
            <p:cNvPr id="39" name="Line 32"/>
            <p:cNvSpPr>
              <a:spLocks noChangeShapeType="1"/>
            </p:cNvSpPr>
            <p:nvPr/>
          </p:nvSpPr>
          <p:spPr bwMode="auto">
            <a:xfrm flipV="1">
              <a:off x="7696200" y="2399184"/>
              <a:ext cx="76200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>
              <a:off x="533400" y="2322984"/>
              <a:ext cx="838200" cy="914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1" name="Rectangle 29"/>
          <p:cNvSpPr>
            <a:spLocks noChangeArrowheads="1"/>
          </p:cNvSpPr>
          <p:nvPr/>
        </p:nvSpPr>
        <p:spPr bwMode="auto">
          <a:xfrm>
            <a:off x="576942" y="4425277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SzPct val="80000"/>
              <a:buFont typeface="Wingdings" pitchFamily="2" charset="2"/>
              <a:buChar char="§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Lintasan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jalur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kritis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 A 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SzPct val="80000"/>
              <a:buFont typeface="Wingdings" pitchFamily="2" charset="2"/>
              <a:buChar char="§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Masa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8 + 20 = 28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SzPct val="80000"/>
              <a:buFont typeface="Wingdings" pitchFamily="2" charset="2"/>
              <a:buChar char="§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Lintasan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 C D F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 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kritis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Activity On Node (AON)</a:t>
            </a:r>
            <a:endParaRPr lang="en-US" b="1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228600" y="1491330"/>
            <a:ext cx="8686799" cy="201387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Activity On Node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terminologi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diterapkan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PDM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(Activity on Node-AON)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ketergantungan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kegiatan-kegiatan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18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94784" y="3962400"/>
            <a:ext cx="2133600" cy="6187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46584" y="3962400"/>
            <a:ext cx="2133600" cy="6187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A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3"/>
            <a:endCxn id="10" idx="1"/>
          </p:cNvCxnSpPr>
          <p:nvPr/>
        </p:nvCxnSpPr>
        <p:spPr>
          <a:xfrm>
            <a:off x="3380184" y="4271764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Simbol  Pada AON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19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5270"/>
              </p:ext>
            </p:extLst>
          </p:nvPr>
        </p:nvGraphicFramePr>
        <p:xfrm>
          <a:off x="457200" y="1313534"/>
          <a:ext cx="8305800" cy="487084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Kotak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/</a:t>
                      </a:r>
                    </a:p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(node)</a:t>
                      </a:r>
                    </a:p>
                    <a:p>
                      <a:pPr algn="ctr"/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indent="-233363">
                        <a:buFont typeface="Arial" pitchFamily="34" charset="0"/>
                        <a:buChar char="•"/>
                      </a:pP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Melambangkan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aktifitas</a:t>
                      </a:r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3363" lvl="1" indent="-233363">
                        <a:buFont typeface="Arial" pitchFamily="34" charset="0"/>
                        <a:buChar char="•"/>
                      </a:pP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Setiap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aktifitas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harus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memiliki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nomor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identifikasi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unik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233363" indent="-233363">
                        <a:buFont typeface="Arial" pitchFamily="34" charset="0"/>
                        <a:buChar char="•"/>
                      </a:pP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Contoh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aktifitas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marL="233363" indent="0" algn="just"/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Melakukan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Analisa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Business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Proses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SIM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Kepegawaian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Melakukan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Coding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Aplikasi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SIM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Kepegawaian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Melakukan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Testing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Aplikasi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SIM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Kepegawaian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47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Anak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  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panah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(arrow)</a:t>
                      </a:r>
                    </a:p>
                    <a:p>
                      <a:pPr algn="ctr"/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lvl="1" indent="-233363">
                        <a:buFont typeface="Arial" pitchFamily="34" charset="0"/>
                        <a:buChar char="•"/>
                      </a:pP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Panah-panah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jaringan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mengidentifikasikan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pendahulu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alurnya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233363" lvl="1" indent="-233363">
                        <a:buFont typeface="Arial" pitchFamily="34" charset="0"/>
                        <a:buChar char="•"/>
                      </a:pP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Panah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dapat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bersilangan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Contoh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:</a:t>
                      </a:r>
                    </a:p>
                    <a:p>
                      <a:pPr marL="233363" indent="0" algn="just"/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Setelah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aktifitas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Analisa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Business </a:t>
                      </a:r>
                      <a:r>
                        <a:rPr lang="en-US" sz="1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Prosess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SIM </a:t>
                      </a:r>
                      <a:r>
                        <a:rPr lang="en-US" sz="1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Kepegawaian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selesai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maka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aktifitas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1" baseline="0" dirty="0" smtClean="0">
                          <a:latin typeface="Arial" pitchFamily="34" charset="0"/>
                          <a:cs typeface="Arial" pitchFamily="34" charset="0"/>
                        </a:rPr>
                        <a:t>coding </a:t>
                      </a:r>
                      <a:r>
                        <a:rPr lang="en-US" sz="1400" b="0" i="0" baseline="0" dirty="0" smtClean="0">
                          <a:latin typeface="Arial" pitchFamily="34" charset="0"/>
                          <a:cs typeface="Arial" pitchFamily="34" charset="0"/>
                        </a:rPr>
                        <a:t>SIM </a:t>
                      </a:r>
                      <a:r>
                        <a:rPr lang="en-US" sz="1400" b="0" i="0" baseline="0" dirty="0" err="1" smtClean="0">
                          <a:latin typeface="Arial" pitchFamily="34" charset="0"/>
                          <a:cs typeface="Arial" pitchFamily="34" charset="0"/>
                        </a:rPr>
                        <a:t>kepegawaian</a:t>
                      </a:r>
                      <a:r>
                        <a:rPr lang="en-US" sz="1400" b="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r>
                        <a:rPr lang="en-US" sz="1400" b="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latin typeface="Arial" pitchFamily="34" charset="0"/>
                          <a:cs typeface="Arial" pitchFamily="34" charset="0"/>
                        </a:rPr>
                        <a:t>bisa</a:t>
                      </a:r>
                      <a:r>
                        <a:rPr lang="en-US" sz="1400" b="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latin typeface="Arial" pitchFamily="34" charset="0"/>
                          <a:cs typeface="Arial" pitchFamily="34" charset="0"/>
                        </a:rPr>
                        <a:t>mulai</a:t>
                      </a:r>
                      <a:r>
                        <a:rPr lang="en-US" sz="1400" b="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latin typeface="Arial" pitchFamily="34" charset="0"/>
                          <a:cs typeface="Arial" pitchFamily="34" charset="0"/>
                        </a:rPr>
                        <a:t>dilaksanakan</a:t>
                      </a:r>
                      <a:r>
                        <a:rPr lang="en-US" sz="1400" b="0" i="0" baseline="0" dirty="0" smtClean="0">
                          <a:latin typeface="Arial" pitchFamily="34" charset="0"/>
                          <a:cs typeface="Arial" pitchFamily="34" charset="0"/>
                        </a:rPr>
                        <a:t> (finish to start)</a:t>
                      </a:r>
                      <a:endParaRPr lang="en-US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89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Anak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panah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terputus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putus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Melambangkan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semu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/dummy 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semu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digunakan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membatasi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mulainya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kegiatan-kegiatan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penghubung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kejadian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peristiwa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Perbedaan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dummy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activity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ialah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dummy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mempunyai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duration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memerlukan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resources (manpower, equipment or material)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1872345" y="3548733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177145" y="4388521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177145" y="3855121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77145" y="4236121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872345" y="5680745"/>
            <a:ext cx="1143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100945" y="2100933"/>
            <a:ext cx="609600" cy="30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Definisi Manajemen Waktu 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510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200" dirty="0" smtClean="0"/>
              <a:t>T</a:t>
            </a:r>
            <a:r>
              <a:rPr lang="en-US" sz="2200" dirty="0" err="1" smtClean="0"/>
              <a:t>ahapan</a:t>
            </a:r>
            <a:r>
              <a:rPr lang="en-US" sz="2200" dirty="0" smtClean="0"/>
              <a:t> </a:t>
            </a:r>
            <a:r>
              <a:rPr lang="en-US" sz="2200" dirty="0" err="1" smtClean="0"/>
              <a:t>mendefinisikan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proses-proses</a:t>
            </a:r>
            <a:r>
              <a:rPr lang="en-US" sz="2200" dirty="0" smtClean="0"/>
              <a:t> yang </a:t>
            </a:r>
            <a:r>
              <a:rPr lang="en-US" sz="2200" dirty="0" err="1" smtClean="0"/>
              <a:t>perlu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selama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berlangsung</a:t>
            </a:r>
            <a:r>
              <a:rPr lang="en-US" sz="2200" dirty="0" smtClean="0"/>
              <a:t> </a:t>
            </a:r>
            <a:r>
              <a:rPr lang="en-US" sz="2200" dirty="0" err="1" smtClean="0"/>
              <a:t>berkaitan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penjaminan</a:t>
            </a:r>
            <a:r>
              <a:rPr lang="en-US" sz="2200" dirty="0" smtClean="0"/>
              <a:t> agar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berjalan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tepat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tetap</a:t>
            </a:r>
            <a:r>
              <a:rPr lang="en-US" sz="2200" dirty="0" smtClean="0"/>
              <a:t> </a:t>
            </a:r>
            <a:r>
              <a:rPr lang="en-US" sz="2200" dirty="0" err="1" smtClean="0"/>
              <a:t>memperhatikan</a:t>
            </a:r>
            <a:r>
              <a:rPr lang="en-US" sz="2200" dirty="0" smtClean="0"/>
              <a:t> </a:t>
            </a:r>
            <a:r>
              <a:rPr lang="en-US" sz="2200" dirty="0" err="1" smtClean="0"/>
              <a:t>keterbatasan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penjagaan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kualitas</a:t>
            </a:r>
            <a:r>
              <a:rPr lang="en-US" sz="2200" dirty="0" smtClean="0"/>
              <a:t> </a:t>
            </a:r>
            <a:r>
              <a:rPr lang="en-US" sz="2200" dirty="0" err="1" smtClean="0"/>
              <a:t>produk</a:t>
            </a:r>
            <a:r>
              <a:rPr lang="en-US" sz="2200" dirty="0" smtClean="0"/>
              <a:t>/</a:t>
            </a:r>
            <a:r>
              <a:rPr lang="en-US" sz="2200" dirty="0" err="1" smtClean="0"/>
              <a:t>servis</a:t>
            </a:r>
            <a:r>
              <a:rPr lang="en-US" sz="2200" dirty="0" smtClean="0"/>
              <a:t>/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unik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id-ID" sz="22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id-ID" sz="2200" dirty="0" smtClean="0"/>
              <a:t>Dilakukan oleh p</a:t>
            </a:r>
            <a:r>
              <a:rPr lang="en-US" sz="2200" dirty="0" err="1" smtClean="0"/>
              <a:t>engelola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id-ID" sz="2200" dirty="0" smtClean="0"/>
              <a:t>untuk menjamin suatu proyek akan selesai tepat waktu</a:t>
            </a:r>
          </a:p>
          <a:p>
            <a:pPr algn="just">
              <a:buFont typeface="Arial" pitchFamily="34" charset="0"/>
              <a:buChar char="•"/>
            </a:pPr>
            <a:r>
              <a:rPr lang="id-ID" sz="2200" dirty="0" smtClean="0"/>
              <a:t>Dibutuhkan metode dalam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kualitas</a:t>
            </a:r>
            <a:r>
              <a:rPr lang="en-US" sz="2200" dirty="0" smtClean="0"/>
              <a:t> </a:t>
            </a:r>
            <a:r>
              <a:rPr lang="en-US" sz="2200" dirty="0" err="1" smtClean="0"/>
              <a:t>perencanaan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jadwal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menghadapi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kegiatan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kompleksitas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yang </a:t>
            </a:r>
            <a:r>
              <a:rPr lang="en-US" sz="2200" dirty="0" err="1" smtClean="0"/>
              <a:t>cendrung</a:t>
            </a:r>
            <a:r>
              <a:rPr lang="en-US" sz="2200" dirty="0" smtClean="0"/>
              <a:t> </a:t>
            </a:r>
            <a:r>
              <a:rPr lang="en-US" sz="2200" dirty="0" err="1" smtClean="0"/>
              <a:t>bertambah</a:t>
            </a:r>
            <a:r>
              <a:rPr lang="en-US" sz="2200" dirty="0" smtClean="0"/>
              <a:t>. </a:t>
            </a:r>
            <a:endParaRPr lang="id-ID" sz="22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200" dirty="0" err="1" smtClean="0"/>
              <a:t>Metode</a:t>
            </a:r>
            <a:r>
              <a:rPr lang="en-US" sz="2200" dirty="0" smtClean="0"/>
              <a:t> diagram </a:t>
            </a:r>
            <a:r>
              <a:rPr lang="en-US" sz="2200" dirty="0" err="1" smtClean="0"/>
              <a:t>balok</a:t>
            </a:r>
            <a:r>
              <a:rPr lang="en-US" sz="2200" dirty="0" smtClean="0"/>
              <a:t> (</a:t>
            </a:r>
            <a:r>
              <a:rPr lang="en-US" sz="2200" i="1" dirty="0" smtClean="0"/>
              <a:t>bar chart</a:t>
            </a:r>
            <a:r>
              <a:rPr lang="en-US" sz="2200" dirty="0" smtClean="0"/>
              <a:t>)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analisis</a:t>
            </a:r>
            <a:r>
              <a:rPr lang="en-US" sz="2200" dirty="0" smtClean="0"/>
              <a:t> </a:t>
            </a:r>
            <a:r>
              <a:rPr lang="en-US" sz="2200" dirty="0" err="1" smtClean="0"/>
              <a:t>jaringan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(</a:t>
            </a:r>
            <a:r>
              <a:rPr lang="en-US" sz="2200" i="1" dirty="0" smtClean="0"/>
              <a:t>network analysis</a:t>
            </a:r>
            <a:r>
              <a:rPr lang="en-US" sz="2200" dirty="0" smtClean="0"/>
              <a:t>) </a:t>
            </a:r>
            <a:r>
              <a:rPr lang="id-ID" sz="2200" dirty="0" smtClean="0"/>
              <a:t>dapat digunakan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menyajikan</a:t>
            </a:r>
            <a:r>
              <a:rPr lang="en-US" sz="2200" dirty="0" smtClean="0"/>
              <a:t> </a:t>
            </a:r>
            <a:r>
              <a:rPr lang="en-US" sz="2200" dirty="0" err="1" smtClean="0"/>
              <a:t>perencanaan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pengendalian</a:t>
            </a:r>
            <a:r>
              <a:rPr lang="en-US" sz="2200" dirty="0" smtClean="0"/>
              <a:t>, </a:t>
            </a:r>
            <a:r>
              <a:rPr lang="en-US" sz="2200" dirty="0" err="1" smtClean="0"/>
              <a:t>khususnya</a:t>
            </a:r>
            <a:r>
              <a:rPr lang="en-US" sz="2200" dirty="0" smtClean="0"/>
              <a:t> </a:t>
            </a:r>
            <a:r>
              <a:rPr lang="en-US" sz="2200" dirty="0" err="1" smtClean="0"/>
              <a:t>jadwal</a:t>
            </a:r>
            <a:r>
              <a:rPr lang="en-US" sz="2200" dirty="0" smtClean="0"/>
              <a:t> </a:t>
            </a:r>
            <a:r>
              <a:rPr lang="en-US" sz="2200" dirty="0" err="1" smtClean="0"/>
              <a:t>kegiatan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sistematis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analitis</a:t>
            </a:r>
            <a:r>
              <a:rPr lang="en-US" sz="2200" dirty="0" smtClean="0"/>
              <a:t>.</a:t>
            </a: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Aturan Dasar Pada AON (1)</a:t>
            </a:r>
            <a:endParaRPr lang="en-US" b="1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228600" y="1491330"/>
            <a:ext cx="8686799" cy="498567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pendahulunya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selesai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mengidentifikasikan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pendahulu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alurnya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bersilangan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(node)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berpengaruh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jadwal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dihubungkan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pelengkap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(dummy),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AOA;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Aturan Dasar Pada AON (2)</a:t>
            </a:r>
            <a:endParaRPr lang="en-US" b="1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228600" y="1491330"/>
            <a:ext cx="8686799" cy="498567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mendahuluinya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Looping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pemutaran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diperbolehkan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loop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Pernyataan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diperbolehkan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menyarankan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point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memulai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node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mengidentifikasikan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dimulai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berlaku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21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Penggunaan AON</a:t>
            </a:r>
            <a:endParaRPr lang="en-US" b="1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228600" y="1491330"/>
            <a:ext cx="8686799" cy="49856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diagram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aktifitas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selesai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aktifitas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dimulai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22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55186" y="2656106"/>
            <a:ext cx="8131614" cy="3363693"/>
            <a:chOff x="762000" y="1981200"/>
            <a:chExt cx="5562600" cy="2133600"/>
          </a:xfrm>
        </p:grpSpPr>
        <p:cxnSp>
          <p:nvCxnSpPr>
            <p:cNvPr id="10" name="Straight Arrow Connector 9"/>
            <p:cNvCxnSpPr>
              <a:endCxn id="20" idx="1"/>
            </p:cNvCxnSpPr>
            <p:nvPr/>
          </p:nvCxnSpPr>
          <p:spPr>
            <a:xfrm flipV="1">
              <a:off x="1676400" y="2209800"/>
              <a:ext cx="9144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26" idx="1"/>
            </p:cNvCxnSpPr>
            <p:nvPr/>
          </p:nvCxnSpPr>
          <p:spPr>
            <a:xfrm>
              <a:off x="1752600" y="3276600"/>
              <a:ext cx="12954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8" idx="3"/>
              <a:endCxn id="24" idx="1"/>
            </p:cNvCxnSpPr>
            <p:nvPr/>
          </p:nvCxnSpPr>
          <p:spPr>
            <a:xfrm>
              <a:off x="1752600" y="3124200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0" idx="3"/>
              <a:endCxn id="22" idx="1"/>
            </p:cNvCxnSpPr>
            <p:nvPr/>
          </p:nvCxnSpPr>
          <p:spPr>
            <a:xfrm>
              <a:off x="3048000" y="22098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0" idx="3"/>
              <a:endCxn id="25" idx="0"/>
            </p:cNvCxnSpPr>
            <p:nvPr/>
          </p:nvCxnSpPr>
          <p:spPr>
            <a:xfrm>
              <a:off x="3048000" y="2209800"/>
              <a:ext cx="6096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2" idx="3"/>
              <a:endCxn id="23" idx="1"/>
            </p:cNvCxnSpPr>
            <p:nvPr/>
          </p:nvCxnSpPr>
          <p:spPr>
            <a:xfrm>
              <a:off x="3962400" y="22098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5" idx="3"/>
              <a:endCxn id="19" idx="1"/>
            </p:cNvCxnSpPr>
            <p:nvPr/>
          </p:nvCxnSpPr>
          <p:spPr>
            <a:xfrm>
              <a:off x="3886200" y="3124200"/>
              <a:ext cx="1447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6" idx="3"/>
              <a:endCxn id="27" idx="1"/>
            </p:cNvCxnSpPr>
            <p:nvPr/>
          </p:nvCxnSpPr>
          <p:spPr>
            <a:xfrm>
              <a:off x="3505200" y="38862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762000" y="2895600"/>
              <a:ext cx="990600" cy="457200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Mulai</a:t>
              </a:r>
              <a:endParaRPr lang="en-US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334000" y="2895600"/>
              <a:ext cx="99060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Selesai</a:t>
              </a:r>
              <a:endParaRPr lang="en-US" sz="20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90800" y="19812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05200" y="19812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95800" y="19812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62200" y="28956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29000" y="28956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48000" y="36576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19600" y="36576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G</a:t>
              </a:r>
              <a:endParaRPr lang="en-US" sz="2000" dirty="0"/>
            </a:p>
          </p:txBody>
        </p:sp>
        <p:cxnSp>
          <p:nvCxnSpPr>
            <p:cNvPr id="28" name="Straight Arrow Connector 27"/>
            <p:cNvCxnSpPr>
              <a:stCxn id="23" idx="3"/>
              <a:endCxn id="19" idx="0"/>
            </p:cNvCxnSpPr>
            <p:nvPr/>
          </p:nvCxnSpPr>
          <p:spPr>
            <a:xfrm>
              <a:off x="4953000" y="2209800"/>
              <a:ext cx="8763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7" idx="3"/>
              <a:endCxn id="19" idx="2"/>
            </p:cNvCxnSpPr>
            <p:nvPr/>
          </p:nvCxnSpPr>
          <p:spPr>
            <a:xfrm flipV="1">
              <a:off x="4876800" y="3352800"/>
              <a:ext cx="9525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5" idx="3"/>
              <a:endCxn id="23" idx="2"/>
            </p:cNvCxnSpPr>
            <p:nvPr/>
          </p:nvCxnSpPr>
          <p:spPr>
            <a:xfrm flipV="1">
              <a:off x="3886200" y="2438400"/>
              <a:ext cx="8382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4" idx="3"/>
              <a:endCxn id="25" idx="1"/>
            </p:cNvCxnSpPr>
            <p:nvPr/>
          </p:nvCxnSpPr>
          <p:spPr>
            <a:xfrm>
              <a:off x="2819400" y="3124200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Aturan Dalam Penggunaan AON (1)</a:t>
            </a:r>
            <a:endParaRPr lang="en-US" b="1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228600" y="1491330"/>
            <a:ext cx="8686799" cy="49856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pengaplikasian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AON,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diketahui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23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512966"/>
              </p:ext>
            </p:extLst>
          </p:nvPr>
        </p:nvGraphicFramePr>
        <p:xfrm>
          <a:off x="430696" y="2869698"/>
          <a:ext cx="8408503" cy="345490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63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5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490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pPr algn="ctr"/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</a:rPr>
                        <a:t>didahului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</a:rPr>
                        <a:t>apapun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algn="ctr"/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B (C)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</a:rPr>
                        <a:t>didahului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 A (B).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1116496" y="3403098"/>
            <a:ext cx="2449079" cy="340096"/>
            <a:chOff x="1066800" y="1905000"/>
            <a:chExt cx="2286000" cy="304800"/>
          </a:xfrm>
        </p:grpSpPr>
        <p:sp>
          <p:nvSpPr>
            <p:cNvPr id="49" name="Rectangle 48"/>
            <p:cNvSpPr/>
            <p:nvPr/>
          </p:nvSpPr>
          <p:spPr>
            <a:xfrm>
              <a:off x="1066800" y="1905000"/>
              <a:ext cx="3810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057400" y="1905000"/>
              <a:ext cx="3810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971800" y="1905000"/>
              <a:ext cx="3810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en-US" sz="1400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1447800" y="20574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50" idx="3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839946" y="3474198"/>
            <a:ext cx="1560854" cy="1783602"/>
            <a:chOff x="838200" y="4419600"/>
            <a:chExt cx="1295400" cy="1143000"/>
          </a:xfrm>
        </p:grpSpPr>
        <p:sp>
          <p:nvSpPr>
            <p:cNvPr id="55" name="Rectangle 54"/>
            <p:cNvSpPr/>
            <p:nvPr/>
          </p:nvSpPr>
          <p:spPr>
            <a:xfrm>
              <a:off x="838200" y="4876800"/>
              <a:ext cx="3810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</a:t>
              </a:r>
              <a:endParaRPr lang="en-US" sz="1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752600" y="4419600"/>
              <a:ext cx="3810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en-US" sz="14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52600" y="5257800"/>
              <a:ext cx="3810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Z</a:t>
              </a:r>
              <a:endParaRPr lang="en-US" sz="1400" dirty="0"/>
            </a:p>
          </p:txBody>
        </p:sp>
        <p:cxnSp>
          <p:nvCxnSpPr>
            <p:cNvPr id="58" name="Straight Arrow Connector 57"/>
            <p:cNvCxnSpPr>
              <a:stCxn id="55" idx="3"/>
            </p:cNvCxnSpPr>
            <p:nvPr/>
          </p:nvCxnSpPr>
          <p:spPr>
            <a:xfrm flipV="1">
              <a:off x="1219200" y="4648200"/>
              <a:ext cx="457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1219200" y="5105400"/>
              <a:ext cx="4572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6451299" y="3114972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dk1"/>
                </a:solidFill>
              </a:rPr>
              <a:t>Y </a:t>
            </a:r>
            <a:r>
              <a:rPr lang="en-US" sz="2000" dirty="0" err="1">
                <a:solidFill>
                  <a:schemeClr val="dk1"/>
                </a:solidFill>
              </a:rPr>
              <a:t>dan</a:t>
            </a:r>
            <a:r>
              <a:rPr lang="en-US" sz="2000" dirty="0">
                <a:solidFill>
                  <a:schemeClr val="dk1"/>
                </a:solidFill>
              </a:rPr>
              <a:t> Z </a:t>
            </a:r>
            <a:r>
              <a:rPr lang="en-US" sz="2000" dirty="0" err="1">
                <a:solidFill>
                  <a:schemeClr val="dk1"/>
                </a:solidFill>
              </a:rPr>
              <a:t>didahului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oleh</a:t>
            </a:r>
            <a:r>
              <a:rPr lang="en-US" sz="2000" dirty="0">
                <a:solidFill>
                  <a:schemeClr val="dk1"/>
                </a:solidFill>
              </a:rPr>
              <a:t> X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6538386" y="4323279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Y </a:t>
            </a:r>
            <a:r>
              <a:rPr lang="en-US" sz="2000" dirty="0" err="1"/>
              <a:t>dan</a:t>
            </a:r>
            <a:r>
              <a:rPr lang="en-US" sz="2000" dirty="0"/>
              <a:t> Z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dimulai</a:t>
            </a:r>
            <a:r>
              <a:rPr lang="en-US" sz="2000" dirty="0"/>
              <a:t> </a:t>
            </a:r>
            <a:r>
              <a:rPr lang="en-US" sz="2000" dirty="0" err="1"/>
              <a:t>bersamaan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dikehendaki</a:t>
            </a:r>
            <a:r>
              <a:rPr lang="en-US" sz="2000" dirty="0"/>
              <a:t>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987352" y="584457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852592" y="582780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Aturan Dalam Penggunaan AON (2)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24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45865"/>
              </p:ext>
            </p:extLst>
          </p:nvPr>
        </p:nvGraphicFramePr>
        <p:xfrm>
          <a:off x="446318" y="1567538"/>
          <a:ext cx="8316681" cy="468086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17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8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086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968829" y="1781060"/>
            <a:ext cx="3581400" cy="3925416"/>
            <a:chOff x="4953000" y="1447800"/>
            <a:chExt cx="3581400" cy="3925416"/>
          </a:xfrm>
        </p:grpSpPr>
        <p:sp>
          <p:nvSpPr>
            <p:cNvPr id="27" name="TextBox 26"/>
            <p:cNvSpPr txBox="1"/>
            <p:nvPr/>
          </p:nvSpPr>
          <p:spPr>
            <a:xfrm>
              <a:off x="6477000" y="1447800"/>
              <a:ext cx="2057400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J,K, </a:t>
              </a:r>
              <a:r>
                <a:rPr lang="en-US" dirty="0" err="1"/>
                <a:t>dan</a:t>
              </a:r>
              <a:r>
                <a:rPr lang="en-US" dirty="0"/>
                <a:t> L </a:t>
              </a:r>
              <a:r>
                <a:rPr lang="en-US" dirty="0" err="1"/>
                <a:t>dapat</a:t>
              </a:r>
              <a:r>
                <a:rPr lang="en-US" dirty="0"/>
                <a:t> </a:t>
              </a:r>
              <a:r>
                <a:rPr lang="en-US" dirty="0" err="1"/>
                <a:t>dimulai</a:t>
              </a:r>
              <a:r>
                <a:rPr lang="en-US" dirty="0"/>
                <a:t> </a:t>
              </a:r>
              <a:r>
                <a:rPr lang="en-US" dirty="0" err="1"/>
                <a:t>bersamaan</a:t>
              </a:r>
              <a:r>
                <a:rPr lang="en-US" dirty="0"/>
                <a:t> (</a:t>
              </a:r>
              <a:r>
                <a:rPr lang="en-US" dirty="0" err="1"/>
                <a:t>pada</a:t>
              </a:r>
              <a:r>
                <a:rPr lang="en-US" dirty="0"/>
                <a:t> </a:t>
              </a:r>
              <a:r>
                <a:rPr lang="en-US" dirty="0" err="1"/>
                <a:t>dasarnya</a:t>
              </a:r>
              <a:r>
                <a:rPr lang="en-US" dirty="0"/>
                <a:t> </a:t>
              </a:r>
              <a:r>
                <a:rPr lang="en-US" dirty="0" err="1"/>
                <a:t>merupakan</a:t>
              </a:r>
              <a:r>
                <a:rPr lang="en-US" dirty="0"/>
                <a:t> </a:t>
              </a:r>
              <a:r>
                <a:rPr lang="en-US" dirty="0" err="1"/>
                <a:t>aktivitas</a:t>
              </a:r>
              <a:r>
                <a:rPr lang="en-US" dirty="0"/>
                <a:t> </a:t>
              </a:r>
              <a:r>
                <a:rPr lang="en-US" dirty="0" err="1"/>
                <a:t>paralel</a:t>
              </a:r>
              <a:r>
                <a:rPr lang="en-US" dirty="0" smtClean="0"/>
                <a:t>)</a:t>
              </a:r>
            </a:p>
            <a:p>
              <a:endParaRPr lang="en-US" dirty="0" smtClean="0"/>
            </a:p>
            <a:p>
              <a:r>
                <a:rPr lang="en-US" dirty="0" err="1" smtClean="0"/>
                <a:t>tetapi</a:t>
              </a:r>
              <a:endParaRPr lang="en-US" dirty="0" smtClean="0"/>
            </a:p>
            <a:p>
              <a:endParaRPr lang="en-US" dirty="0" smtClean="0"/>
            </a:p>
            <a:p>
              <a:r>
                <a:rPr lang="en-US" dirty="0" smtClean="0"/>
                <a:t>J,K, </a:t>
              </a:r>
              <a:r>
                <a:rPr lang="en-US" dirty="0" err="1" smtClean="0"/>
                <a:t>dan</a:t>
              </a:r>
              <a:r>
                <a:rPr lang="en-US" dirty="0" smtClean="0"/>
                <a:t> L </a:t>
              </a:r>
              <a:r>
                <a:rPr lang="en-US" dirty="0" err="1" smtClean="0"/>
                <a:t>harus</a:t>
              </a:r>
              <a:r>
                <a:rPr lang="en-US" dirty="0" smtClean="0"/>
                <a:t> </a:t>
              </a:r>
              <a:r>
                <a:rPr lang="en-US" dirty="0" err="1" smtClean="0"/>
                <a:t>selesai</a:t>
              </a:r>
              <a:r>
                <a:rPr lang="en-US" dirty="0" smtClean="0"/>
                <a:t> </a:t>
              </a:r>
              <a:r>
                <a:rPr lang="en-US" dirty="0" err="1" smtClean="0"/>
                <a:t>sebelum</a:t>
              </a:r>
              <a:r>
                <a:rPr lang="en-US" dirty="0" smtClean="0"/>
                <a:t> M </a:t>
              </a:r>
              <a:r>
                <a:rPr lang="en-US" dirty="0" err="1" smtClean="0"/>
                <a:t>dimulai</a:t>
              </a:r>
              <a:r>
                <a:rPr lang="en-US" dirty="0" smtClean="0"/>
                <a:t>.</a:t>
              </a:r>
            </a:p>
            <a:p>
              <a:endParaRPr lang="en-US" dirty="0"/>
            </a:p>
          </p:txBody>
        </p:sp>
        <p:grpSp>
          <p:nvGrpSpPr>
            <p:cNvPr id="28" name="Group 42"/>
            <p:cNvGrpSpPr/>
            <p:nvPr/>
          </p:nvGrpSpPr>
          <p:grpSpPr>
            <a:xfrm>
              <a:off x="4953000" y="2345432"/>
              <a:ext cx="1295400" cy="1371600"/>
              <a:chOff x="4953000" y="1828800"/>
              <a:chExt cx="1295400" cy="1371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4953000" y="18288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J</a:t>
                </a:r>
                <a:endParaRPr lang="en-US" sz="1400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953000" y="23622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K</a:t>
                </a:r>
                <a:endParaRPr lang="en-US" sz="1400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953000" y="28956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L</a:t>
                </a:r>
                <a:endParaRPr lang="en-US" sz="1400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867400" y="23622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  <p:cxnSp>
            <p:nvCxnSpPr>
              <p:cNvPr id="34" name="Straight Arrow Connector 33"/>
              <p:cNvCxnSpPr>
                <a:stCxn id="30" idx="3"/>
              </p:cNvCxnSpPr>
              <p:nvPr/>
            </p:nvCxnSpPr>
            <p:spPr>
              <a:xfrm>
                <a:off x="5334000" y="1981200"/>
                <a:ext cx="45720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31" idx="3"/>
              </p:cNvCxnSpPr>
              <p:nvPr/>
            </p:nvCxnSpPr>
            <p:spPr>
              <a:xfrm>
                <a:off x="5334000" y="2514600"/>
                <a:ext cx="4572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32" idx="3"/>
              </p:cNvCxnSpPr>
              <p:nvPr/>
            </p:nvCxnSpPr>
            <p:spPr>
              <a:xfrm flipV="1">
                <a:off x="5334000" y="2590800"/>
                <a:ext cx="45720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6192416" y="5003884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(C)</a:t>
              </a:r>
              <a:endParaRPr lang="en-US" dirty="0"/>
            </a:p>
          </p:txBody>
        </p:sp>
      </p:grpSp>
      <p:grpSp>
        <p:nvGrpSpPr>
          <p:cNvPr id="37" name="Group 3"/>
          <p:cNvGrpSpPr/>
          <p:nvPr/>
        </p:nvGrpSpPr>
        <p:grpSpPr>
          <a:xfrm>
            <a:off x="4700669" y="2008841"/>
            <a:ext cx="3810000" cy="3481611"/>
            <a:chOff x="827584" y="1814497"/>
            <a:chExt cx="3810000" cy="3481611"/>
          </a:xfrm>
        </p:grpSpPr>
        <p:sp>
          <p:nvSpPr>
            <p:cNvPr id="38" name="TextBox 37"/>
            <p:cNvSpPr txBox="1"/>
            <p:nvPr/>
          </p:nvSpPr>
          <p:spPr>
            <a:xfrm>
              <a:off x="2427784" y="1814497"/>
              <a:ext cx="2209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 </a:t>
              </a:r>
              <a:r>
                <a:rPr lang="en-US" dirty="0" err="1"/>
                <a:t>didahului</a:t>
              </a:r>
              <a:r>
                <a:rPr lang="en-US" dirty="0"/>
                <a:t> </a:t>
              </a:r>
              <a:r>
                <a:rPr lang="en-US" dirty="0" err="1"/>
                <a:t>oleh</a:t>
              </a:r>
              <a:r>
                <a:rPr lang="en-US" dirty="0"/>
                <a:t> X </a:t>
              </a:r>
              <a:r>
                <a:rPr lang="en-US" dirty="0" err="1"/>
                <a:t>dan</a:t>
              </a:r>
              <a:r>
                <a:rPr lang="en-US" dirty="0"/>
                <a:t> Y</a:t>
              </a:r>
              <a:r>
                <a:rPr lang="en-US" dirty="0" smtClean="0"/>
                <a:t>.</a:t>
              </a:r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/>
                <a:t>AA </a:t>
              </a:r>
              <a:r>
                <a:rPr lang="en-US" dirty="0" err="1"/>
                <a:t>didahului</a:t>
              </a:r>
              <a:r>
                <a:rPr lang="en-US" dirty="0"/>
                <a:t> </a:t>
              </a:r>
              <a:r>
                <a:rPr lang="en-US" dirty="0" err="1"/>
                <a:t>oleh</a:t>
              </a:r>
              <a:r>
                <a:rPr lang="en-US" dirty="0"/>
                <a:t> X </a:t>
              </a:r>
              <a:r>
                <a:rPr lang="en-US" dirty="0" err="1"/>
                <a:t>dan</a:t>
              </a:r>
              <a:r>
                <a:rPr lang="en-US" dirty="0"/>
                <a:t> Y.</a:t>
              </a:r>
            </a:p>
            <a:p>
              <a:endParaRPr lang="en-US" dirty="0"/>
            </a:p>
          </p:txBody>
        </p:sp>
        <p:grpSp>
          <p:nvGrpSpPr>
            <p:cNvPr id="39" name="Group 56"/>
            <p:cNvGrpSpPr/>
            <p:nvPr/>
          </p:nvGrpSpPr>
          <p:grpSpPr>
            <a:xfrm>
              <a:off x="827584" y="2344524"/>
              <a:ext cx="1371600" cy="1066800"/>
              <a:chOff x="4876800" y="4343400"/>
              <a:chExt cx="1371600" cy="10668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4876800" y="43434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X</a:t>
                </a:r>
                <a:endParaRPr lang="en-US" sz="14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867400" y="43434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Z</a:t>
                </a:r>
                <a:endParaRPr lang="en-US" sz="1400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876800" y="51054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Y</a:t>
                </a:r>
                <a:endParaRPr lang="en-US" sz="1400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5867400" y="51054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AA</a:t>
                </a:r>
                <a:endParaRPr lang="en-US" sz="1200" dirty="0"/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>
                <a:off x="5334000" y="4495800"/>
                <a:ext cx="4572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5334000" y="4572000"/>
                <a:ext cx="60960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5334000" y="5257800"/>
                <a:ext cx="4572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flipV="1">
                <a:off x="5334000" y="4724400"/>
                <a:ext cx="60960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2333328" y="4926776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(D)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4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PRECEDENCE DIAGRAM METHOD</a:t>
            </a:r>
            <a:br>
              <a:rPr lang="id-ID" b="1" dirty="0" smtClean="0">
                <a:latin typeface="Arial" pitchFamily="34" charset="0"/>
                <a:cs typeface="Arial" pitchFamily="34" charset="0"/>
              </a:rPr>
            </a:br>
            <a:r>
              <a:rPr lang="id-ID" b="1" dirty="0" smtClean="0">
                <a:latin typeface="Arial" pitchFamily="34" charset="0"/>
                <a:cs typeface="Arial" pitchFamily="34" charset="0"/>
              </a:rPr>
              <a:t>(PDM)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25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107504" y="1483147"/>
            <a:ext cx="8807896" cy="4993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Kegiatan digambarkan dengan kotak,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kotak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mewakili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ketergantungan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Finish-to-start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selesai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dimulai</a:t>
            </a: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Finish-to-finish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selesai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selesai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Start-to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start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boleh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dimulai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Start-to-finish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boleh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selesai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469361" y="2476183"/>
            <a:ext cx="2743200" cy="346075"/>
            <a:chOff x="5404048" y="1844824"/>
            <a:chExt cx="2743200" cy="346075"/>
          </a:xfrm>
        </p:grpSpPr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5404048" y="1844824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chemeClr val="tx2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7309048" y="1844824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chemeClr val="tx2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>
              <a:off x="6242248" y="1997224"/>
              <a:ext cx="1066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469361" y="3349308"/>
            <a:ext cx="3048000" cy="498475"/>
            <a:chOff x="5404048" y="2717949"/>
            <a:chExt cx="3048000" cy="498475"/>
          </a:xfrm>
        </p:grpSpPr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5404048" y="2870349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7309048" y="2870349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6242248" y="3022749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 flipV="1">
              <a:off x="6775648" y="2717949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6775648" y="2717949"/>
              <a:ext cx="167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 flipV="1">
              <a:off x="8452048" y="2717949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 flipH="1">
              <a:off x="8147248" y="3022749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088361" y="4696599"/>
            <a:ext cx="3124200" cy="533400"/>
            <a:chOff x="5023048" y="3749824"/>
            <a:chExt cx="3124200" cy="533400"/>
          </a:xfrm>
        </p:grpSpPr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5404048" y="3937149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7309048" y="3937149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1" name="Line 16"/>
            <p:cNvSpPr>
              <a:spLocks noChangeShapeType="1"/>
            </p:cNvSpPr>
            <p:nvPr/>
          </p:nvSpPr>
          <p:spPr bwMode="auto">
            <a:xfrm>
              <a:off x="6928048" y="4089549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Line 17"/>
            <p:cNvSpPr>
              <a:spLocks noChangeShapeType="1"/>
            </p:cNvSpPr>
            <p:nvPr/>
          </p:nvSpPr>
          <p:spPr bwMode="auto">
            <a:xfrm>
              <a:off x="6928048" y="3749824"/>
              <a:ext cx="0" cy="339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 flipH="1">
              <a:off x="5023048" y="3749824"/>
              <a:ext cx="1905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>
              <a:off x="5023048" y="3749824"/>
              <a:ext cx="0" cy="339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>
              <a:off x="5023048" y="4089549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64561" y="5903223"/>
            <a:ext cx="3505200" cy="533400"/>
            <a:chOff x="5099248" y="4740424"/>
            <a:chExt cx="3505200" cy="533400"/>
          </a:xfrm>
        </p:grpSpPr>
        <p:sp>
          <p:nvSpPr>
            <p:cNvPr id="48" name="Text Box 21"/>
            <p:cNvSpPr txBox="1">
              <a:spLocks noChangeArrowheads="1"/>
            </p:cNvSpPr>
            <p:nvPr/>
          </p:nvSpPr>
          <p:spPr bwMode="auto">
            <a:xfrm>
              <a:off x="5480248" y="4927749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54" name="Text Box 22"/>
            <p:cNvSpPr txBox="1">
              <a:spLocks noChangeArrowheads="1"/>
            </p:cNvSpPr>
            <p:nvPr/>
          </p:nvSpPr>
          <p:spPr bwMode="auto">
            <a:xfrm>
              <a:off x="7385248" y="4927749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4" name="Line 23"/>
            <p:cNvSpPr>
              <a:spLocks noChangeShapeType="1"/>
            </p:cNvSpPr>
            <p:nvPr/>
          </p:nvSpPr>
          <p:spPr bwMode="auto">
            <a:xfrm flipH="1">
              <a:off x="8223448" y="5080149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5" name="Line 24"/>
            <p:cNvSpPr>
              <a:spLocks noChangeShapeType="1"/>
            </p:cNvSpPr>
            <p:nvPr/>
          </p:nvSpPr>
          <p:spPr bwMode="auto">
            <a:xfrm>
              <a:off x="8604448" y="4740424"/>
              <a:ext cx="0" cy="339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6" name="Line 25"/>
            <p:cNvSpPr>
              <a:spLocks noChangeShapeType="1"/>
            </p:cNvSpPr>
            <p:nvPr/>
          </p:nvSpPr>
          <p:spPr bwMode="auto">
            <a:xfrm flipH="1">
              <a:off x="5099248" y="4740424"/>
              <a:ext cx="3505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7" name="Line 26"/>
            <p:cNvSpPr>
              <a:spLocks noChangeShapeType="1"/>
            </p:cNvSpPr>
            <p:nvPr/>
          </p:nvSpPr>
          <p:spPr bwMode="auto">
            <a:xfrm>
              <a:off x="5099248" y="4740424"/>
              <a:ext cx="0" cy="339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8" name="Line 27"/>
            <p:cNvSpPr>
              <a:spLocks noChangeShapeType="1"/>
            </p:cNvSpPr>
            <p:nvPr/>
          </p:nvSpPr>
          <p:spPr bwMode="auto">
            <a:xfrm>
              <a:off x="5099248" y="5080149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4" y="228600"/>
            <a:ext cx="89154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Simbol Dalam PDM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483077"/>
            <a:ext cx="8486804" cy="3886200"/>
          </a:xfrm>
        </p:spPr>
        <p:txBody>
          <a:bodyPr>
            <a:normAutofit lnSpcReduction="10000"/>
          </a:bodyPr>
          <a:lstStyle/>
          <a:p>
            <a:pPr marL="1073150" indent="-1073150" algn="just">
              <a:buFont typeface="Wingdings" pitchFamily="2" charset="2"/>
              <a:buNone/>
              <a:tabLst>
                <a:tab pos="715963" algn="l"/>
                <a:tab pos="10731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kegiatan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073150" indent="-1073150" algn="just">
              <a:buFont typeface="Wingdings" pitchFamily="2" charset="2"/>
              <a:buNone/>
              <a:tabLst>
                <a:tab pos="715963" algn="l"/>
                <a:tab pos="10731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ES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earliest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start time 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terawal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dimulai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073150" indent="-1073150" algn="just">
              <a:buFont typeface="Wingdings" pitchFamily="2" charset="2"/>
              <a:buNone/>
              <a:tabLst>
                <a:tab pos="715963" algn="l"/>
                <a:tab pos="10731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EF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earliest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finish 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terawal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diselesaikan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073150" indent="-1073150" algn="just">
              <a:buFont typeface="Wingdings" pitchFamily="2" charset="2"/>
              <a:buNone/>
              <a:tabLst>
                <a:tab pos="715963" algn="l"/>
                <a:tab pos="10731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LS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latest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start 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batas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paling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lambat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dimulai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tanpa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berakibat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terlambatnya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selesai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073150" indent="-1073150" algn="just">
              <a:buFont typeface="Wingdings" pitchFamily="2" charset="2"/>
              <a:buNone/>
              <a:tabLst>
                <a:tab pos="715963" algn="l"/>
                <a:tab pos="10731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LF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latest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finish 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batas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paling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lambat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selesai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tanpa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berakibat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terlambatnya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selesai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26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46" name="Group 3"/>
          <p:cNvGrpSpPr>
            <a:grpSpLocks/>
          </p:cNvGrpSpPr>
          <p:nvPr/>
        </p:nvGrpSpPr>
        <p:grpSpPr bwMode="auto">
          <a:xfrm>
            <a:off x="2852414" y="5096920"/>
            <a:ext cx="2814646" cy="1535805"/>
            <a:chOff x="3120" y="2016"/>
            <a:chExt cx="1152" cy="929"/>
          </a:xfrm>
        </p:grpSpPr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3216" y="2208"/>
              <a:ext cx="920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err="1">
                  <a:latin typeface="Arial" pitchFamily="34" charset="0"/>
                  <a:cs typeface="Arial" pitchFamily="34" charset="0"/>
                </a:rPr>
                <a:t>Nama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keg</a:t>
              </a:r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iatan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b="1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3120" y="2722"/>
              <a:ext cx="33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Arial" pitchFamily="34" charset="0"/>
                  <a:cs typeface="Arial" pitchFamily="34" charset="0"/>
                </a:rPr>
                <a:t>LS</a:t>
              </a:r>
            </a:p>
          </p:txBody>
        </p:sp>
        <p:sp>
          <p:nvSpPr>
            <p:cNvPr id="50" name="Text Box 6"/>
            <p:cNvSpPr txBox="1">
              <a:spLocks noChangeArrowheads="1"/>
            </p:cNvSpPr>
            <p:nvPr/>
          </p:nvSpPr>
          <p:spPr bwMode="auto">
            <a:xfrm>
              <a:off x="3840" y="2016"/>
              <a:ext cx="33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Arial" pitchFamily="34" charset="0"/>
                  <a:cs typeface="Arial" pitchFamily="34" charset="0"/>
                </a:rPr>
                <a:t>EF</a:t>
              </a:r>
            </a:p>
          </p:txBody>
        </p:sp>
        <p:sp>
          <p:nvSpPr>
            <p:cNvPr id="51" name="Text Box 7"/>
            <p:cNvSpPr txBox="1">
              <a:spLocks noChangeArrowheads="1"/>
            </p:cNvSpPr>
            <p:nvPr/>
          </p:nvSpPr>
          <p:spPr bwMode="auto">
            <a:xfrm>
              <a:off x="3120" y="2016"/>
              <a:ext cx="33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Arial" pitchFamily="34" charset="0"/>
                  <a:cs typeface="Arial" pitchFamily="34" charset="0"/>
                </a:rPr>
                <a:t>ES</a:t>
              </a:r>
            </a:p>
          </p:txBody>
        </p:sp>
        <p:sp>
          <p:nvSpPr>
            <p:cNvPr id="52" name="Text Box 8"/>
            <p:cNvSpPr txBox="1">
              <a:spLocks noChangeArrowheads="1"/>
            </p:cNvSpPr>
            <p:nvPr/>
          </p:nvSpPr>
          <p:spPr bwMode="auto">
            <a:xfrm>
              <a:off x="3840" y="2713"/>
              <a:ext cx="43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dirty="0">
                  <a:latin typeface="Arial" pitchFamily="34" charset="0"/>
                  <a:cs typeface="Arial" pitchFamily="34" charset="0"/>
                </a:rPr>
                <a:t>LF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4" y="228600"/>
            <a:ext cx="89154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Contoh  Dalam Penggunaan PDM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27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73988"/>
              </p:ext>
            </p:extLst>
          </p:nvPr>
        </p:nvGraphicFramePr>
        <p:xfrm>
          <a:off x="2152328" y="1710054"/>
          <a:ext cx="1143000" cy="82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ERD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89151"/>
              </p:ext>
            </p:extLst>
          </p:nvPr>
        </p:nvGraphicFramePr>
        <p:xfrm>
          <a:off x="5733728" y="1710054"/>
          <a:ext cx="1600200" cy="944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E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35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165</a:t>
                      </a:r>
                      <a:endParaRPr 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Lap </a:t>
                      </a:r>
                      <a:r>
                        <a:rPr lang="en-US" sz="1000" dirty="0" err="1" smtClean="0"/>
                        <a:t>Pendahuluan</a:t>
                      </a:r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63122"/>
              </p:ext>
            </p:extLst>
          </p:nvPr>
        </p:nvGraphicFramePr>
        <p:xfrm>
          <a:off x="323528" y="3234054"/>
          <a:ext cx="1143000" cy="1005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Analisa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BP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637542"/>
              </p:ext>
            </p:extLst>
          </p:nvPr>
        </p:nvGraphicFramePr>
        <p:xfrm>
          <a:off x="2152328" y="3234054"/>
          <a:ext cx="1143000" cy="82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SKPL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447465"/>
              </p:ext>
            </p:extLst>
          </p:nvPr>
        </p:nvGraphicFramePr>
        <p:xfrm>
          <a:off x="3828728" y="3234054"/>
          <a:ext cx="1295400" cy="82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Prototyping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833218"/>
              </p:ext>
            </p:extLst>
          </p:nvPr>
        </p:nvGraphicFramePr>
        <p:xfrm>
          <a:off x="5581329" y="3234054"/>
          <a:ext cx="1336040" cy="82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Development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75163"/>
              </p:ext>
            </p:extLst>
          </p:nvPr>
        </p:nvGraphicFramePr>
        <p:xfrm>
          <a:off x="7562528" y="2517774"/>
          <a:ext cx="1295400" cy="944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235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Testing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235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517178"/>
              </p:ext>
            </p:extLst>
          </p:nvPr>
        </p:nvGraphicFramePr>
        <p:xfrm>
          <a:off x="2152328" y="4727574"/>
          <a:ext cx="1143000" cy="82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DFD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949105"/>
              </p:ext>
            </p:extLst>
          </p:nvPr>
        </p:nvGraphicFramePr>
        <p:xfrm>
          <a:off x="6334844" y="4922769"/>
          <a:ext cx="1549524" cy="137457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516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261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ES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EF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356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SL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sz="900" b="0" dirty="0" err="1" smtClean="0">
                          <a:latin typeface="Arial" pitchFamily="34" charset="0"/>
                          <a:cs typeface="Arial" pitchFamily="34" charset="0"/>
                        </a:rPr>
                        <a:t>Deskripsi</a:t>
                      </a:r>
                      <a:endParaRPr lang="en-US" sz="9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95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LS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latin typeface="Arial" pitchFamily="34" charset="0"/>
                          <a:cs typeface="Arial" pitchFamily="34" charset="0"/>
                        </a:rPr>
                        <a:t>Dur</a:t>
                      </a:r>
                      <a:endParaRPr lang="en-US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LF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1237928" y="2776854"/>
            <a:ext cx="11430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466528" y="384365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466528" y="4148454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95329" y="2776855"/>
            <a:ext cx="609599" cy="4571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295328" y="376745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295328" y="4148454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95328" y="2243454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95328" y="2395854"/>
            <a:ext cx="23622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124128" y="3767454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7105328" y="2624454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914828" y="3195954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smtClean="0"/>
              <a:t>Tugas 1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Buatlah diagram jaringan proyek menggunakan metode </a:t>
            </a:r>
            <a:r>
              <a:rPr lang="en-US" sz="2400" smtClean="0"/>
              <a:t>PDM </a:t>
            </a:r>
            <a:r>
              <a:rPr lang="id-ID" sz="2400" smtClean="0"/>
              <a:t>dari </a:t>
            </a:r>
            <a:r>
              <a:rPr lang="id-ID" sz="2400" dirty="0" smtClean="0"/>
              <a:t>tabel pekerjaan berikut ini serta berilah penjelasan maksud dari diagram jaringan proyek tersebut dan jalur manakah yang menjadi jalur kritis 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28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00308" y="3135081"/>
          <a:ext cx="7862692" cy="3265718"/>
        </p:xfrm>
        <a:graphic>
          <a:graphicData uri="http://schemas.openxmlformats.org/drawingml/2006/table">
            <a:tbl>
              <a:tblPr/>
              <a:tblGrid>
                <a:gridCol w="3351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7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latin typeface="Arial"/>
                          <a:ea typeface="Calibri"/>
                          <a:cs typeface="Times New Roman"/>
                        </a:rPr>
                        <a:t>Nama </a:t>
                      </a:r>
                      <a:endParaRPr lang="id-ID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latin typeface="Arial"/>
                          <a:ea typeface="Calibri"/>
                          <a:cs typeface="Times New Roman"/>
                        </a:rPr>
                        <a:t>Aktivitas</a:t>
                      </a:r>
                      <a:endParaRPr lang="id-ID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latin typeface="Arial"/>
                          <a:ea typeface="Calibri"/>
                          <a:cs typeface="Times New Roman"/>
                        </a:rPr>
                        <a:t>Kode </a:t>
                      </a:r>
                      <a:endParaRPr lang="id-ID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latin typeface="Arial"/>
                          <a:ea typeface="Calibri"/>
                          <a:cs typeface="Times New Roman"/>
                        </a:rPr>
                        <a:t>Aktivitas</a:t>
                      </a:r>
                      <a:endParaRPr lang="id-ID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latin typeface="Arial"/>
                          <a:ea typeface="Calibri"/>
                          <a:cs typeface="Times New Roman"/>
                        </a:rPr>
                        <a:t>Aktivitas Yang Mendahului</a:t>
                      </a:r>
                      <a:endParaRPr lang="id-ID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latin typeface="Arial"/>
                          <a:ea typeface="Calibri"/>
                          <a:cs typeface="Times New Roman"/>
                        </a:rPr>
                        <a:t>Durasi </a:t>
                      </a:r>
                      <a:endParaRPr lang="id-ID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latin typeface="Arial"/>
                          <a:ea typeface="Calibri"/>
                          <a:cs typeface="Times New Roman"/>
                        </a:rPr>
                        <a:t>(Hari)</a:t>
                      </a:r>
                      <a:endParaRPr lang="id-ID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Analisis Kebutuhan Software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Pemodelan Sistem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Analisis Kebutuhan Hardware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Pengadaan &amp; Instalasi So &amp; DBMS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Desain Input, Output dan Database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Persiapan &amp; Pelatihan User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F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Pengadaan Hardware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G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Programming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D,E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Instalasi Hardware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G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Implementasi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J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F,H,I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Tugas 2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515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sz="2400" dirty="0" smtClean="0"/>
              <a:t>S</a:t>
            </a:r>
            <a:r>
              <a:rPr lang="id-ID" sz="2400" dirty="0" smtClean="0"/>
              <a:t>ilakan buat jadwal proyek berdasarkan WBS yang sudah dibuat, tentukan ketergantungan aktivitas pendahulunya, durasi pengerjaan proyek (hari), tanggal mulai, dan tanggal selesai</a:t>
            </a:r>
          </a:p>
          <a:p>
            <a:r>
              <a:rPr lang="id-ID" sz="2400" dirty="0" smtClean="0"/>
              <a:t>Contoh:</a:t>
            </a:r>
          </a:p>
          <a:p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r>
              <a:rPr lang="id-ID" sz="2400" dirty="0" smtClean="0"/>
              <a:t>Buatlah diagram network (AON) lengkap beserta durasi waktunya</a:t>
            </a:r>
            <a:endParaRPr lang="en-US" sz="2400" dirty="0" smtClean="0"/>
          </a:p>
          <a:p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29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3505200"/>
          <a:ext cx="7848599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067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No.</a:t>
                      </a:r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Aktivitas Proyek</a:t>
                      </a:r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Aktivitas pendahulu</a:t>
                      </a:r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Durasi</a:t>
                      </a:r>
                      <a:br>
                        <a:rPr lang="id-ID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(hari)</a:t>
                      </a:r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Tanggal mulai</a:t>
                      </a:r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Tanggal selesai</a:t>
                      </a:r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64"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64"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Tahapan Manajemen Waktu Proyek (1)</a:t>
            </a:r>
            <a:endParaRPr lang="en-US" sz="39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2398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Kagiatan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id-ID" sz="2400" dirty="0" smtClean="0"/>
              <a:t>berapa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planning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id-ID" sz="2400" dirty="0" smtClean="0"/>
              <a:t>(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, </a:t>
            </a:r>
            <a:r>
              <a:rPr lang="en-US" sz="2400" dirty="0" err="1" smtClean="0"/>
              <a:t>Pengurutan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, </a:t>
            </a:r>
            <a:r>
              <a:rPr lang="en-US" sz="2400" dirty="0" err="1" smtClean="0"/>
              <a:t>Estimasi</a:t>
            </a:r>
            <a:r>
              <a:rPr lang="en-US" sz="2400" dirty="0" smtClean="0"/>
              <a:t> Lama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Jadwal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id-ID" sz="2400" dirty="0" smtClean="0"/>
              <a:t>), dan juga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controlling </a:t>
            </a:r>
            <a:r>
              <a:rPr lang="id-ID" sz="2400" dirty="0" smtClean="0"/>
              <a:t>yang meliputi kegiatan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Jadwal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74168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/>
              <a:t>Tahapan Manajemen Waktu Proyek (2</a:t>
            </a:r>
            <a:r>
              <a:rPr lang="id-ID" sz="3900" b="1" dirty="0" smtClean="0"/>
              <a:t>)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31368" y="1545767"/>
            <a:ext cx="8305800" cy="4953001"/>
            <a:chOff x="288925" y="878892"/>
            <a:chExt cx="8604250" cy="5286412"/>
          </a:xfrm>
        </p:grpSpPr>
        <p:sp>
          <p:nvSpPr>
            <p:cNvPr id="14" name="Rectangle 18" descr="5%"/>
            <p:cNvSpPr>
              <a:spLocks noChangeArrowheads="1"/>
            </p:cNvSpPr>
            <p:nvPr/>
          </p:nvSpPr>
          <p:spPr bwMode="auto">
            <a:xfrm>
              <a:off x="288925" y="878892"/>
              <a:ext cx="8604250" cy="428628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" name="Rectangle 19" descr="5%"/>
            <p:cNvSpPr>
              <a:spLocks noChangeArrowheads="1"/>
            </p:cNvSpPr>
            <p:nvPr/>
          </p:nvSpPr>
          <p:spPr bwMode="auto">
            <a:xfrm>
              <a:off x="323850" y="5165172"/>
              <a:ext cx="8569325" cy="1000132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" name="AutoShape 5" descr="5%"/>
            <p:cNvSpPr>
              <a:spLocks noChangeArrowheads="1"/>
            </p:cNvSpPr>
            <p:nvPr/>
          </p:nvSpPr>
          <p:spPr bwMode="auto">
            <a:xfrm>
              <a:off x="323850" y="942399"/>
              <a:ext cx="1979613" cy="793749"/>
            </a:xfrm>
            <a:prstGeom prst="cube">
              <a:avLst>
                <a:gd name="adj" fmla="val 990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36000" rIns="18000" bIns="36000" anchor="ctr"/>
            <a:lstStyle/>
            <a:p>
              <a:pPr algn="ctr"/>
              <a:r>
                <a:rPr lang="en-US" sz="1800" b="1" dirty="0" err="1"/>
                <a:t>Mendefinisikan</a:t>
              </a:r>
              <a:endParaRPr lang="en-US" sz="1800" b="1" dirty="0"/>
            </a:p>
            <a:p>
              <a:pPr algn="ctr"/>
              <a:r>
                <a:rPr lang="en-US" sz="1800" b="1" dirty="0"/>
                <a:t> </a:t>
              </a:r>
              <a:r>
                <a:rPr lang="en-US" sz="1800" b="1" dirty="0" err="1"/>
                <a:t>kegiatan</a:t>
              </a:r>
              <a:endParaRPr lang="en-US" sz="1800" b="1" dirty="0"/>
            </a:p>
          </p:txBody>
        </p:sp>
        <p:sp>
          <p:nvSpPr>
            <p:cNvPr id="17" name="AutoShape 7" descr="5%"/>
            <p:cNvSpPr>
              <a:spLocks noChangeArrowheads="1"/>
            </p:cNvSpPr>
            <p:nvPr/>
          </p:nvSpPr>
          <p:spPr bwMode="auto">
            <a:xfrm>
              <a:off x="6516688" y="4265270"/>
              <a:ext cx="2087562" cy="795095"/>
            </a:xfrm>
            <a:prstGeom prst="cube">
              <a:avLst>
                <a:gd name="adj" fmla="val 97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36000" rIns="18000" bIns="36000" anchor="ctr"/>
            <a:lstStyle/>
            <a:p>
              <a:pPr algn="ctr"/>
              <a:r>
                <a:rPr lang="en-US" sz="1800" b="1"/>
                <a:t>Menyusun</a:t>
              </a:r>
            </a:p>
            <a:p>
              <a:pPr algn="ctr"/>
              <a:r>
                <a:rPr lang="en-US" sz="1800" b="1"/>
                <a:t> jadwal</a:t>
              </a:r>
            </a:p>
          </p:txBody>
        </p:sp>
        <p:sp>
          <p:nvSpPr>
            <p:cNvPr id="18" name="AutoShape 9" descr="5%"/>
            <p:cNvSpPr>
              <a:spLocks noChangeArrowheads="1"/>
            </p:cNvSpPr>
            <p:nvPr/>
          </p:nvSpPr>
          <p:spPr bwMode="auto">
            <a:xfrm>
              <a:off x="4929190" y="3441384"/>
              <a:ext cx="1908175" cy="795094"/>
            </a:xfrm>
            <a:prstGeom prst="cube">
              <a:avLst>
                <a:gd name="adj" fmla="val 8074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36000" rIns="18000" bIns="36000" anchor="ctr"/>
            <a:lstStyle/>
            <a:p>
              <a:pPr algn="ctr">
                <a:lnSpc>
                  <a:spcPct val="90000"/>
                </a:lnSpc>
              </a:pPr>
              <a:r>
                <a:rPr lang="en-US" sz="1800" b="1" dirty="0" err="1"/>
                <a:t>Mengestimasi</a:t>
              </a:r>
              <a:endParaRPr lang="en-US" sz="1800" b="1" dirty="0"/>
            </a:p>
            <a:p>
              <a:pPr algn="ctr">
                <a:lnSpc>
                  <a:spcPct val="90000"/>
                </a:lnSpc>
              </a:pPr>
              <a:r>
                <a:rPr lang="en-US" sz="1800" b="1" dirty="0" err="1"/>
                <a:t>durasi</a:t>
              </a:r>
              <a:endParaRPr lang="en-US" sz="1800" b="1" dirty="0"/>
            </a:p>
            <a:p>
              <a:pPr algn="ctr">
                <a:lnSpc>
                  <a:spcPct val="90000"/>
                </a:lnSpc>
              </a:pPr>
              <a:r>
                <a:rPr lang="en-US" sz="1800" b="1" dirty="0"/>
                <a:t> </a:t>
              </a:r>
              <a:r>
                <a:rPr lang="en-US" sz="1800" b="1" dirty="0" err="1"/>
                <a:t>kegiatan</a:t>
              </a:r>
              <a:endParaRPr lang="en-US" sz="1800" b="1" dirty="0"/>
            </a:p>
          </p:txBody>
        </p:sp>
        <p:sp>
          <p:nvSpPr>
            <p:cNvPr id="19" name="AutoShape 11" descr="5%"/>
            <p:cNvSpPr>
              <a:spLocks noChangeArrowheads="1"/>
            </p:cNvSpPr>
            <p:nvPr/>
          </p:nvSpPr>
          <p:spPr bwMode="auto">
            <a:xfrm>
              <a:off x="3348038" y="2584128"/>
              <a:ext cx="1908175" cy="795094"/>
            </a:xfrm>
            <a:prstGeom prst="cube">
              <a:avLst>
                <a:gd name="adj" fmla="val 990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36000" rIns="18000" bIns="36000" anchor="ctr"/>
            <a:lstStyle/>
            <a:p>
              <a:pPr algn="ctr">
                <a:lnSpc>
                  <a:spcPct val="90000"/>
                </a:lnSpc>
              </a:pPr>
              <a:r>
                <a:rPr lang="en-US" sz="1800" b="1" dirty="0" err="1"/>
                <a:t>Mengestimasi</a:t>
              </a:r>
              <a:endParaRPr lang="en-US" sz="1800" b="1" dirty="0"/>
            </a:p>
            <a:p>
              <a:pPr algn="ctr">
                <a:lnSpc>
                  <a:spcPct val="90000"/>
                </a:lnSpc>
              </a:pPr>
              <a:r>
                <a:rPr lang="en-US" sz="1800" b="1" dirty="0" err="1"/>
                <a:t>sumberdaya</a:t>
              </a:r>
              <a:endParaRPr lang="en-US" sz="1800" b="1" dirty="0"/>
            </a:p>
            <a:p>
              <a:pPr algn="ctr">
                <a:lnSpc>
                  <a:spcPct val="90000"/>
                </a:lnSpc>
              </a:pPr>
              <a:r>
                <a:rPr lang="en-US" sz="1800" b="1" dirty="0"/>
                <a:t> </a:t>
              </a:r>
              <a:r>
                <a:rPr lang="en-US" sz="1800" b="1" dirty="0" err="1"/>
                <a:t>kegiatan</a:t>
              </a:r>
              <a:endParaRPr lang="en-US" sz="1800" b="1" dirty="0"/>
            </a:p>
          </p:txBody>
        </p:sp>
        <p:sp>
          <p:nvSpPr>
            <p:cNvPr id="20" name="AutoShape 13" descr="5%"/>
            <p:cNvSpPr>
              <a:spLocks noChangeArrowheads="1"/>
            </p:cNvSpPr>
            <p:nvPr/>
          </p:nvSpPr>
          <p:spPr bwMode="auto">
            <a:xfrm>
              <a:off x="1908175" y="1799655"/>
              <a:ext cx="1835150" cy="793749"/>
            </a:xfrm>
            <a:prstGeom prst="cube">
              <a:avLst>
                <a:gd name="adj" fmla="val 990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36000" rIns="18000" bIns="36000" anchor="ctr"/>
            <a:lstStyle/>
            <a:p>
              <a:pPr algn="ctr"/>
              <a:r>
                <a:rPr lang="en-US" sz="1800" b="1"/>
                <a:t>Mengurutkan</a:t>
              </a:r>
            </a:p>
            <a:p>
              <a:pPr algn="ctr"/>
              <a:r>
                <a:rPr lang="en-US" sz="1800" b="1"/>
                <a:t>kegiatan</a:t>
              </a:r>
            </a:p>
          </p:txBody>
        </p:sp>
        <p:sp>
          <p:nvSpPr>
            <p:cNvPr id="21" name="AutoShape 14" descr="5%"/>
            <p:cNvSpPr>
              <a:spLocks noChangeArrowheads="1"/>
            </p:cNvSpPr>
            <p:nvPr/>
          </p:nvSpPr>
          <p:spPr bwMode="auto">
            <a:xfrm>
              <a:off x="6445250" y="5325495"/>
              <a:ext cx="2232025" cy="719138"/>
            </a:xfrm>
            <a:prstGeom prst="cube">
              <a:avLst>
                <a:gd name="adj" fmla="val 4769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36000" rIns="18000" bIns="36000" anchor="ctr"/>
            <a:lstStyle/>
            <a:p>
              <a:pPr algn="ctr"/>
              <a:r>
                <a:rPr lang="en-US" sz="1800" b="1" dirty="0" err="1"/>
                <a:t>Mengendalikan</a:t>
              </a:r>
              <a:endParaRPr lang="en-US" sz="1800" b="1" dirty="0"/>
            </a:p>
            <a:p>
              <a:pPr algn="ctr"/>
              <a:r>
                <a:rPr lang="en-US" sz="1800" b="1" dirty="0" err="1"/>
                <a:t>jadwal</a:t>
              </a:r>
              <a:endParaRPr lang="en-US" sz="1800" b="1" dirty="0"/>
            </a:p>
          </p:txBody>
        </p:sp>
        <p:sp>
          <p:nvSpPr>
            <p:cNvPr id="22" name="AutoShape 15"/>
            <p:cNvSpPr>
              <a:spLocks noChangeArrowheads="1"/>
            </p:cNvSpPr>
            <p:nvPr/>
          </p:nvSpPr>
          <p:spPr bwMode="auto">
            <a:xfrm flipV="1">
              <a:off x="3779838" y="2156034"/>
              <a:ext cx="503237" cy="365932"/>
            </a:xfrm>
            <a:custGeom>
              <a:avLst/>
              <a:gdLst>
                <a:gd name="G0" fmla="+- 8721 0 0"/>
                <a:gd name="G1" fmla="+- 19555 0 0"/>
                <a:gd name="G2" fmla="+- 8721 0 0"/>
                <a:gd name="G3" fmla="*/ 8721 1 2"/>
                <a:gd name="G4" fmla="+- G3 10800 0"/>
                <a:gd name="G5" fmla="+- 21600 8721 19555"/>
                <a:gd name="G6" fmla="+- 19555 8721 0"/>
                <a:gd name="G7" fmla="*/ G6 1 2"/>
                <a:gd name="G8" fmla="*/ 19555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9555 1 2"/>
                <a:gd name="G15" fmla="+- G5 0 G4"/>
                <a:gd name="G16" fmla="+- G0 0 G4"/>
                <a:gd name="G17" fmla="*/ G2 G15 G16"/>
                <a:gd name="T0" fmla="*/ 15161 w 21600"/>
                <a:gd name="T1" fmla="*/ 0 h 21600"/>
                <a:gd name="T2" fmla="*/ 8721 w 21600"/>
                <a:gd name="T3" fmla="*/ 8721 h 21600"/>
                <a:gd name="T4" fmla="*/ 0 w 21600"/>
                <a:gd name="T5" fmla="*/ 16746 h 21600"/>
                <a:gd name="T6" fmla="*/ 9778 w 21600"/>
                <a:gd name="T7" fmla="*/ 21600 h 21600"/>
                <a:gd name="T8" fmla="*/ 19555 w 21600"/>
                <a:gd name="T9" fmla="*/ 15617 h 21600"/>
                <a:gd name="T10" fmla="*/ 21600 w 21600"/>
                <a:gd name="T11" fmla="*/ 8721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161" y="0"/>
                  </a:moveTo>
                  <a:lnTo>
                    <a:pt x="8721" y="8721"/>
                  </a:lnTo>
                  <a:lnTo>
                    <a:pt x="10766" y="8721"/>
                  </a:lnTo>
                  <a:lnTo>
                    <a:pt x="10766" y="11892"/>
                  </a:lnTo>
                  <a:lnTo>
                    <a:pt x="0" y="11892"/>
                  </a:lnTo>
                  <a:lnTo>
                    <a:pt x="0" y="21600"/>
                  </a:lnTo>
                  <a:lnTo>
                    <a:pt x="19555" y="21600"/>
                  </a:lnTo>
                  <a:lnTo>
                    <a:pt x="19555" y="8721"/>
                  </a:lnTo>
                  <a:lnTo>
                    <a:pt x="21600" y="87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" name="AutoShape 16"/>
            <p:cNvSpPr>
              <a:spLocks noChangeArrowheads="1"/>
            </p:cNvSpPr>
            <p:nvPr/>
          </p:nvSpPr>
          <p:spPr bwMode="auto">
            <a:xfrm flipV="1">
              <a:off x="5292725" y="2941852"/>
              <a:ext cx="503238" cy="365932"/>
            </a:xfrm>
            <a:custGeom>
              <a:avLst/>
              <a:gdLst>
                <a:gd name="G0" fmla="+- 8721 0 0"/>
                <a:gd name="G1" fmla="+- 19555 0 0"/>
                <a:gd name="G2" fmla="+- 8721 0 0"/>
                <a:gd name="G3" fmla="*/ 8721 1 2"/>
                <a:gd name="G4" fmla="+- G3 10800 0"/>
                <a:gd name="G5" fmla="+- 21600 8721 19555"/>
                <a:gd name="G6" fmla="+- 19555 8721 0"/>
                <a:gd name="G7" fmla="*/ G6 1 2"/>
                <a:gd name="G8" fmla="*/ 19555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9555 1 2"/>
                <a:gd name="G15" fmla="+- G5 0 G4"/>
                <a:gd name="G16" fmla="+- G0 0 G4"/>
                <a:gd name="G17" fmla="*/ G2 G15 G16"/>
                <a:gd name="T0" fmla="*/ 15161 w 21600"/>
                <a:gd name="T1" fmla="*/ 0 h 21600"/>
                <a:gd name="T2" fmla="*/ 8721 w 21600"/>
                <a:gd name="T3" fmla="*/ 8721 h 21600"/>
                <a:gd name="T4" fmla="*/ 0 w 21600"/>
                <a:gd name="T5" fmla="*/ 16746 h 21600"/>
                <a:gd name="T6" fmla="*/ 9778 w 21600"/>
                <a:gd name="T7" fmla="*/ 21600 h 21600"/>
                <a:gd name="T8" fmla="*/ 19555 w 21600"/>
                <a:gd name="T9" fmla="*/ 15617 h 21600"/>
                <a:gd name="T10" fmla="*/ 21600 w 21600"/>
                <a:gd name="T11" fmla="*/ 8721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161" y="0"/>
                  </a:moveTo>
                  <a:lnTo>
                    <a:pt x="8721" y="8721"/>
                  </a:lnTo>
                  <a:lnTo>
                    <a:pt x="10766" y="8721"/>
                  </a:lnTo>
                  <a:lnTo>
                    <a:pt x="10766" y="11892"/>
                  </a:lnTo>
                  <a:lnTo>
                    <a:pt x="0" y="11892"/>
                  </a:lnTo>
                  <a:lnTo>
                    <a:pt x="0" y="21600"/>
                  </a:lnTo>
                  <a:lnTo>
                    <a:pt x="19555" y="21600"/>
                  </a:lnTo>
                  <a:lnTo>
                    <a:pt x="19555" y="8721"/>
                  </a:lnTo>
                  <a:lnTo>
                    <a:pt x="21600" y="8721"/>
                  </a:lnTo>
                  <a:close/>
                </a:path>
              </a:pathLst>
            </a:custGeom>
            <a:solidFill>
              <a:srgbClr val="FF6743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" name="AutoShape 17"/>
            <p:cNvSpPr>
              <a:spLocks noChangeArrowheads="1"/>
            </p:cNvSpPr>
            <p:nvPr/>
          </p:nvSpPr>
          <p:spPr bwMode="auto">
            <a:xfrm flipV="1">
              <a:off x="6877050" y="3799108"/>
              <a:ext cx="503238" cy="365932"/>
            </a:xfrm>
            <a:custGeom>
              <a:avLst/>
              <a:gdLst>
                <a:gd name="G0" fmla="+- 8721 0 0"/>
                <a:gd name="G1" fmla="+- 19555 0 0"/>
                <a:gd name="G2" fmla="+- 8721 0 0"/>
                <a:gd name="G3" fmla="*/ 8721 1 2"/>
                <a:gd name="G4" fmla="+- G3 10800 0"/>
                <a:gd name="G5" fmla="+- 21600 8721 19555"/>
                <a:gd name="G6" fmla="+- 19555 8721 0"/>
                <a:gd name="G7" fmla="*/ G6 1 2"/>
                <a:gd name="G8" fmla="*/ 19555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9555 1 2"/>
                <a:gd name="G15" fmla="+- G5 0 G4"/>
                <a:gd name="G16" fmla="+- G0 0 G4"/>
                <a:gd name="G17" fmla="*/ G2 G15 G16"/>
                <a:gd name="T0" fmla="*/ 15161 w 21600"/>
                <a:gd name="T1" fmla="*/ 0 h 21600"/>
                <a:gd name="T2" fmla="*/ 8721 w 21600"/>
                <a:gd name="T3" fmla="*/ 8721 h 21600"/>
                <a:gd name="T4" fmla="*/ 0 w 21600"/>
                <a:gd name="T5" fmla="*/ 16746 h 21600"/>
                <a:gd name="T6" fmla="*/ 9778 w 21600"/>
                <a:gd name="T7" fmla="*/ 21600 h 21600"/>
                <a:gd name="T8" fmla="*/ 19555 w 21600"/>
                <a:gd name="T9" fmla="*/ 15617 h 21600"/>
                <a:gd name="T10" fmla="*/ 21600 w 21600"/>
                <a:gd name="T11" fmla="*/ 8721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161" y="0"/>
                  </a:moveTo>
                  <a:lnTo>
                    <a:pt x="8721" y="8721"/>
                  </a:lnTo>
                  <a:lnTo>
                    <a:pt x="10766" y="8721"/>
                  </a:lnTo>
                  <a:lnTo>
                    <a:pt x="10766" y="11892"/>
                  </a:lnTo>
                  <a:lnTo>
                    <a:pt x="0" y="11892"/>
                  </a:lnTo>
                  <a:lnTo>
                    <a:pt x="0" y="21600"/>
                  </a:lnTo>
                  <a:lnTo>
                    <a:pt x="19555" y="21600"/>
                  </a:lnTo>
                  <a:lnTo>
                    <a:pt x="19555" y="8721"/>
                  </a:lnTo>
                  <a:lnTo>
                    <a:pt x="21600" y="87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AutoShape 21" descr="Dark horizontal"/>
            <p:cNvSpPr>
              <a:spLocks noChangeArrowheads="1"/>
            </p:cNvSpPr>
            <p:nvPr/>
          </p:nvSpPr>
          <p:spPr bwMode="auto">
            <a:xfrm flipH="1">
              <a:off x="3635375" y="3379222"/>
              <a:ext cx="2736850" cy="2306636"/>
            </a:xfrm>
            <a:custGeom>
              <a:avLst/>
              <a:gdLst>
                <a:gd name="G0" fmla="+- 16660 0 0"/>
                <a:gd name="G1" fmla="+- 19957 0 0"/>
                <a:gd name="G2" fmla="+- 2543 0 0"/>
                <a:gd name="G3" fmla="*/ 16660 1 2"/>
                <a:gd name="G4" fmla="+- G3 10800 0"/>
                <a:gd name="G5" fmla="+- 21600 16660 19957"/>
                <a:gd name="G6" fmla="+- 19957 2543 0"/>
                <a:gd name="G7" fmla="*/ G6 1 2"/>
                <a:gd name="G8" fmla="*/ 19957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9957 1 2"/>
                <a:gd name="G15" fmla="+- G5 0 G4"/>
                <a:gd name="G16" fmla="+- G0 0 G4"/>
                <a:gd name="G17" fmla="*/ G2 G15 G16"/>
                <a:gd name="T0" fmla="*/ 19130 w 21600"/>
                <a:gd name="T1" fmla="*/ 0 h 21600"/>
                <a:gd name="T2" fmla="*/ 16660 w 21600"/>
                <a:gd name="T3" fmla="*/ 2543 h 21600"/>
                <a:gd name="T4" fmla="*/ 0 w 21600"/>
                <a:gd name="T5" fmla="*/ 20705 h 21600"/>
                <a:gd name="T6" fmla="*/ 9979 w 21600"/>
                <a:gd name="T7" fmla="*/ 21600 h 21600"/>
                <a:gd name="T8" fmla="*/ 19957 w 21600"/>
                <a:gd name="T9" fmla="*/ 12176 h 21600"/>
                <a:gd name="T10" fmla="*/ 21600 w 21600"/>
                <a:gd name="T11" fmla="*/ 254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130" y="0"/>
                  </a:moveTo>
                  <a:lnTo>
                    <a:pt x="16660" y="2543"/>
                  </a:lnTo>
                  <a:lnTo>
                    <a:pt x="18303" y="2543"/>
                  </a:lnTo>
                  <a:lnTo>
                    <a:pt x="18303" y="19810"/>
                  </a:lnTo>
                  <a:lnTo>
                    <a:pt x="0" y="19810"/>
                  </a:lnTo>
                  <a:lnTo>
                    <a:pt x="0" y="21600"/>
                  </a:lnTo>
                  <a:lnTo>
                    <a:pt x="19957" y="21600"/>
                  </a:lnTo>
                  <a:lnTo>
                    <a:pt x="19957" y="2543"/>
                  </a:lnTo>
                  <a:lnTo>
                    <a:pt x="21600" y="2543"/>
                  </a:lnTo>
                  <a:close/>
                </a:path>
              </a:pathLst>
            </a:custGeom>
            <a:solidFill>
              <a:srgbClr val="000066"/>
            </a:solidFill>
            <a:ln w="9525">
              <a:solidFill>
                <a:srgbClr val="80808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674946" y="3824278"/>
            <a:ext cx="2982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d-ID" dirty="0" smtClean="0"/>
              <a:t>KELOMPOK PROSES</a:t>
            </a:r>
          </a:p>
          <a:p>
            <a:pPr algn="ctr">
              <a:buNone/>
            </a:pPr>
            <a:r>
              <a:rPr lang="id-ID" dirty="0" smtClean="0"/>
              <a:t>PERENCANAAN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849114" y="5631271"/>
            <a:ext cx="2743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d-ID" dirty="0" smtClean="0"/>
              <a:t>KELOMPOK PROSES</a:t>
            </a:r>
          </a:p>
          <a:p>
            <a:pPr algn="ctr">
              <a:buNone/>
            </a:pPr>
            <a:r>
              <a:rPr lang="id-ID" dirty="0" smtClean="0"/>
              <a:t>PENGAWASAN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Mendefinisikan Kegiatan Proyek 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583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WBS (Work Breakdown Structure)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scope.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penyusunan</a:t>
            </a:r>
            <a:r>
              <a:rPr lang="en-US" sz="2400" dirty="0" smtClean="0"/>
              <a:t> WBS, 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stakeholder yang lain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aktivitas-aktivitas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keberhasilan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 Dari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pula, </a:t>
            </a:r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,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r>
              <a:rPr lang="en-US" sz="2400" dirty="0" smtClean="0"/>
              <a:t> lain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.</a:t>
            </a:r>
            <a:endParaRPr lang="id-ID" sz="22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Mengurutkan KegiatanProyek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algn="just"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,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berikutnya</a:t>
            </a:r>
            <a:r>
              <a:rPr lang="id-ID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detil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id-ID" sz="2400" dirty="0" smtClean="0"/>
              <a:t> </a:t>
            </a:r>
            <a:r>
              <a:rPr lang="en-US" sz="2400" dirty="0" smtClean="0"/>
              <a:t>WBS, </a:t>
            </a:r>
            <a:r>
              <a:rPr lang="en-US" sz="2400" dirty="0" err="1" smtClean="0"/>
              <a:t>detil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,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batasan-batasan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id-ID" sz="2400" dirty="0" smtClean="0"/>
              <a:t>. Terdapat 3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.</a:t>
            </a:r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DIAGRAM JARINGAN PROYEK</a:t>
            </a:r>
            <a:br>
              <a:rPr lang="id-ID" b="1" dirty="0" smtClean="0"/>
            </a:br>
            <a:r>
              <a:rPr lang="id-ID" b="1" i="1" dirty="0" smtClean="0"/>
              <a:t>(PROJECT NETWORK DIAGRAM)</a:t>
            </a:r>
            <a:endParaRPr lang="en-US" b="1" i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87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100" dirty="0" smtClean="0"/>
              <a:t>Merupakan a</a:t>
            </a:r>
            <a:r>
              <a:rPr lang="en-US" sz="2100" dirty="0" smtClean="0"/>
              <a:t>lat bantu yang </a:t>
            </a:r>
            <a:r>
              <a:rPr lang="en-US" sz="2100" dirty="0" err="1" smtClean="0"/>
              <a:t>biasanya</a:t>
            </a:r>
            <a:r>
              <a:rPr lang="en-US" sz="2100" dirty="0" smtClean="0"/>
              <a:t> </a:t>
            </a:r>
            <a:r>
              <a:rPr lang="en-US" sz="2100" dirty="0" err="1" smtClean="0"/>
              <a:t>digunakan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menyusun</a:t>
            </a:r>
            <a:r>
              <a:rPr lang="en-US" sz="2100" dirty="0" smtClean="0"/>
              <a:t> </a:t>
            </a:r>
            <a:r>
              <a:rPr lang="en-US" sz="2100" dirty="0" err="1" smtClean="0"/>
              <a:t>urutan</a:t>
            </a:r>
            <a:r>
              <a:rPr lang="en-US" sz="2100" dirty="0" smtClean="0"/>
              <a:t> </a:t>
            </a:r>
            <a:r>
              <a:rPr lang="en-US" sz="2100" dirty="0" err="1" smtClean="0"/>
              <a:t>aktivitas</a:t>
            </a:r>
            <a:r>
              <a:rPr lang="id-ID" sz="21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skema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menunjukkan</a:t>
            </a:r>
            <a:r>
              <a:rPr lang="en-US" sz="2100" dirty="0" smtClean="0"/>
              <a:t> </a:t>
            </a:r>
            <a:r>
              <a:rPr lang="en-US" sz="2100" dirty="0" err="1" smtClean="0"/>
              <a:t>hubungan</a:t>
            </a:r>
            <a:r>
              <a:rPr lang="en-US" sz="2100" dirty="0" smtClean="0"/>
              <a:t> </a:t>
            </a:r>
            <a:r>
              <a:rPr lang="en-US" sz="2100" dirty="0" err="1" smtClean="0"/>
              <a:t>logis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urutan</a:t>
            </a:r>
            <a:r>
              <a:rPr lang="en-US" sz="2100" dirty="0" smtClean="0"/>
              <a:t> </a:t>
            </a:r>
            <a:r>
              <a:rPr lang="en-US" sz="2100" dirty="0" err="1" smtClean="0"/>
              <a:t>aktivitas-aktivitas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</a:t>
            </a:r>
            <a:r>
              <a:rPr lang="en-US" sz="2100" dirty="0" err="1" smtClean="0"/>
              <a:t>menggunakan</a:t>
            </a:r>
            <a:r>
              <a:rPr lang="en-US" sz="2100" dirty="0" smtClean="0"/>
              <a:t> AOA (</a:t>
            </a:r>
            <a:r>
              <a:rPr lang="en-US" sz="2100" i="1" dirty="0" smtClean="0"/>
              <a:t>activity-on-arrow</a:t>
            </a:r>
            <a:r>
              <a:rPr lang="en-US" sz="2100" dirty="0" smtClean="0"/>
              <a:t>) </a:t>
            </a:r>
            <a:r>
              <a:rPr lang="en-US" sz="2100" dirty="0" err="1" smtClean="0"/>
              <a:t>atau</a:t>
            </a:r>
            <a:r>
              <a:rPr lang="en-US" sz="2100" dirty="0" smtClean="0"/>
              <a:t> ADM (</a:t>
            </a:r>
            <a:r>
              <a:rPr lang="en-US" sz="2100" i="1" dirty="0" smtClean="0"/>
              <a:t>arrow diagramming </a:t>
            </a:r>
            <a:r>
              <a:rPr lang="en-US" sz="2100" i="1" dirty="0" err="1" smtClean="0"/>
              <a:t>mehod</a:t>
            </a:r>
            <a:r>
              <a:rPr lang="en-US" sz="2100" dirty="0" smtClean="0"/>
              <a:t>).</a:t>
            </a:r>
            <a:endParaRPr lang="id-ID" sz="2100" dirty="0" smtClean="0"/>
          </a:p>
          <a:p>
            <a:pPr algn="just">
              <a:buFont typeface="Arial" pitchFamily="34" charset="0"/>
              <a:buChar char="•"/>
            </a:pPr>
            <a:r>
              <a:rPr lang="id-ID" sz="2100" dirty="0" smtClean="0"/>
              <a:t>Manfaat 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100" dirty="0" err="1" smtClean="0"/>
              <a:t>Menyusun</a:t>
            </a:r>
            <a:r>
              <a:rPr lang="en-US" sz="2100" dirty="0" smtClean="0"/>
              <a:t> </a:t>
            </a:r>
            <a:r>
              <a:rPr lang="en-US" sz="2100" dirty="0" err="1" smtClean="0"/>
              <a:t>urutan</a:t>
            </a:r>
            <a:r>
              <a:rPr lang="en-US" sz="2100" dirty="0" smtClean="0"/>
              <a:t> </a:t>
            </a:r>
            <a:r>
              <a:rPr lang="en-US" sz="2100" dirty="0" err="1" smtClean="0"/>
              <a:t>kegiatan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memiliki</a:t>
            </a:r>
            <a:r>
              <a:rPr lang="en-US" sz="2100" dirty="0" smtClean="0"/>
              <a:t> </a:t>
            </a:r>
            <a:r>
              <a:rPr lang="en-US" sz="2100" dirty="0" err="1" smtClean="0"/>
              <a:t>sejumlah</a:t>
            </a:r>
            <a:r>
              <a:rPr lang="en-US" sz="2100" dirty="0" smtClean="0"/>
              <a:t> </a:t>
            </a:r>
            <a:r>
              <a:rPr lang="en-US" sz="2100" dirty="0" err="1" smtClean="0"/>
              <a:t>besar</a:t>
            </a:r>
            <a:r>
              <a:rPr lang="en-US" sz="2100" dirty="0" smtClean="0"/>
              <a:t>  </a:t>
            </a:r>
            <a:r>
              <a:rPr lang="en-US" sz="2100" dirty="0" err="1" smtClean="0"/>
              <a:t>komponen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hubungan</a:t>
            </a:r>
            <a:r>
              <a:rPr lang="en-US" sz="2100" dirty="0" smtClean="0"/>
              <a:t> </a:t>
            </a:r>
            <a:r>
              <a:rPr lang="en-US" sz="2100" dirty="0" err="1" smtClean="0"/>
              <a:t>ketergantungan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komplek</a:t>
            </a:r>
            <a:r>
              <a:rPr lang="id-ID" sz="2100" dirty="0" smtClean="0"/>
              <a:t>s</a:t>
            </a:r>
            <a:r>
              <a:rPr lang="en-US" sz="2100" dirty="0" smtClean="0"/>
              <a:t>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100" dirty="0" err="1" smtClean="0"/>
              <a:t>Membuat</a:t>
            </a:r>
            <a:r>
              <a:rPr lang="en-US" sz="2100" dirty="0" smtClean="0"/>
              <a:t> </a:t>
            </a:r>
            <a:r>
              <a:rPr lang="en-US" sz="2100" dirty="0" err="1" smtClean="0"/>
              <a:t>perkiraan</a:t>
            </a:r>
            <a:r>
              <a:rPr lang="en-US" sz="2100" dirty="0" smtClean="0"/>
              <a:t> </a:t>
            </a:r>
            <a:r>
              <a:rPr lang="en-US" sz="2100" dirty="0" err="1" smtClean="0"/>
              <a:t>jadwal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yang paling </a:t>
            </a:r>
            <a:r>
              <a:rPr lang="en-US" sz="2100" dirty="0" err="1" smtClean="0"/>
              <a:t>ekonomis</a:t>
            </a:r>
            <a:r>
              <a:rPr lang="en-US" sz="2100" dirty="0" smtClean="0"/>
              <a:t>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100" dirty="0" err="1" smtClean="0"/>
              <a:t>Mengusahakan</a:t>
            </a:r>
            <a:r>
              <a:rPr lang="en-US" sz="2100" dirty="0" smtClean="0"/>
              <a:t> </a:t>
            </a:r>
            <a:r>
              <a:rPr lang="en-US" sz="2100" dirty="0" err="1" smtClean="0"/>
              <a:t>fluktuasi</a:t>
            </a:r>
            <a:r>
              <a:rPr lang="en-US" sz="2100" dirty="0" smtClean="0"/>
              <a:t> minimal </a:t>
            </a:r>
            <a:r>
              <a:rPr lang="en-US" sz="2100" dirty="0" err="1" smtClean="0"/>
              <a:t>penggunaan</a:t>
            </a:r>
            <a:r>
              <a:rPr lang="en-US" sz="2100" dirty="0" smtClean="0"/>
              <a:t> </a:t>
            </a:r>
            <a:r>
              <a:rPr lang="en-US" sz="2100" dirty="0" err="1" smtClean="0"/>
              <a:t>sumberdaya</a:t>
            </a:r>
            <a:endParaRPr lang="id-ID" sz="2100" dirty="0" smtClean="0"/>
          </a:p>
          <a:p>
            <a:pPr algn="just">
              <a:buFont typeface="Arial" pitchFamily="34" charset="0"/>
              <a:buChar char="•"/>
            </a:pPr>
            <a:r>
              <a:rPr lang="id-ID" sz="2100" dirty="0" smtClean="0"/>
              <a:t>Metode yang umum digunakan :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en-US" sz="2100" dirty="0" err="1" smtClean="0"/>
              <a:t>jalur</a:t>
            </a:r>
            <a:r>
              <a:rPr lang="en-US" sz="2100" dirty="0" smtClean="0"/>
              <a:t> </a:t>
            </a:r>
            <a:r>
              <a:rPr lang="en-US" sz="2100" dirty="0" err="1" smtClean="0"/>
              <a:t>kritis</a:t>
            </a:r>
            <a:r>
              <a:rPr lang="en-US" sz="2100" dirty="0" smtClean="0"/>
              <a:t> (CPM)</a:t>
            </a:r>
            <a:r>
              <a:rPr lang="id-ID" sz="2100" dirty="0" smtClean="0"/>
              <a:t>, </a:t>
            </a:r>
            <a:r>
              <a:rPr lang="en-US" sz="2100" dirty="0" err="1" smtClean="0"/>
              <a:t>Teknik</a:t>
            </a:r>
            <a:r>
              <a:rPr lang="en-US" sz="2100" dirty="0" smtClean="0"/>
              <a:t> </a:t>
            </a:r>
            <a:r>
              <a:rPr lang="en-US" sz="2100" dirty="0" err="1" smtClean="0"/>
              <a:t>evaluasi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review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(PERT)</a:t>
            </a:r>
            <a:r>
              <a:rPr lang="id-ID" sz="2100" dirty="0" smtClean="0"/>
              <a:t> dan  </a:t>
            </a: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id-ID" sz="2100" dirty="0" smtClean="0"/>
              <a:t>D</a:t>
            </a:r>
            <a:r>
              <a:rPr lang="en-US" sz="2100" dirty="0" err="1" smtClean="0"/>
              <a:t>iagram</a:t>
            </a:r>
            <a:r>
              <a:rPr lang="en-US" sz="2100" dirty="0" smtClean="0"/>
              <a:t> </a:t>
            </a:r>
            <a:r>
              <a:rPr lang="id-ID" sz="2100" dirty="0" err="1" smtClean="0"/>
              <a:t>P</a:t>
            </a:r>
            <a:r>
              <a:rPr lang="en-US" sz="2100" dirty="0" err="1" smtClean="0"/>
              <a:t>endahuluan</a:t>
            </a:r>
            <a:r>
              <a:rPr lang="en-US" sz="2100" dirty="0" smtClean="0"/>
              <a:t> (PDM)</a:t>
            </a:r>
            <a:endParaRPr lang="en-US" sz="2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7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Perbandingan : </a:t>
            </a:r>
            <a:r>
              <a:rPr lang="id-ID" sz="4000" b="1" dirty="0" smtClean="0"/>
              <a:t>CPM, PERT, PDM</a:t>
            </a:r>
            <a:endParaRPr lang="en-US" sz="4000" b="1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8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930410"/>
              </p:ext>
            </p:extLst>
          </p:nvPr>
        </p:nvGraphicFramePr>
        <p:xfrm>
          <a:off x="272142" y="1567534"/>
          <a:ext cx="8686800" cy="490088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37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CPM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PERT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PDM 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029">
                <a:tc gridSpan="3">
                  <a:txBody>
                    <a:bodyPr/>
                    <a:lstStyle/>
                    <a:p>
                      <a:pPr algn="just"/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Memakai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teknik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penyajian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secara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grafis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memakai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diagram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anak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panah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lingkaran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serta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kaidah-kaidah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dasar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logika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ketergantungan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menyusun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urutan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suatu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proyek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828">
                <a:tc gridSpan="2">
                  <a:txBody>
                    <a:bodyPr/>
                    <a:lstStyle/>
                    <a:p>
                      <a:pPr algn="just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Activity on Arrow (AOA) :</a:t>
                      </a:r>
                    </a:p>
                    <a:p>
                      <a:pPr algn="just"/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anak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panah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/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dilambangkan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anak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panah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Activity on Node (AON):</a:t>
                      </a:r>
                    </a:p>
                    <a:p>
                      <a:pPr algn="just"/>
                      <a:r>
                        <a:rPr lang="fi-FI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 pada node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64">
                <a:tc>
                  <a:txBody>
                    <a:bodyPr/>
                    <a:lstStyle/>
                    <a:p>
                      <a:pPr algn="just"/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Menggunakan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 (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satu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angka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estimasi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setiap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CPM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banyak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digunakan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kalangan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industri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proyek-proyek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engineering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konstruksi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Menggunakan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3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angka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estimasi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tiap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yaitu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optimistic,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pesimistik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paling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mungkin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memberikan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rentang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waktu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PERT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dapat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menampung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adanya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unsur-unsur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belum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pasti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kemudian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menganalisa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kemungkinan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kemungkinan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sejauh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mana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proyek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menyimpang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atau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memenuhi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jadwal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penyelesaian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Sehingga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PERT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lebih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banyak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digunakan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proyek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proyek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&amp; 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pengembangan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seringkali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memiliki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unsur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waktu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belum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pasti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Menggunakan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satu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angka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estimasi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tiap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PDM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menghasilkan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jaringan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lebih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sederhana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CPM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PERT,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terutama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proyek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kegiatannya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perlu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dipecah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menjadi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sub-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Mekanisme Penggunaan 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772893"/>
            <a:ext cx="8686800" cy="538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lingkup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menguraikannya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komponen-komponen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komponen-komponen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ketergantungan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.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id-ID" sz="2400" dirty="0" smtClean="0"/>
              <a:t>l</a:t>
            </a:r>
            <a:r>
              <a:rPr lang="en-US" sz="2400" dirty="0" smtClean="0"/>
              <a:t>el.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perkiraan</a:t>
            </a:r>
            <a:r>
              <a:rPr lang="en-US" sz="2400" dirty="0" smtClean="0"/>
              <a:t> </a:t>
            </a:r>
            <a:r>
              <a:rPr lang="en-US" sz="2400" dirty="0" err="1" smtClean="0"/>
              <a:t>kurun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, float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kurun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endParaRPr lang="en-US" sz="2400" dirty="0" smtClean="0"/>
          </a:p>
          <a:p>
            <a:pPr marL="971550" lvl="2" indent="-514350" algn="just">
              <a:buFont typeface="+mj-lt"/>
              <a:buAutoNum type="alphaLcPeriod"/>
            </a:pP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jadwal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ekonomis</a:t>
            </a:r>
            <a:r>
              <a:rPr lang="en-US" sz="2400" dirty="0" smtClean="0"/>
              <a:t> </a:t>
            </a:r>
          </a:p>
          <a:p>
            <a:pPr marL="971550" lvl="2" indent="-514350" algn="just">
              <a:buFont typeface="+mj-lt"/>
              <a:buAutoNum type="alphaLcPeriod"/>
            </a:pPr>
            <a:r>
              <a:rPr lang="en-US" sz="2400" dirty="0" err="1" smtClean="0"/>
              <a:t>Meminimalkan</a:t>
            </a:r>
            <a:r>
              <a:rPr lang="en-US" sz="2400" dirty="0" smtClean="0"/>
              <a:t> </a:t>
            </a:r>
            <a:r>
              <a:rPr lang="en-US" sz="2400" dirty="0" err="1" smtClean="0"/>
              <a:t>fluktuasi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9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1688</Words>
  <Application>Microsoft Office PowerPoint</Application>
  <PresentationFormat>On-screen Show (4:3)</PresentationFormat>
  <Paragraphs>504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宋体</vt:lpstr>
      <vt:lpstr>Arial</vt:lpstr>
      <vt:lpstr>Calibri</vt:lpstr>
      <vt:lpstr>Times New Roman</vt:lpstr>
      <vt:lpstr>Trebuchet MS</vt:lpstr>
      <vt:lpstr>Verdana</vt:lpstr>
      <vt:lpstr>Wingdings</vt:lpstr>
      <vt:lpstr>Wingdings 3</vt:lpstr>
      <vt:lpstr>Facet</vt:lpstr>
      <vt:lpstr>PROJECT Time Management (Manajemen waktu proyek bag.1) (MATA KULIAH MANAJEMEN PROYEK PERANGKAT LUNAK) </vt:lpstr>
      <vt:lpstr>Definisi Manajemen Waktu Proyek</vt:lpstr>
      <vt:lpstr>Tahapan Manajemen Waktu Proyek (1)</vt:lpstr>
      <vt:lpstr>Tahapan Manajemen Waktu Proyek (2)</vt:lpstr>
      <vt:lpstr>Mendefinisikan Kegiatan Proyek </vt:lpstr>
      <vt:lpstr>Mengurutkan KegiatanProyek</vt:lpstr>
      <vt:lpstr>DIAGRAM JARINGAN PROYEK (PROJECT NETWORK DIAGRAM)</vt:lpstr>
      <vt:lpstr>Perbandingan : CPM, PERT, PDM</vt:lpstr>
      <vt:lpstr>Mekanisme Penggunaan </vt:lpstr>
      <vt:lpstr>Activity On Arrow (AOA)</vt:lpstr>
      <vt:lpstr>Simbol Pada AOA</vt:lpstr>
      <vt:lpstr>Beberapa Hubungan Pada AOA</vt:lpstr>
      <vt:lpstr>Hubungan Kebergantungan Antar Kegiatan (1)</vt:lpstr>
      <vt:lpstr>Hubungan Kebergantungan Antar Kegiatan (2)</vt:lpstr>
      <vt:lpstr>Hubungan Kebergantungan Antar Kegiatan (2)</vt:lpstr>
      <vt:lpstr>Beberapa Ketentuan Umum Penggunaan AOA</vt:lpstr>
      <vt:lpstr>Contoh Penggunaan AOA</vt:lpstr>
      <vt:lpstr>Activity On Node (AON)</vt:lpstr>
      <vt:lpstr>Simbol  Pada AON</vt:lpstr>
      <vt:lpstr>Aturan Dasar Pada AON (1)</vt:lpstr>
      <vt:lpstr>Aturan Dasar Pada AON (2)</vt:lpstr>
      <vt:lpstr>Contoh Penggunaan AON</vt:lpstr>
      <vt:lpstr>Aturan Dalam Penggunaan AON (1)</vt:lpstr>
      <vt:lpstr>Aturan Dalam Penggunaan AON (2)</vt:lpstr>
      <vt:lpstr>PRECEDENCE DIAGRAM METHOD (PDM)</vt:lpstr>
      <vt:lpstr>Simbol Dalam PDM</vt:lpstr>
      <vt:lpstr>Contoh  Dalam Penggunaan PDM</vt:lpstr>
      <vt:lpstr>Tugas 1</vt:lpstr>
      <vt:lpstr>Tugas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2019-04-11T01:42:46Z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