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4" r:id="rId4"/>
  </p:sldMasterIdLst>
  <p:notesMasterIdLst>
    <p:notesMasterId r:id="rId35"/>
  </p:notesMasterIdLst>
  <p:sldIdLst>
    <p:sldId id="256" r:id="rId5"/>
    <p:sldId id="343" r:id="rId6"/>
    <p:sldId id="378" r:id="rId7"/>
    <p:sldId id="387" r:id="rId8"/>
    <p:sldId id="379" r:id="rId9"/>
    <p:sldId id="381" r:id="rId10"/>
    <p:sldId id="398" r:id="rId11"/>
    <p:sldId id="401" r:id="rId12"/>
    <p:sldId id="388" r:id="rId13"/>
    <p:sldId id="389" r:id="rId14"/>
    <p:sldId id="402" r:id="rId15"/>
    <p:sldId id="403" r:id="rId16"/>
    <p:sldId id="404" r:id="rId17"/>
    <p:sldId id="405" r:id="rId18"/>
    <p:sldId id="406" r:id="rId19"/>
    <p:sldId id="407" r:id="rId20"/>
    <p:sldId id="408" r:id="rId21"/>
    <p:sldId id="409" r:id="rId22"/>
    <p:sldId id="410" r:id="rId23"/>
    <p:sldId id="411" r:id="rId24"/>
    <p:sldId id="412" r:id="rId25"/>
    <p:sldId id="413" r:id="rId26"/>
    <p:sldId id="414" r:id="rId27"/>
    <p:sldId id="415" r:id="rId28"/>
    <p:sldId id="416" r:id="rId29"/>
    <p:sldId id="417" r:id="rId30"/>
    <p:sldId id="418" r:id="rId31"/>
    <p:sldId id="386" r:id="rId32"/>
    <p:sldId id="419" r:id="rId33"/>
    <p:sldId id="377" r:id="rId3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89896" autoAdjust="0"/>
  </p:normalViewPr>
  <p:slideViewPr>
    <p:cSldViewPr>
      <p:cViewPr varScale="1">
        <p:scale>
          <a:sx n="66" d="100"/>
          <a:sy n="66" d="100"/>
        </p:scale>
        <p:origin x="151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4/11/2019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882B0537-26E3-4DDF-AF3C-8F15C807AAE8}" type="datetime8">
              <a:rPr lang="en-US" sz="2000" smtClean="0">
                <a:solidFill>
                  <a:srgbClr val="FFFFFF"/>
                </a:solidFill>
              </a:rPr>
              <a:pPr algn="ctr"/>
              <a:t>4/11/2019 7:45 AM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Sidang Tesis Opsi Teknologi Informasi – Institut Teknologi Bandung 2010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26" name="Picture 25" descr="logo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8600" y="4953000"/>
            <a:ext cx="1755711" cy="1767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858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4/11/2019 7:45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736075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4/11/2019 7:45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0643400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4/11/2019 7:45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026491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4/11/2019 7:45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7704429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4/11/2019 7:45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140482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4/11/2019 7:45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482468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4/11/2019 7:45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342787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4/11/2019 7:45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0EDB7-F7B6-4106-B134-6FA1A729EA77}" type="datetime8">
              <a:rPr lang="en-US" smtClean="0"/>
              <a:pPr/>
              <a:t>4/11/2019 7:45 AM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8" name="Picture 7" descr="sm_boo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2648" y="1755648"/>
            <a:ext cx="1615307" cy="1688453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96AE-FB7B-4299-9D1C-E122EF7F3F23}" type="datetime8">
              <a:rPr lang="en-US" smtClean="0"/>
              <a:pPr/>
              <a:t>4/11/2019 7:45 AM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 descr="logo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43800" y="609600"/>
            <a:ext cx="1288751" cy="1297578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94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4/11/2019 7:45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275966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E503-3B53-48A4-B4F0-A5B8941EF20B}" type="datetime8">
              <a:rPr lang="en-US" smtClean="0"/>
              <a:pPr/>
              <a:t>4/11/2019 7:45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362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4/11/2019 7:45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189277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4/11/2019 7:45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256874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4/11/2019 7:45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689725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4/11/2019 7:45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777729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4/11/2019 7:45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088628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4/11/2019 7:45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46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  <p:sldLayoutId id="2147483703" r:id="rId17"/>
    <p:sldLayoutId id="2147483702" r:id="rId18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762000" y="381000"/>
            <a:ext cx="7696200" cy="2286000"/>
          </a:xfrm>
        </p:spPr>
        <p:txBody>
          <a:bodyPr>
            <a:noAutofit/>
          </a:bodyPr>
          <a:lstStyle/>
          <a:p>
            <a:pPr algn="ctr"/>
            <a:r>
              <a:rPr lang="id-ID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PROJECT Time Management</a:t>
            </a:r>
            <a:br>
              <a:rPr lang="id-ID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id-ID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(Manajemen waktu proyek bag.1)</a:t>
            </a:r>
            <a:r>
              <a:rPr lang="id-ID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id-ID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id-ID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(MATA KULIAH MANAJEMEN PROYEK PERANGKAT LUNAK) 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5400" y="3396330"/>
            <a:ext cx="670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d-ID" sz="2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pPr algn="ctr"/>
            <a:r>
              <a:rPr lang="id-ID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Sufa’atin </a:t>
            </a:r>
          </a:p>
          <a:p>
            <a:pPr algn="ctr"/>
            <a:r>
              <a:rPr lang="id-ID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Program Studi Teknik Informatika </a:t>
            </a:r>
          </a:p>
          <a:p>
            <a:pPr algn="ctr"/>
            <a:r>
              <a:rPr lang="id-ID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Universitas Komputer Indonesia</a:t>
            </a:r>
            <a:endParaRPr lang="id-ID" sz="2000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Activity On Arrow (AOA)</a:t>
            </a:r>
            <a:endParaRPr lang="en-US" b="1" dirty="0"/>
          </a:p>
        </p:txBody>
      </p:sp>
      <p:sp>
        <p:nvSpPr>
          <p:cNvPr id="12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337455" y="1774369"/>
            <a:ext cx="868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marL="0" indent="0" algn="just">
              <a:buNone/>
            </a:pP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digambarkan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anak</a:t>
            </a:r>
            <a:r>
              <a:rPr lang="en-US" sz="2400" dirty="0" smtClean="0"/>
              <a:t> </a:t>
            </a:r>
            <a:r>
              <a:rPr lang="en-US" sz="2400" dirty="0" err="1" smtClean="0"/>
              <a:t>panah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menghubungkan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lingkaran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mewakili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peristiwa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10</a:t>
            </a:fld>
            <a:endParaRPr lang="en-US" sz="1800" dirty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98644" y="3047991"/>
            <a:ext cx="7776864" cy="2422376"/>
            <a:chOff x="755576" y="2590800"/>
            <a:chExt cx="7469832" cy="2422376"/>
          </a:xfrm>
        </p:grpSpPr>
        <p:sp>
          <p:nvSpPr>
            <p:cNvPr id="10" name="Oval 9"/>
            <p:cNvSpPr/>
            <p:nvPr/>
          </p:nvSpPr>
          <p:spPr>
            <a:xfrm>
              <a:off x="1308897" y="3538686"/>
              <a:ext cx="1291082" cy="147449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i</a:t>
              </a:r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6473225" y="3538686"/>
              <a:ext cx="1291082" cy="147449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d-ID" dirty="0" smtClean="0"/>
                <a:t>J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55576" y="2696121"/>
              <a:ext cx="2397724" cy="646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err="1" smtClean="0"/>
                <a:t>Peristiwa</a:t>
              </a:r>
              <a:r>
                <a:rPr lang="en-US" b="1" dirty="0" smtClean="0"/>
                <a:t>/event</a:t>
              </a:r>
            </a:p>
            <a:p>
              <a:pPr algn="ctr"/>
              <a:r>
                <a:rPr lang="en-US" b="1" dirty="0" err="1">
                  <a:solidFill>
                    <a:srgbClr val="0070C0"/>
                  </a:solidFill>
                </a:rPr>
                <a:t>T</a:t>
              </a:r>
              <a:r>
                <a:rPr lang="en-US" b="1" dirty="0" err="1" smtClean="0">
                  <a:solidFill>
                    <a:srgbClr val="0070C0"/>
                  </a:solidFill>
                </a:rPr>
                <a:t>erdahulu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827684" y="2590800"/>
              <a:ext cx="2397724" cy="646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err="1" smtClean="0"/>
                <a:t>Peristiwa</a:t>
              </a:r>
              <a:r>
                <a:rPr lang="en-US" b="1" dirty="0" smtClean="0"/>
                <a:t>/event</a:t>
              </a:r>
            </a:p>
            <a:p>
              <a:pPr algn="ctr"/>
              <a:r>
                <a:rPr lang="en-US" b="1" dirty="0" err="1" smtClean="0">
                  <a:solidFill>
                    <a:srgbClr val="0070C0"/>
                  </a:solidFill>
                </a:rPr>
                <a:t>Berikutnya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cxnSp>
          <p:nvCxnSpPr>
            <p:cNvPr id="15" name="Straight Arrow Connector 14"/>
            <p:cNvCxnSpPr>
              <a:stCxn id="10" idx="6"/>
              <a:endCxn id="11" idx="2"/>
            </p:cNvCxnSpPr>
            <p:nvPr/>
          </p:nvCxnSpPr>
          <p:spPr>
            <a:xfrm>
              <a:off x="2599979" y="4275931"/>
              <a:ext cx="3873246" cy="219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3153300" y="4381252"/>
              <a:ext cx="2397724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err="1" smtClean="0"/>
                <a:t>Kegiatan</a:t>
              </a:r>
              <a:endParaRPr lang="en-US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Simbol Pada AOA</a:t>
            </a:r>
            <a:endParaRPr lang="en-US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11</a:t>
            </a:fld>
            <a:endParaRPr lang="en-US" sz="1800" dirty="0">
              <a:solidFill>
                <a:schemeClr val="bg1"/>
              </a:solidFill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083161"/>
              </p:ext>
            </p:extLst>
          </p:nvPr>
        </p:nvGraphicFramePr>
        <p:xfrm>
          <a:off x="152402" y="977218"/>
          <a:ext cx="8839201" cy="5360334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295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72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80086"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err="1" smtClean="0"/>
                        <a:t>Anak</a:t>
                      </a:r>
                      <a:r>
                        <a:rPr lang="en-US" sz="1500" b="0" dirty="0" smtClean="0"/>
                        <a:t>  </a:t>
                      </a:r>
                      <a:r>
                        <a:rPr lang="en-US" sz="1500" b="0" dirty="0" err="1" smtClean="0"/>
                        <a:t>panah</a:t>
                      </a:r>
                      <a:r>
                        <a:rPr lang="en-US" sz="1500" b="0" dirty="0" smtClean="0"/>
                        <a:t> (arrow)</a:t>
                      </a:r>
                      <a:endParaRPr lang="en-US" sz="15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3363" indent="-233363" algn="just">
                        <a:buFont typeface="Arial" pitchFamily="34" charset="0"/>
                        <a:buChar char="•"/>
                      </a:pPr>
                      <a:r>
                        <a:rPr lang="en-US" sz="1500" b="0" dirty="0" err="1" smtClean="0"/>
                        <a:t>Melambangkan</a:t>
                      </a:r>
                      <a:r>
                        <a:rPr lang="en-US" sz="1500" b="0" dirty="0" smtClean="0"/>
                        <a:t> activity/</a:t>
                      </a:r>
                      <a:r>
                        <a:rPr lang="en-US" sz="1500" b="0" dirty="0" err="1" smtClean="0"/>
                        <a:t>kegiatan</a:t>
                      </a:r>
                      <a:endParaRPr lang="en-US" sz="1500" b="0" dirty="0" smtClean="0"/>
                    </a:p>
                    <a:p>
                      <a:pPr marL="233363" indent="-233363" algn="just">
                        <a:buFont typeface="Arial" pitchFamily="34" charset="0"/>
                        <a:buChar char="•"/>
                      </a:pPr>
                      <a:r>
                        <a:rPr lang="en-US" sz="1500" b="0" dirty="0" err="1" smtClean="0"/>
                        <a:t>Kegiatan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="0" dirty="0" err="1" smtClean="0"/>
                        <a:t>ini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="0" dirty="0" err="1" smtClean="0"/>
                        <a:t>memerlukan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="0" dirty="0" err="1" smtClean="0"/>
                        <a:t>jangka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="0" dirty="0" err="1" smtClean="0"/>
                        <a:t>waktu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="0" dirty="0" err="1" smtClean="0"/>
                        <a:t>tertentu</a:t>
                      </a:r>
                      <a:r>
                        <a:rPr lang="en-US" sz="1500" b="0" dirty="0" smtClean="0"/>
                        <a:t> (duration), </a:t>
                      </a:r>
                      <a:r>
                        <a:rPr lang="en-US" sz="1500" b="0" dirty="0" err="1" smtClean="0"/>
                        <a:t>dengan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="0" dirty="0" err="1" smtClean="0"/>
                        <a:t>pengggunaan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="0" dirty="0" err="1" smtClean="0"/>
                        <a:t>sejumlah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="0" dirty="0" err="1" smtClean="0"/>
                        <a:t>sumber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="0" dirty="0" err="1" smtClean="0"/>
                        <a:t>tenaga</a:t>
                      </a:r>
                      <a:r>
                        <a:rPr lang="en-US" sz="1500" b="0" dirty="0" smtClean="0"/>
                        <a:t>, </a:t>
                      </a:r>
                      <a:r>
                        <a:rPr lang="en-US" sz="1500" b="0" dirty="0" err="1" smtClean="0"/>
                        <a:t>peralatan</a:t>
                      </a:r>
                      <a:r>
                        <a:rPr lang="en-US" sz="1500" b="0" dirty="0" smtClean="0"/>
                        <a:t>, </a:t>
                      </a:r>
                      <a:r>
                        <a:rPr lang="en-US" sz="1500" b="0" dirty="0" err="1" smtClean="0"/>
                        <a:t>bahan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="0" dirty="0" err="1" smtClean="0"/>
                        <a:t>dan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="0" dirty="0" err="1" smtClean="0"/>
                        <a:t>biaya</a:t>
                      </a:r>
                      <a:r>
                        <a:rPr lang="en-US" sz="1500" b="0" dirty="0" smtClean="0"/>
                        <a:t> (resources)</a:t>
                      </a:r>
                    </a:p>
                    <a:p>
                      <a:pPr marL="233363" indent="-233363" algn="just">
                        <a:buFont typeface="Arial" pitchFamily="34" charset="0"/>
                        <a:buChar char="•"/>
                      </a:pPr>
                      <a:r>
                        <a:rPr lang="en-US" sz="1500" b="0" dirty="0" err="1" smtClean="0"/>
                        <a:t>Panjang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="0" dirty="0" err="1" smtClean="0"/>
                        <a:t>dan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="0" dirty="0" err="1" smtClean="0"/>
                        <a:t>kemiringan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="0" dirty="0" err="1" smtClean="0"/>
                        <a:t>anak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="0" dirty="0" err="1" smtClean="0"/>
                        <a:t>panah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="0" dirty="0" err="1" smtClean="0"/>
                        <a:t>tidak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="0" dirty="0" err="1" smtClean="0"/>
                        <a:t>mempunyai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="0" dirty="0" err="1" smtClean="0"/>
                        <a:t>arti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="0" dirty="0" err="1" smtClean="0"/>
                        <a:t>tertentu</a:t>
                      </a:r>
                      <a:r>
                        <a:rPr lang="en-US" sz="1500" b="0" dirty="0" smtClean="0"/>
                        <a:t> (</a:t>
                      </a:r>
                      <a:r>
                        <a:rPr lang="en-US" sz="1500" b="0" dirty="0" err="1" smtClean="0"/>
                        <a:t>tidak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="0" dirty="0" err="1" smtClean="0"/>
                        <a:t>berskala</a:t>
                      </a:r>
                      <a:r>
                        <a:rPr lang="en-US" sz="1500" b="0" dirty="0" smtClean="0"/>
                        <a:t>)</a:t>
                      </a:r>
                    </a:p>
                    <a:p>
                      <a:pPr marL="233363" indent="-233363" algn="just">
                        <a:buFont typeface="Arial" pitchFamily="34" charset="0"/>
                        <a:buChar char="•"/>
                      </a:pPr>
                      <a:r>
                        <a:rPr lang="en-US" sz="1500" b="0" dirty="0" err="1" smtClean="0"/>
                        <a:t>Arah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="0" dirty="0" err="1" smtClean="0"/>
                        <a:t>anak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="0" dirty="0" err="1" smtClean="0"/>
                        <a:t>panah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="0" dirty="0" err="1" smtClean="0"/>
                        <a:t>menunjukkan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="0" dirty="0" err="1" smtClean="0"/>
                        <a:t>arah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="0" dirty="0" err="1" smtClean="0"/>
                        <a:t>kegiatan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="0" dirty="0" err="1" smtClean="0"/>
                        <a:t>dengan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="0" dirty="0" err="1" smtClean="0"/>
                        <a:t>arah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="0" dirty="0" err="1" smtClean="0"/>
                        <a:t>dari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="0" dirty="0" err="1" smtClean="0"/>
                        <a:t>kiri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="0" dirty="0" err="1" smtClean="0"/>
                        <a:t>kekanan</a:t>
                      </a:r>
                      <a:r>
                        <a:rPr lang="en-US" sz="1500" b="0" dirty="0" smtClean="0"/>
                        <a:t>.</a:t>
                      </a:r>
                    </a:p>
                    <a:p>
                      <a:pPr marL="233363" indent="-233363" algn="just">
                        <a:buFont typeface="Arial" pitchFamily="34" charset="0"/>
                        <a:buChar char="•"/>
                      </a:pPr>
                      <a:r>
                        <a:rPr lang="en-US" sz="1500" b="0" dirty="0" err="1" smtClean="0"/>
                        <a:t>Contoh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="0" dirty="0" err="1" smtClean="0"/>
                        <a:t>kegiatan</a:t>
                      </a:r>
                      <a:r>
                        <a:rPr lang="en-US" sz="1500" b="0" dirty="0" smtClean="0"/>
                        <a:t> :</a:t>
                      </a:r>
                    </a:p>
                    <a:p>
                      <a:pPr marL="233363" indent="0" algn="just"/>
                      <a:r>
                        <a:rPr lang="en-US" sz="1500" b="0" dirty="0" err="1" smtClean="0"/>
                        <a:t>Melakukan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="0" dirty="0" err="1" smtClean="0"/>
                        <a:t>Analisa</a:t>
                      </a:r>
                      <a:r>
                        <a:rPr lang="en-US" sz="1500" b="0" dirty="0" smtClean="0"/>
                        <a:t> Business </a:t>
                      </a:r>
                      <a:r>
                        <a:rPr lang="en-US" sz="1500" b="0" dirty="0" err="1" smtClean="0"/>
                        <a:t>Proses</a:t>
                      </a:r>
                      <a:r>
                        <a:rPr lang="en-US" sz="1500" b="0" dirty="0" smtClean="0"/>
                        <a:t> SIM </a:t>
                      </a:r>
                      <a:r>
                        <a:rPr lang="en-US" sz="1500" b="0" dirty="0" err="1" smtClean="0"/>
                        <a:t>Kepegawaian</a:t>
                      </a:r>
                      <a:r>
                        <a:rPr lang="en-US" sz="1500" b="0" dirty="0" smtClean="0"/>
                        <a:t>, </a:t>
                      </a:r>
                      <a:r>
                        <a:rPr lang="en-US" sz="1500" b="0" dirty="0" err="1" smtClean="0"/>
                        <a:t>Melakukan</a:t>
                      </a:r>
                      <a:r>
                        <a:rPr lang="en-US" sz="1500" b="0" dirty="0" smtClean="0"/>
                        <a:t> Coding </a:t>
                      </a:r>
                      <a:r>
                        <a:rPr lang="en-US" sz="1500" b="0" dirty="0" err="1" smtClean="0"/>
                        <a:t>Aplikasi</a:t>
                      </a:r>
                      <a:r>
                        <a:rPr lang="en-US" sz="1500" b="0" dirty="0" smtClean="0"/>
                        <a:t> SIM </a:t>
                      </a:r>
                      <a:r>
                        <a:rPr lang="en-US" sz="1500" b="0" dirty="0" err="1" smtClean="0"/>
                        <a:t>Kepegawaian</a:t>
                      </a:r>
                      <a:r>
                        <a:rPr lang="en-US" sz="1500" b="0" dirty="0" smtClean="0"/>
                        <a:t>, </a:t>
                      </a:r>
                      <a:r>
                        <a:rPr lang="en-US" sz="1500" b="0" dirty="0" err="1" smtClean="0"/>
                        <a:t>Melakukan</a:t>
                      </a:r>
                      <a:r>
                        <a:rPr lang="en-US" sz="1500" b="0" dirty="0" smtClean="0"/>
                        <a:t> Testing </a:t>
                      </a:r>
                      <a:r>
                        <a:rPr lang="en-US" sz="1500" b="0" dirty="0" err="1" smtClean="0"/>
                        <a:t>Aplikasi</a:t>
                      </a:r>
                      <a:r>
                        <a:rPr lang="en-US" sz="1500" b="0" dirty="0" smtClean="0"/>
                        <a:t> SIM </a:t>
                      </a:r>
                      <a:r>
                        <a:rPr lang="en-US" sz="1500" b="0" dirty="0" err="1" smtClean="0"/>
                        <a:t>Kepegawaian</a:t>
                      </a:r>
                      <a:endParaRPr lang="en-US" sz="15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2654"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err="1" smtClean="0"/>
                        <a:t>Lingkaran</a:t>
                      </a:r>
                      <a:r>
                        <a:rPr lang="en-US" sz="1500" b="0" dirty="0" smtClean="0"/>
                        <a:t> (node)</a:t>
                      </a:r>
                      <a:endParaRPr lang="en-US" sz="15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3363" indent="-233363">
                        <a:buFont typeface="Arial" pitchFamily="34" charset="0"/>
                        <a:buChar char="•"/>
                      </a:pPr>
                      <a:r>
                        <a:rPr lang="en-US" sz="1500" dirty="0" err="1" smtClean="0"/>
                        <a:t>Melambangkan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kejadian</a:t>
                      </a:r>
                      <a:endParaRPr lang="en-US" sz="1500" dirty="0" smtClean="0"/>
                    </a:p>
                    <a:p>
                      <a:pPr marL="233363" indent="-233363">
                        <a:buFont typeface="Arial" pitchFamily="34" charset="0"/>
                        <a:buChar char="•"/>
                      </a:pPr>
                      <a:r>
                        <a:rPr lang="en-US" sz="1500" dirty="0" err="1" smtClean="0"/>
                        <a:t>Merupakan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ujung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pertemuan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dari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satu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atau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lebih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kegiatan</a:t>
                      </a:r>
                      <a:endParaRPr lang="en-US" sz="1500" dirty="0" smtClean="0"/>
                    </a:p>
                    <a:p>
                      <a:pPr marL="233363" indent="-233363">
                        <a:buFont typeface="Arial" pitchFamily="34" charset="0"/>
                        <a:buChar char="•"/>
                      </a:pPr>
                      <a:r>
                        <a:rPr lang="en-US" sz="1500" dirty="0" err="1" smtClean="0"/>
                        <a:t>Contoh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kejadian</a:t>
                      </a:r>
                      <a:r>
                        <a:rPr lang="en-US" sz="1500" dirty="0" smtClean="0"/>
                        <a:t> : SKPL </a:t>
                      </a:r>
                      <a:r>
                        <a:rPr lang="en-US" sz="1500" b="0" dirty="0" smtClean="0"/>
                        <a:t>SIM </a:t>
                      </a:r>
                      <a:r>
                        <a:rPr lang="en-US" sz="1500" b="0" dirty="0" err="1" smtClean="0"/>
                        <a:t>Kepegawaian</a:t>
                      </a:r>
                      <a:r>
                        <a:rPr lang="id-ID" sz="1500" b="0" dirty="0" smtClean="0"/>
                        <a:t>,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aseline="0" dirty="0" smtClean="0"/>
                        <a:t>DFD </a:t>
                      </a:r>
                      <a:r>
                        <a:rPr lang="en-US" sz="1500" b="0" dirty="0" smtClean="0"/>
                        <a:t>SIM </a:t>
                      </a:r>
                      <a:r>
                        <a:rPr lang="en-US" sz="1500" b="0" dirty="0" err="1" smtClean="0"/>
                        <a:t>Kepegawaian</a:t>
                      </a:r>
                      <a:r>
                        <a:rPr lang="en-US" sz="1500" b="0" baseline="0" dirty="0" smtClean="0"/>
                        <a:t> </a:t>
                      </a:r>
                      <a:r>
                        <a:rPr lang="en-US" sz="1500" b="0" baseline="0" dirty="0" err="1" smtClean="0"/>
                        <a:t>dll</a:t>
                      </a:r>
                      <a:endParaRPr lang="en-US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4527"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err="1" smtClean="0"/>
                        <a:t>Anak</a:t>
                      </a:r>
                      <a:r>
                        <a:rPr lang="en-US" sz="1500" b="0" dirty="0" smtClean="0"/>
                        <a:t> </a:t>
                      </a:r>
                      <a:r>
                        <a:rPr lang="en-US" sz="1500" b="0" dirty="0" err="1" smtClean="0"/>
                        <a:t>panah</a:t>
                      </a:r>
                      <a:r>
                        <a:rPr lang="en-US" sz="1500" b="0" dirty="0" smtClean="0"/>
                        <a:t> </a:t>
                      </a:r>
                      <a:r>
                        <a:rPr lang="en-US" sz="1500" b="0" dirty="0" err="1" smtClean="0"/>
                        <a:t>terputus</a:t>
                      </a:r>
                      <a:r>
                        <a:rPr lang="en-US" sz="1500" b="0" baseline="0" dirty="0" smtClean="0"/>
                        <a:t> </a:t>
                      </a:r>
                      <a:r>
                        <a:rPr lang="en-US" sz="1500" b="0" dirty="0" err="1" smtClean="0"/>
                        <a:t>putus</a:t>
                      </a:r>
                      <a:endParaRPr lang="en-US" sz="15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3363" indent="-233363" algn="just">
                        <a:buFont typeface="Arial" pitchFamily="34" charset="0"/>
                        <a:buChar char="•"/>
                      </a:pPr>
                      <a:r>
                        <a:rPr lang="en-US" sz="1500" dirty="0" err="1" smtClean="0"/>
                        <a:t>Melambangkan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kegiatan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semu</a:t>
                      </a:r>
                      <a:r>
                        <a:rPr lang="en-US" sz="1500" dirty="0" smtClean="0"/>
                        <a:t>/dummy </a:t>
                      </a:r>
                    </a:p>
                    <a:p>
                      <a:pPr marL="233363" indent="-233363" algn="just">
                        <a:buFont typeface="Arial" pitchFamily="34" charset="0"/>
                        <a:buChar char="•"/>
                      </a:pPr>
                      <a:r>
                        <a:rPr lang="en-US" sz="1500" dirty="0" err="1" smtClean="0"/>
                        <a:t>Kegiatan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semu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digunakan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untuk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membatasi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mulainya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kegiatan-kegiatan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atau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penghubung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kejadian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atau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peristiwa</a:t>
                      </a:r>
                      <a:r>
                        <a:rPr lang="en-US" sz="1500" dirty="0" smtClean="0"/>
                        <a:t>.</a:t>
                      </a:r>
                    </a:p>
                    <a:p>
                      <a:pPr marL="233363" indent="-233363" algn="just">
                        <a:buFont typeface="Arial" pitchFamily="34" charset="0"/>
                        <a:buChar char="•"/>
                      </a:pPr>
                      <a:r>
                        <a:rPr lang="en-US" sz="1500" dirty="0" err="1" smtClean="0"/>
                        <a:t>Perbedaan</a:t>
                      </a:r>
                      <a:r>
                        <a:rPr lang="en-US" sz="1500" dirty="0" smtClean="0"/>
                        <a:t> dummy </a:t>
                      </a:r>
                      <a:r>
                        <a:rPr lang="en-US" sz="1500" dirty="0" err="1" smtClean="0"/>
                        <a:t>dengan</a:t>
                      </a:r>
                      <a:r>
                        <a:rPr lang="en-US" sz="1500" dirty="0" smtClean="0"/>
                        <a:t> activity </a:t>
                      </a:r>
                      <a:r>
                        <a:rPr lang="en-US" sz="1500" dirty="0" err="1" smtClean="0"/>
                        <a:t>ialah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bahwa</a:t>
                      </a:r>
                      <a:r>
                        <a:rPr lang="en-US" sz="1500" dirty="0" smtClean="0"/>
                        <a:t> dummy </a:t>
                      </a:r>
                      <a:r>
                        <a:rPr lang="en-US" sz="1500" dirty="0" err="1" smtClean="0"/>
                        <a:t>tidak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mempunyai</a:t>
                      </a:r>
                      <a:r>
                        <a:rPr lang="en-US" sz="1500" dirty="0" smtClean="0"/>
                        <a:t> duration </a:t>
                      </a:r>
                      <a:r>
                        <a:rPr lang="en-US" sz="1500" dirty="0" err="1" smtClean="0"/>
                        <a:t>dan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tidak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memerlukan</a:t>
                      </a:r>
                      <a:r>
                        <a:rPr lang="en-US" sz="1500" dirty="0" smtClean="0"/>
                        <a:t> resources (manpower, equipment or material)</a:t>
                      </a:r>
                      <a:endParaRPr lang="en-US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1480467" y="2204577"/>
            <a:ext cx="1143000" cy="3660776"/>
            <a:chOff x="1981200" y="2208212"/>
            <a:chExt cx="1143000" cy="3660776"/>
          </a:xfrm>
        </p:grpSpPr>
        <p:cxnSp>
          <p:nvCxnSpPr>
            <p:cNvPr id="20" name="Straight Arrow Connector 19"/>
            <p:cNvCxnSpPr/>
            <p:nvPr/>
          </p:nvCxnSpPr>
          <p:spPr>
            <a:xfrm>
              <a:off x="1981200" y="2208212"/>
              <a:ext cx="1143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2286000" y="3048000"/>
              <a:ext cx="685800" cy="381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V="1">
              <a:off x="2286000" y="2514600"/>
              <a:ext cx="76200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2286000" y="2895600"/>
              <a:ext cx="762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Oval 23"/>
            <p:cNvSpPr/>
            <p:nvPr/>
          </p:nvSpPr>
          <p:spPr>
            <a:xfrm>
              <a:off x="2362200" y="4419600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>
              <a:off x="1981200" y="5867400"/>
              <a:ext cx="1143000" cy="1588"/>
            </a:xfrm>
            <a:prstGeom prst="straightConnector1">
              <a:avLst/>
            </a:prstGeom>
            <a:ln>
              <a:prstDash val="dash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Beberapa Hubungan Pada AOA</a:t>
            </a:r>
            <a:endParaRPr lang="en-US" b="1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72145" y="1474358"/>
            <a:ext cx="8763000" cy="5002642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2000" dirty="0" err="1" smtClean="0"/>
              <a:t>Kegiatan-kegiatan</a:t>
            </a:r>
            <a:r>
              <a:rPr lang="en-US" sz="2000" dirty="0" smtClean="0"/>
              <a:t> </a:t>
            </a:r>
            <a:r>
              <a:rPr lang="en-US" sz="2000" dirty="0" err="1" smtClean="0"/>
              <a:t>apa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mendahuluinya</a:t>
            </a:r>
            <a:r>
              <a:rPr lang="en-US" sz="2000" dirty="0" smtClean="0"/>
              <a:t>?</a:t>
            </a:r>
          </a:p>
          <a:p>
            <a:pPr>
              <a:buFont typeface="+mj-lt"/>
              <a:buAutoNum type="arabicPeriod"/>
            </a:pPr>
            <a:endParaRPr lang="en-US" sz="2000" dirty="0"/>
          </a:p>
          <a:p>
            <a:pPr>
              <a:buFont typeface="+mj-lt"/>
              <a:buAutoNum type="arabicPeriod"/>
            </a:pPr>
            <a:endParaRPr lang="en-US" sz="2000" dirty="0" smtClean="0"/>
          </a:p>
          <a:p>
            <a:pPr>
              <a:buFont typeface="+mj-lt"/>
              <a:buAutoNum type="arabicPeriod"/>
            </a:pPr>
            <a:endParaRPr lang="en-US" sz="2000" dirty="0" smtClean="0"/>
          </a:p>
          <a:p>
            <a:pPr>
              <a:buFont typeface="+mj-lt"/>
              <a:buAutoNum type="arabicPeriod"/>
            </a:pPr>
            <a:r>
              <a:rPr lang="en-US" sz="2000" dirty="0" err="1" smtClean="0"/>
              <a:t>Kegiatan-kegiatan</a:t>
            </a:r>
            <a:r>
              <a:rPr lang="en-US" sz="2000" dirty="0" smtClean="0"/>
              <a:t> </a:t>
            </a:r>
            <a:r>
              <a:rPr lang="en-US" sz="2000" dirty="0" err="1" smtClean="0"/>
              <a:t>apa</a:t>
            </a:r>
            <a:r>
              <a:rPr lang="en-US" sz="2000" dirty="0" smtClean="0"/>
              <a:t> yang </a:t>
            </a:r>
            <a:r>
              <a:rPr lang="en-US" sz="2000" dirty="0" err="1" smtClean="0"/>
              <a:t>langsung</a:t>
            </a:r>
            <a:r>
              <a:rPr lang="en-US" sz="2000" dirty="0" smtClean="0"/>
              <a:t> </a:t>
            </a:r>
            <a:r>
              <a:rPr lang="en-US" sz="2000" dirty="0" err="1" smtClean="0"/>
              <a:t>mengikutinya</a:t>
            </a:r>
            <a:r>
              <a:rPr lang="en-US" sz="2000" dirty="0" smtClean="0"/>
              <a:t>?</a:t>
            </a:r>
          </a:p>
          <a:p>
            <a:pPr>
              <a:buFont typeface="+mj-lt"/>
              <a:buAutoNum type="arabicPeriod"/>
            </a:pPr>
            <a:endParaRPr lang="en-US" sz="2000" dirty="0"/>
          </a:p>
          <a:p>
            <a:pPr>
              <a:buFont typeface="+mj-lt"/>
              <a:buAutoNum type="arabicPeriod"/>
            </a:pPr>
            <a:endParaRPr lang="en-US" sz="2000" dirty="0" smtClean="0"/>
          </a:p>
          <a:p>
            <a:pPr>
              <a:buFont typeface="+mj-lt"/>
              <a:buAutoNum type="arabicPeriod"/>
            </a:pPr>
            <a:endParaRPr lang="en-US" sz="2000" dirty="0" smtClean="0"/>
          </a:p>
          <a:p>
            <a:pPr>
              <a:buFont typeface="+mj-lt"/>
              <a:buAutoNum type="arabicPeriod"/>
            </a:pPr>
            <a:r>
              <a:rPr lang="sv-SE" sz="2000" dirty="0" smtClean="0"/>
              <a:t>Kegiatan-kegiatan apa yang dapat berjalan bersamaan</a:t>
            </a:r>
            <a:endParaRPr lang="en-US" sz="20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12</a:t>
            </a:fld>
            <a:endParaRPr lang="en-US" sz="1800" dirty="0">
              <a:solidFill>
                <a:schemeClr val="bg1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004773" y="1991570"/>
            <a:ext cx="2895600" cy="1039446"/>
            <a:chOff x="838200" y="2514600"/>
            <a:chExt cx="2971800" cy="1066800"/>
          </a:xfrm>
        </p:grpSpPr>
        <p:cxnSp>
          <p:nvCxnSpPr>
            <p:cNvPr id="16" name="Straight Arrow Connector 15"/>
            <p:cNvCxnSpPr/>
            <p:nvPr/>
          </p:nvCxnSpPr>
          <p:spPr>
            <a:xfrm>
              <a:off x="990600" y="2514600"/>
              <a:ext cx="609600" cy="457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838200" y="3048000"/>
              <a:ext cx="762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914400" y="3200400"/>
              <a:ext cx="685800" cy="3810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Oval 25"/>
            <p:cNvSpPr/>
            <p:nvPr/>
          </p:nvSpPr>
          <p:spPr>
            <a:xfrm>
              <a:off x="1676400" y="2819400"/>
              <a:ext cx="533400" cy="5334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>
              <a:off x="2286000" y="3048000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Oval 27"/>
            <p:cNvSpPr/>
            <p:nvPr/>
          </p:nvSpPr>
          <p:spPr>
            <a:xfrm>
              <a:off x="3276600" y="2819400"/>
              <a:ext cx="533400" cy="533400"/>
            </a:xfrm>
            <a:prstGeom prst="ellipse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362200" y="3048000"/>
              <a:ext cx="743953" cy="2842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Activity</a:t>
              </a:r>
              <a:endParaRPr lang="en-US" sz="12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117009" y="3662396"/>
            <a:ext cx="2438400" cy="609600"/>
            <a:chOff x="1295400" y="3048000"/>
            <a:chExt cx="2438400" cy="609600"/>
          </a:xfrm>
        </p:grpSpPr>
        <p:sp>
          <p:nvSpPr>
            <p:cNvPr id="31" name="Oval 30"/>
            <p:cNvSpPr/>
            <p:nvPr/>
          </p:nvSpPr>
          <p:spPr>
            <a:xfrm>
              <a:off x="1295400" y="3124200"/>
              <a:ext cx="533400" cy="5334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2819400" y="3124200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1905000" y="3352800"/>
              <a:ext cx="838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flipV="1">
              <a:off x="3352800" y="3048000"/>
              <a:ext cx="38100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3352800" y="3429000"/>
              <a:ext cx="38100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1758657" y="4010738"/>
            <a:ext cx="724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Activity</a:t>
            </a:r>
            <a:endParaRPr lang="en-US" sz="1200" dirty="0"/>
          </a:p>
        </p:txBody>
      </p:sp>
      <p:grpSp>
        <p:nvGrpSpPr>
          <p:cNvPr id="45" name="Group 44"/>
          <p:cNvGrpSpPr/>
          <p:nvPr/>
        </p:nvGrpSpPr>
        <p:grpSpPr>
          <a:xfrm>
            <a:off x="1122893" y="5033999"/>
            <a:ext cx="2057400" cy="1524000"/>
            <a:chOff x="3234680" y="4925144"/>
            <a:chExt cx="2057400" cy="1524000"/>
          </a:xfrm>
        </p:grpSpPr>
        <p:grpSp>
          <p:nvGrpSpPr>
            <p:cNvPr id="46" name="Group 34"/>
            <p:cNvGrpSpPr/>
            <p:nvPr/>
          </p:nvGrpSpPr>
          <p:grpSpPr>
            <a:xfrm>
              <a:off x="3234680" y="4925144"/>
              <a:ext cx="2057400" cy="1524000"/>
              <a:chOff x="1524000" y="4419600"/>
              <a:chExt cx="2057400" cy="1524000"/>
            </a:xfrm>
          </p:grpSpPr>
          <p:sp>
            <p:nvSpPr>
              <p:cNvPr id="50" name="Oval 49"/>
              <p:cNvSpPr/>
              <p:nvPr/>
            </p:nvSpPr>
            <p:spPr>
              <a:xfrm>
                <a:off x="1524000" y="4953000"/>
                <a:ext cx="457200" cy="457200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3124200" y="4419600"/>
                <a:ext cx="457200" cy="457200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3124200" y="4953000"/>
                <a:ext cx="457200" cy="457200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3124200" y="5486400"/>
                <a:ext cx="457200" cy="457200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4" name="Straight Arrow Connector 53"/>
              <p:cNvCxnSpPr/>
              <p:nvPr/>
            </p:nvCxnSpPr>
            <p:spPr>
              <a:xfrm flipV="1">
                <a:off x="2057400" y="4724400"/>
                <a:ext cx="990600" cy="3048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/>
              <p:nvPr/>
            </p:nvCxnSpPr>
            <p:spPr>
              <a:xfrm>
                <a:off x="2057400" y="5181600"/>
                <a:ext cx="9906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/>
              <p:cNvCxnSpPr/>
              <p:nvPr/>
            </p:nvCxnSpPr>
            <p:spPr>
              <a:xfrm>
                <a:off x="2057400" y="5334000"/>
                <a:ext cx="990600" cy="38099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/>
            <p:cNvSpPr txBox="1"/>
            <p:nvPr/>
          </p:nvSpPr>
          <p:spPr>
            <a:xfrm>
              <a:off x="3844280" y="5085184"/>
              <a:ext cx="7248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Activity</a:t>
              </a:r>
              <a:endParaRPr lang="en-US" sz="12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844280" y="5445224"/>
              <a:ext cx="7248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Activity</a:t>
              </a:r>
              <a:endParaRPr lang="en-US" sz="12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844280" y="6032321"/>
              <a:ext cx="7248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Activity</a:t>
              </a:r>
              <a:endParaRPr lang="en-US" sz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 smtClean="0"/>
              <a:t>Hubungan Kebergantungan Antar Kegiatan (1)</a:t>
            </a:r>
            <a:endParaRPr lang="en-US" b="1" dirty="0"/>
          </a:p>
        </p:txBody>
      </p:sp>
      <p:sp>
        <p:nvSpPr>
          <p:cNvPr id="38" name="Content Placeholder 2"/>
          <p:cNvSpPr>
            <a:spLocks noGrp="1"/>
          </p:cNvSpPr>
          <p:nvPr>
            <p:ph idx="1"/>
          </p:nvPr>
        </p:nvSpPr>
        <p:spPr>
          <a:xfrm>
            <a:off x="457200" y="1578414"/>
            <a:ext cx="8229600" cy="4822386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2000" dirty="0" err="1" smtClean="0"/>
              <a:t>Kegiatan</a:t>
            </a:r>
            <a:r>
              <a:rPr lang="en-US" sz="2000" dirty="0" smtClean="0"/>
              <a:t> B </a:t>
            </a:r>
            <a:r>
              <a:rPr lang="en-US" sz="2000" dirty="0" err="1" smtClean="0"/>
              <a:t>Mulai</a:t>
            </a:r>
            <a:r>
              <a:rPr lang="en-US" sz="2000" dirty="0" smtClean="0"/>
              <a:t> </a:t>
            </a:r>
            <a:r>
              <a:rPr lang="en-US" sz="2000" dirty="0" err="1" smtClean="0"/>
              <a:t>setelah</a:t>
            </a:r>
            <a:r>
              <a:rPr lang="en-US" sz="2000" dirty="0" smtClean="0"/>
              <a:t> A </a:t>
            </a:r>
            <a:r>
              <a:rPr lang="en-US" sz="2000" dirty="0" err="1" smtClean="0"/>
              <a:t>selesai</a:t>
            </a:r>
            <a:endParaRPr lang="en-US" sz="2000" dirty="0" smtClean="0"/>
          </a:p>
          <a:p>
            <a:pPr>
              <a:buFont typeface="+mj-lt"/>
              <a:buAutoNum type="arabicPeriod"/>
            </a:pPr>
            <a:endParaRPr lang="en-US" sz="2000" dirty="0"/>
          </a:p>
          <a:p>
            <a:pPr>
              <a:buFont typeface="+mj-lt"/>
              <a:buAutoNum type="arabicPeriod"/>
            </a:pPr>
            <a:endParaRPr lang="en-US" sz="2000" dirty="0" smtClean="0"/>
          </a:p>
          <a:p>
            <a:pPr>
              <a:buFont typeface="+mj-lt"/>
              <a:buAutoNum type="arabicPeriod"/>
            </a:pPr>
            <a:endParaRPr lang="id-ID" sz="2000" dirty="0" smtClean="0"/>
          </a:p>
          <a:p>
            <a:pPr>
              <a:buFont typeface="+mj-lt"/>
              <a:buAutoNum type="arabicPeriod"/>
            </a:pPr>
            <a:endParaRPr lang="id-ID" sz="2000" dirty="0"/>
          </a:p>
          <a:p>
            <a:pPr>
              <a:buFont typeface="+mj-lt"/>
              <a:buAutoNum type="arabicPeriod"/>
            </a:pPr>
            <a:endParaRPr lang="en-US" sz="2000" dirty="0" smtClean="0"/>
          </a:p>
          <a:p>
            <a:pPr>
              <a:buFont typeface="+mj-lt"/>
              <a:buAutoNum type="arabicPeriod"/>
            </a:pPr>
            <a:r>
              <a:rPr lang="en-US" sz="2000" dirty="0" err="1" smtClean="0"/>
              <a:t>Kegiatan</a:t>
            </a:r>
            <a:r>
              <a:rPr lang="en-US" sz="2000" dirty="0" smtClean="0"/>
              <a:t> B </a:t>
            </a:r>
            <a:r>
              <a:rPr lang="en-US" sz="2000" dirty="0" err="1" smtClean="0"/>
              <a:t>dan</a:t>
            </a:r>
            <a:r>
              <a:rPr lang="en-US" sz="2000" dirty="0" smtClean="0"/>
              <a:t> C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dimulai</a:t>
            </a:r>
            <a:r>
              <a:rPr lang="en-US" sz="2000" dirty="0" smtClean="0"/>
              <a:t> </a:t>
            </a:r>
            <a:r>
              <a:rPr lang="en-US" sz="2000" dirty="0" err="1" smtClean="0"/>
              <a:t>kalau</a:t>
            </a:r>
            <a:r>
              <a:rPr lang="en-US" sz="2000" dirty="0" smtClean="0"/>
              <a:t> A </a:t>
            </a:r>
            <a:r>
              <a:rPr lang="en-US" sz="2000" dirty="0" err="1" smtClean="0"/>
              <a:t>selesai</a:t>
            </a:r>
            <a:r>
              <a:rPr lang="en-US" sz="2000" dirty="0" smtClean="0"/>
              <a:t> (</a:t>
            </a:r>
            <a:r>
              <a:rPr lang="en-US" sz="2000" dirty="0" err="1" smtClean="0"/>
              <a:t>kegiatan</a:t>
            </a:r>
            <a:r>
              <a:rPr lang="en-US" sz="2000" dirty="0" smtClean="0"/>
              <a:t> </a:t>
            </a:r>
            <a:r>
              <a:rPr lang="en-US" sz="2000" dirty="0" err="1" smtClean="0"/>
              <a:t>memencar</a:t>
            </a:r>
            <a:r>
              <a:rPr lang="en-US" sz="2000" dirty="0" smtClean="0"/>
              <a:t>)</a:t>
            </a:r>
          </a:p>
          <a:p>
            <a:pPr>
              <a:buFont typeface="+mj-lt"/>
              <a:buAutoNum type="arabicPeriod"/>
            </a:pPr>
            <a:endParaRPr lang="en-US" sz="2000" dirty="0"/>
          </a:p>
          <a:p>
            <a:pPr>
              <a:buFont typeface="+mj-lt"/>
              <a:buAutoNum type="arabicPeriod"/>
            </a:pPr>
            <a:endParaRPr lang="en-US" sz="2000" dirty="0" smtClean="0"/>
          </a:p>
          <a:p>
            <a:pPr>
              <a:buFont typeface="+mj-lt"/>
              <a:buAutoNum type="arabicPeriod"/>
            </a:pPr>
            <a:endParaRPr lang="en-US" sz="2000" dirty="0" smtClean="0"/>
          </a:p>
          <a:p>
            <a:pPr>
              <a:buFont typeface="+mj-lt"/>
              <a:buAutoNum type="arabicPeriod"/>
            </a:pPr>
            <a:endParaRPr lang="en-US" sz="20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13</a:t>
            </a:fld>
            <a:endParaRPr lang="en-US" sz="1800" dirty="0">
              <a:solidFill>
                <a:schemeClr val="bg1"/>
              </a:solidFill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1110339" y="2578680"/>
            <a:ext cx="3429000" cy="460177"/>
            <a:chOff x="914400" y="1292423"/>
            <a:chExt cx="3429000" cy="460177"/>
          </a:xfrm>
        </p:grpSpPr>
        <p:sp>
          <p:nvSpPr>
            <p:cNvPr id="40" name="Oval 39"/>
            <p:cNvSpPr/>
            <p:nvPr/>
          </p:nvSpPr>
          <p:spPr>
            <a:xfrm>
              <a:off x="914400" y="1295400"/>
              <a:ext cx="457200" cy="457200"/>
            </a:xfrm>
            <a:prstGeom prst="ellipse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2438400" y="1295400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3886200" y="1295400"/>
              <a:ext cx="457200" cy="457200"/>
            </a:xfrm>
            <a:prstGeom prst="ellipse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1447800" y="1524000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>
              <a:off x="2971800" y="1524000"/>
              <a:ext cx="838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1676400" y="1292423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A</a:t>
              </a:r>
              <a:endParaRPr lang="en-US" sz="14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124200" y="1292423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B</a:t>
              </a:r>
              <a:endParaRPr lang="en-US" sz="1400" dirty="0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1306278" y="4526632"/>
            <a:ext cx="3429000" cy="990600"/>
            <a:chOff x="914400" y="2286000"/>
            <a:chExt cx="3429000" cy="990600"/>
          </a:xfrm>
        </p:grpSpPr>
        <p:sp>
          <p:nvSpPr>
            <p:cNvPr id="58" name="Oval 57"/>
            <p:cNvSpPr/>
            <p:nvPr/>
          </p:nvSpPr>
          <p:spPr>
            <a:xfrm>
              <a:off x="914400" y="2514600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2438400" y="2514600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3886200" y="2286000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>
              <a:off x="1447800" y="2743200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1676400" y="2511623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A</a:t>
              </a:r>
              <a:endParaRPr lang="en-US" sz="14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200400" y="2359223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B</a:t>
              </a:r>
              <a:endParaRPr lang="en-US" sz="1400" dirty="0"/>
            </a:p>
          </p:txBody>
        </p:sp>
        <p:sp>
          <p:nvSpPr>
            <p:cNvPr id="64" name="Oval 63"/>
            <p:cNvSpPr/>
            <p:nvPr/>
          </p:nvSpPr>
          <p:spPr>
            <a:xfrm>
              <a:off x="3886200" y="2819400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 flipV="1">
              <a:off x="2971800" y="2514600"/>
              <a:ext cx="83820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>
              <a:off x="2971800" y="2819400"/>
              <a:ext cx="83820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3200400" y="2667000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C</a:t>
              </a:r>
              <a:endParaRPr lang="en-US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 smtClean="0"/>
              <a:t>Hubungan Kebergantungan Antar Kegiatan (2)</a:t>
            </a:r>
            <a:endParaRPr lang="en-US" b="1" dirty="0"/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478971" y="1534872"/>
            <a:ext cx="8229600" cy="5018328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s-ES" sz="2000" dirty="0" err="1" smtClean="0"/>
              <a:t>Kegiatan</a:t>
            </a:r>
            <a:r>
              <a:rPr lang="es-ES" sz="2000" dirty="0" smtClean="0"/>
              <a:t> C dan D </a:t>
            </a:r>
            <a:r>
              <a:rPr lang="es-ES" sz="2000" dirty="0" err="1" smtClean="0"/>
              <a:t>dapat</a:t>
            </a:r>
            <a:r>
              <a:rPr lang="es-ES" sz="2000" dirty="0" smtClean="0"/>
              <a:t> </a:t>
            </a:r>
            <a:r>
              <a:rPr lang="es-ES" sz="2000" dirty="0" err="1" smtClean="0"/>
              <a:t>dimulai</a:t>
            </a:r>
            <a:r>
              <a:rPr lang="es-ES" sz="2000" dirty="0" smtClean="0"/>
              <a:t> </a:t>
            </a:r>
            <a:r>
              <a:rPr lang="es-ES" sz="2000" dirty="0" err="1" smtClean="0"/>
              <a:t>setelah</a:t>
            </a:r>
            <a:r>
              <a:rPr lang="es-ES" sz="2000" dirty="0" smtClean="0"/>
              <a:t> </a:t>
            </a:r>
            <a:r>
              <a:rPr lang="es-ES" sz="2000" dirty="0" err="1" smtClean="0"/>
              <a:t>kegiatan</a:t>
            </a:r>
            <a:r>
              <a:rPr lang="es-ES" sz="2000" dirty="0" smtClean="0"/>
              <a:t> A dan B </a:t>
            </a:r>
            <a:r>
              <a:rPr lang="es-ES" sz="2000" dirty="0" err="1" smtClean="0"/>
              <a:t>selesai</a:t>
            </a:r>
            <a:endParaRPr lang="es-ES" sz="2000" dirty="0" smtClean="0"/>
          </a:p>
          <a:p>
            <a:pPr>
              <a:buFont typeface="+mj-lt"/>
              <a:buAutoNum type="arabicPeriod" startAt="3"/>
            </a:pPr>
            <a:endParaRPr lang="es-ES" sz="2000" dirty="0"/>
          </a:p>
          <a:p>
            <a:pPr>
              <a:buFont typeface="+mj-lt"/>
              <a:buAutoNum type="arabicPeriod" startAt="3"/>
            </a:pPr>
            <a:endParaRPr lang="es-ES" sz="2000" dirty="0" smtClean="0"/>
          </a:p>
          <a:p>
            <a:pPr>
              <a:buFont typeface="+mj-lt"/>
              <a:buAutoNum type="arabicPeriod" startAt="3"/>
            </a:pPr>
            <a:endParaRPr lang="es-ES" sz="2000" dirty="0" smtClean="0"/>
          </a:p>
          <a:p>
            <a:pPr>
              <a:buFont typeface="+mj-lt"/>
              <a:buAutoNum type="arabicPeriod" startAt="3"/>
            </a:pPr>
            <a:endParaRPr lang="es-ES" sz="2000" dirty="0" smtClean="0"/>
          </a:p>
          <a:p>
            <a:pPr>
              <a:buFont typeface="+mj-lt"/>
              <a:buAutoNum type="arabicPeriod" startAt="3"/>
            </a:pPr>
            <a:endParaRPr lang="id-ID" sz="2000" dirty="0" smtClean="0"/>
          </a:p>
          <a:p>
            <a:pPr>
              <a:buFont typeface="+mj-lt"/>
              <a:buAutoNum type="arabicPeriod" startAt="3"/>
            </a:pPr>
            <a:r>
              <a:rPr lang="en-US" sz="2000" dirty="0" err="1" smtClean="0"/>
              <a:t>Kegiatan</a:t>
            </a:r>
            <a:r>
              <a:rPr lang="en-US" sz="2000" dirty="0" smtClean="0"/>
              <a:t> C </a:t>
            </a:r>
            <a:r>
              <a:rPr lang="en-US" sz="2000" dirty="0" err="1" smtClean="0"/>
              <a:t>dimulai</a:t>
            </a:r>
            <a:r>
              <a:rPr lang="en-US" sz="2000" dirty="0" smtClean="0"/>
              <a:t> </a:t>
            </a:r>
            <a:r>
              <a:rPr lang="en-US" sz="2000" dirty="0" err="1" smtClean="0"/>
              <a:t>setelah</a:t>
            </a:r>
            <a:r>
              <a:rPr lang="en-US" sz="2000" dirty="0" smtClean="0"/>
              <a:t> A </a:t>
            </a:r>
            <a:r>
              <a:rPr lang="en-US" sz="2000" dirty="0" err="1" smtClean="0"/>
              <a:t>dan</a:t>
            </a:r>
            <a:r>
              <a:rPr lang="en-US" sz="2000" dirty="0" smtClean="0"/>
              <a:t> B </a:t>
            </a:r>
            <a:r>
              <a:rPr lang="en-US" sz="2000" dirty="0" err="1" smtClean="0"/>
              <a:t>selesai</a:t>
            </a:r>
            <a:r>
              <a:rPr lang="en-US" sz="2000" dirty="0" smtClean="0"/>
              <a:t>, </a:t>
            </a:r>
            <a:r>
              <a:rPr lang="en-US" sz="2000" dirty="0" err="1" smtClean="0"/>
              <a:t>kegiatan</a:t>
            </a:r>
            <a:r>
              <a:rPr lang="en-US" sz="2000" dirty="0" smtClean="0"/>
              <a:t> D </a:t>
            </a:r>
            <a:r>
              <a:rPr lang="en-US" sz="2000" dirty="0" err="1" smtClean="0"/>
              <a:t>dimulai</a:t>
            </a:r>
            <a:r>
              <a:rPr lang="en-US" sz="2000" dirty="0" smtClean="0"/>
              <a:t> </a:t>
            </a:r>
            <a:r>
              <a:rPr lang="en-US" sz="2000" dirty="0" err="1" smtClean="0"/>
              <a:t>setelah</a:t>
            </a:r>
            <a:r>
              <a:rPr lang="en-US" sz="2000" dirty="0" smtClean="0"/>
              <a:t> B </a:t>
            </a:r>
            <a:r>
              <a:rPr lang="en-US" sz="2000" dirty="0" err="1" smtClean="0"/>
              <a:t>selesai</a:t>
            </a:r>
            <a:r>
              <a:rPr lang="en-US" sz="2000" dirty="0" smtClean="0"/>
              <a:t> ( </a:t>
            </a:r>
            <a:r>
              <a:rPr lang="en-US" sz="2000" dirty="0" err="1" smtClean="0"/>
              <a:t>kegiatan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satu</a:t>
            </a:r>
            <a:r>
              <a:rPr lang="en-US" sz="2000" dirty="0" smtClean="0"/>
              <a:t> dummy)</a:t>
            </a:r>
            <a:endParaRPr lang="en-US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14</a:t>
            </a:fld>
            <a:endParaRPr lang="en-US" sz="1800" dirty="0">
              <a:solidFill>
                <a:schemeClr val="bg1"/>
              </a:solidFill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1284507" y="2251778"/>
            <a:ext cx="3352800" cy="993577"/>
            <a:chOff x="914400" y="3807023"/>
            <a:chExt cx="3352800" cy="993577"/>
          </a:xfrm>
        </p:grpSpPr>
        <p:sp>
          <p:nvSpPr>
            <p:cNvPr id="29" name="Oval 28"/>
            <p:cNvSpPr/>
            <p:nvPr/>
          </p:nvSpPr>
          <p:spPr>
            <a:xfrm>
              <a:off x="2362200" y="4038600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3810000" y="3810000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3810000" y="4343400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914400" y="3810000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914400" y="4343400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>
              <a:off x="1447800" y="3962400"/>
              <a:ext cx="83820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flipV="1">
              <a:off x="1447800" y="4343400"/>
              <a:ext cx="83820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V="1">
              <a:off x="2895600" y="4038600"/>
              <a:ext cx="838200" cy="152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2895600" y="4343400"/>
              <a:ext cx="83820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1524000" y="3807023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A</a:t>
              </a:r>
              <a:endParaRPr lang="en-US" sz="14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524000" y="4264223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B</a:t>
              </a:r>
              <a:endParaRPr lang="en-US" sz="14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124200" y="3810000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C</a:t>
              </a:r>
              <a:endParaRPr lang="en-US" sz="14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124200" y="4191000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D</a:t>
              </a:r>
              <a:endParaRPr lang="en-US" sz="14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1208307" y="4916074"/>
            <a:ext cx="3429000" cy="1222177"/>
            <a:chOff x="838200" y="5483423"/>
            <a:chExt cx="3429000" cy="1222177"/>
          </a:xfrm>
        </p:grpSpPr>
        <p:sp>
          <p:nvSpPr>
            <p:cNvPr id="51" name="Oval 50"/>
            <p:cNvSpPr/>
            <p:nvPr/>
          </p:nvSpPr>
          <p:spPr>
            <a:xfrm>
              <a:off x="838200" y="5486400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2362200" y="5486400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3810000" y="5486400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>
              <a:off x="1371600" y="5715000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>
              <a:off x="2895600" y="5715000"/>
              <a:ext cx="838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1600200" y="5483423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A</a:t>
              </a:r>
              <a:endParaRPr lang="en-US" sz="14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048000" y="5483423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C</a:t>
              </a:r>
            </a:p>
          </p:txBody>
        </p:sp>
        <p:sp>
          <p:nvSpPr>
            <p:cNvPr id="68" name="Oval 67"/>
            <p:cNvSpPr/>
            <p:nvPr/>
          </p:nvSpPr>
          <p:spPr>
            <a:xfrm>
              <a:off x="838200" y="6248400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2362200" y="6248400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3810000" y="6248400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Straight Arrow Connector 70"/>
            <p:cNvCxnSpPr/>
            <p:nvPr/>
          </p:nvCxnSpPr>
          <p:spPr>
            <a:xfrm>
              <a:off x="1371600" y="6477000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>
              <a:off x="2895600" y="6477000"/>
              <a:ext cx="838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3" name="TextBox 72"/>
            <p:cNvSpPr txBox="1"/>
            <p:nvPr/>
          </p:nvSpPr>
          <p:spPr>
            <a:xfrm>
              <a:off x="1600200" y="6245423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B</a:t>
              </a:r>
              <a:endParaRPr lang="en-US" sz="14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048000" y="6245423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D</a:t>
              </a:r>
              <a:endParaRPr lang="en-US" sz="1400" dirty="0"/>
            </a:p>
          </p:txBody>
        </p:sp>
        <p:cxnSp>
          <p:nvCxnSpPr>
            <p:cNvPr id="75" name="Straight Arrow Connector 74"/>
            <p:cNvCxnSpPr>
              <a:stCxn id="69" idx="1"/>
              <a:endCxn id="52" idx="4"/>
            </p:cNvCxnSpPr>
            <p:nvPr/>
          </p:nvCxnSpPr>
          <p:spPr>
            <a:xfrm rot="5400000" flipH="1" flipV="1">
              <a:off x="2324100" y="6048656"/>
              <a:ext cx="371755" cy="161645"/>
            </a:xfrm>
            <a:prstGeom prst="straightConnector1">
              <a:avLst/>
            </a:prstGeom>
            <a:ln>
              <a:prstDash val="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 smtClean="0"/>
              <a:t>Hubungan Kebergantungan Antar Kegiatan (2)</a:t>
            </a:r>
            <a:endParaRPr lang="en-US" b="1" dirty="0"/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478971" y="1534872"/>
            <a:ext cx="8229600" cy="5018328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s-ES" sz="2000" dirty="0" err="1" smtClean="0"/>
              <a:t>Kegiatan</a:t>
            </a:r>
            <a:r>
              <a:rPr lang="es-ES" sz="2000" dirty="0" smtClean="0"/>
              <a:t> C dan D </a:t>
            </a:r>
            <a:r>
              <a:rPr lang="es-ES" sz="2000" dirty="0" err="1" smtClean="0"/>
              <a:t>dapat</a:t>
            </a:r>
            <a:r>
              <a:rPr lang="es-ES" sz="2000" dirty="0" smtClean="0"/>
              <a:t> </a:t>
            </a:r>
            <a:r>
              <a:rPr lang="es-ES" sz="2000" dirty="0" err="1" smtClean="0"/>
              <a:t>dimulai</a:t>
            </a:r>
            <a:r>
              <a:rPr lang="es-ES" sz="2000" dirty="0" smtClean="0"/>
              <a:t> </a:t>
            </a:r>
            <a:r>
              <a:rPr lang="es-ES" sz="2000" dirty="0" err="1" smtClean="0"/>
              <a:t>setelah</a:t>
            </a:r>
            <a:r>
              <a:rPr lang="es-ES" sz="2000" dirty="0" smtClean="0"/>
              <a:t> </a:t>
            </a:r>
            <a:r>
              <a:rPr lang="es-ES" sz="2000" dirty="0" err="1" smtClean="0"/>
              <a:t>kegiatan</a:t>
            </a:r>
            <a:r>
              <a:rPr lang="es-ES" sz="2000" dirty="0" smtClean="0"/>
              <a:t> A dan B </a:t>
            </a:r>
            <a:r>
              <a:rPr lang="es-ES" sz="2000" dirty="0" err="1" smtClean="0"/>
              <a:t>selesai</a:t>
            </a:r>
            <a:endParaRPr lang="es-ES" sz="2000" dirty="0" smtClean="0"/>
          </a:p>
          <a:p>
            <a:pPr>
              <a:buFont typeface="+mj-lt"/>
              <a:buAutoNum type="arabicPeriod" startAt="3"/>
            </a:pPr>
            <a:endParaRPr lang="es-ES" sz="2000" dirty="0"/>
          </a:p>
          <a:p>
            <a:pPr>
              <a:buFont typeface="+mj-lt"/>
              <a:buAutoNum type="arabicPeriod" startAt="3"/>
            </a:pPr>
            <a:endParaRPr lang="es-ES" sz="2000" dirty="0" smtClean="0"/>
          </a:p>
          <a:p>
            <a:pPr>
              <a:buFont typeface="+mj-lt"/>
              <a:buAutoNum type="arabicPeriod" startAt="3"/>
            </a:pPr>
            <a:endParaRPr lang="es-ES" sz="2000" dirty="0" smtClean="0"/>
          </a:p>
          <a:p>
            <a:pPr>
              <a:buFont typeface="+mj-lt"/>
              <a:buAutoNum type="arabicPeriod" startAt="3"/>
            </a:pPr>
            <a:endParaRPr lang="es-ES" sz="2000" dirty="0" smtClean="0"/>
          </a:p>
          <a:p>
            <a:pPr>
              <a:buFont typeface="+mj-lt"/>
              <a:buAutoNum type="arabicPeriod" startAt="3"/>
            </a:pPr>
            <a:endParaRPr lang="id-ID" sz="2000" dirty="0" smtClean="0"/>
          </a:p>
          <a:p>
            <a:pPr>
              <a:buFont typeface="+mj-lt"/>
              <a:buAutoNum type="arabicPeriod" startAt="3"/>
            </a:pPr>
            <a:r>
              <a:rPr lang="en-US" sz="2000" dirty="0" err="1" smtClean="0"/>
              <a:t>Kegiatan</a:t>
            </a:r>
            <a:r>
              <a:rPr lang="en-US" sz="2000" dirty="0" smtClean="0"/>
              <a:t> C </a:t>
            </a:r>
            <a:r>
              <a:rPr lang="en-US" sz="2000" dirty="0" err="1" smtClean="0"/>
              <a:t>dimulai</a:t>
            </a:r>
            <a:r>
              <a:rPr lang="en-US" sz="2000" dirty="0" smtClean="0"/>
              <a:t> </a:t>
            </a:r>
            <a:r>
              <a:rPr lang="en-US" sz="2000" dirty="0" err="1" smtClean="0"/>
              <a:t>setelah</a:t>
            </a:r>
            <a:r>
              <a:rPr lang="en-US" sz="2000" dirty="0" smtClean="0"/>
              <a:t> A </a:t>
            </a:r>
            <a:r>
              <a:rPr lang="en-US" sz="2000" dirty="0" err="1" smtClean="0"/>
              <a:t>dan</a:t>
            </a:r>
            <a:r>
              <a:rPr lang="en-US" sz="2000" dirty="0" smtClean="0"/>
              <a:t> B </a:t>
            </a:r>
            <a:r>
              <a:rPr lang="en-US" sz="2000" dirty="0" err="1" smtClean="0"/>
              <a:t>selesai</a:t>
            </a:r>
            <a:r>
              <a:rPr lang="en-US" sz="2000" dirty="0" smtClean="0"/>
              <a:t>, </a:t>
            </a:r>
            <a:r>
              <a:rPr lang="en-US" sz="2000" dirty="0" err="1" smtClean="0"/>
              <a:t>kegiatan</a:t>
            </a:r>
            <a:r>
              <a:rPr lang="en-US" sz="2000" dirty="0" smtClean="0"/>
              <a:t> D </a:t>
            </a:r>
            <a:r>
              <a:rPr lang="en-US" sz="2000" dirty="0" err="1" smtClean="0"/>
              <a:t>dimulai</a:t>
            </a:r>
            <a:r>
              <a:rPr lang="en-US" sz="2000" dirty="0" smtClean="0"/>
              <a:t> </a:t>
            </a:r>
            <a:r>
              <a:rPr lang="en-US" sz="2000" dirty="0" err="1" smtClean="0"/>
              <a:t>setelah</a:t>
            </a:r>
            <a:r>
              <a:rPr lang="en-US" sz="2000" dirty="0" smtClean="0"/>
              <a:t> B </a:t>
            </a:r>
            <a:r>
              <a:rPr lang="en-US" sz="2000" dirty="0" err="1" smtClean="0"/>
              <a:t>selesai</a:t>
            </a:r>
            <a:r>
              <a:rPr lang="en-US" sz="2000" dirty="0" smtClean="0"/>
              <a:t> ( </a:t>
            </a:r>
            <a:r>
              <a:rPr lang="en-US" sz="2000" dirty="0" err="1" smtClean="0"/>
              <a:t>kegiatan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satu</a:t>
            </a:r>
            <a:r>
              <a:rPr lang="en-US" sz="2000" dirty="0" smtClean="0"/>
              <a:t> dummy)</a:t>
            </a:r>
            <a:endParaRPr lang="en-US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15</a:t>
            </a:fld>
            <a:endParaRPr lang="en-US" sz="1800" dirty="0">
              <a:solidFill>
                <a:schemeClr val="bg1"/>
              </a:solidFill>
            </a:endParaRPr>
          </a:p>
        </p:txBody>
      </p:sp>
      <p:grpSp>
        <p:nvGrpSpPr>
          <p:cNvPr id="3" name="Group 27"/>
          <p:cNvGrpSpPr/>
          <p:nvPr/>
        </p:nvGrpSpPr>
        <p:grpSpPr>
          <a:xfrm>
            <a:off x="1284507" y="2251778"/>
            <a:ext cx="3352800" cy="993577"/>
            <a:chOff x="914400" y="3807023"/>
            <a:chExt cx="3352800" cy="993577"/>
          </a:xfrm>
        </p:grpSpPr>
        <p:sp>
          <p:nvSpPr>
            <p:cNvPr id="29" name="Oval 28"/>
            <p:cNvSpPr/>
            <p:nvPr/>
          </p:nvSpPr>
          <p:spPr>
            <a:xfrm>
              <a:off x="2362200" y="4038600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3810000" y="3810000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3810000" y="4343400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914400" y="3810000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914400" y="4343400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>
              <a:off x="1447800" y="3962400"/>
              <a:ext cx="83820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flipV="1">
              <a:off x="1447800" y="4343400"/>
              <a:ext cx="83820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V="1">
              <a:off x="2895600" y="4038600"/>
              <a:ext cx="838200" cy="152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2895600" y="4343400"/>
              <a:ext cx="83820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1524000" y="3807023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A</a:t>
              </a:r>
              <a:endParaRPr lang="en-US" sz="14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524000" y="4264223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B</a:t>
              </a:r>
              <a:endParaRPr lang="en-US" sz="14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124200" y="3810000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C</a:t>
              </a:r>
              <a:endParaRPr lang="en-US" sz="14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124200" y="4191000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D</a:t>
              </a:r>
              <a:endParaRPr lang="en-US" sz="1400" dirty="0"/>
            </a:p>
          </p:txBody>
        </p:sp>
      </p:grpSp>
      <p:grpSp>
        <p:nvGrpSpPr>
          <p:cNvPr id="4" name="Group 49"/>
          <p:cNvGrpSpPr/>
          <p:nvPr/>
        </p:nvGrpSpPr>
        <p:grpSpPr>
          <a:xfrm>
            <a:off x="1208307" y="4916074"/>
            <a:ext cx="3429000" cy="1222177"/>
            <a:chOff x="838200" y="5483423"/>
            <a:chExt cx="3429000" cy="1222177"/>
          </a:xfrm>
        </p:grpSpPr>
        <p:sp>
          <p:nvSpPr>
            <p:cNvPr id="51" name="Oval 50"/>
            <p:cNvSpPr/>
            <p:nvPr/>
          </p:nvSpPr>
          <p:spPr>
            <a:xfrm>
              <a:off x="838200" y="5486400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2362200" y="5486400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3810000" y="5486400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>
              <a:off x="1371600" y="5715000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>
              <a:off x="2895600" y="5715000"/>
              <a:ext cx="838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1600200" y="5483423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A</a:t>
              </a:r>
              <a:endParaRPr lang="en-US" sz="14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048000" y="5483423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C</a:t>
              </a:r>
            </a:p>
          </p:txBody>
        </p:sp>
        <p:sp>
          <p:nvSpPr>
            <p:cNvPr id="68" name="Oval 67"/>
            <p:cNvSpPr/>
            <p:nvPr/>
          </p:nvSpPr>
          <p:spPr>
            <a:xfrm>
              <a:off x="838200" y="6248400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2362200" y="6248400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3810000" y="6248400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Straight Arrow Connector 70"/>
            <p:cNvCxnSpPr/>
            <p:nvPr/>
          </p:nvCxnSpPr>
          <p:spPr>
            <a:xfrm>
              <a:off x="1371600" y="6477000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>
              <a:off x="2895600" y="6477000"/>
              <a:ext cx="838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3" name="TextBox 72"/>
            <p:cNvSpPr txBox="1"/>
            <p:nvPr/>
          </p:nvSpPr>
          <p:spPr>
            <a:xfrm>
              <a:off x="1600200" y="6245423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B</a:t>
              </a:r>
              <a:endParaRPr lang="en-US" sz="14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048000" y="6245423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D</a:t>
              </a:r>
              <a:endParaRPr lang="en-US" sz="1400" dirty="0"/>
            </a:p>
          </p:txBody>
        </p:sp>
        <p:cxnSp>
          <p:nvCxnSpPr>
            <p:cNvPr id="75" name="Straight Arrow Connector 74"/>
            <p:cNvCxnSpPr>
              <a:stCxn id="69" idx="1"/>
              <a:endCxn id="52" idx="4"/>
            </p:cNvCxnSpPr>
            <p:nvPr/>
          </p:nvCxnSpPr>
          <p:spPr>
            <a:xfrm rot="5400000" flipH="1" flipV="1">
              <a:off x="2324100" y="6048656"/>
              <a:ext cx="371755" cy="161645"/>
            </a:xfrm>
            <a:prstGeom prst="straightConnector1">
              <a:avLst/>
            </a:prstGeom>
            <a:ln>
              <a:prstDash val="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6868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 smtClean="0"/>
              <a:t>Beberapa Ketentuan Umum Penggunaan AOA</a:t>
            </a:r>
            <a:endParaRPr lang="en-US" b="1" dirty="0"/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228600" y="838189"/>
            <a:ext cx="8686799" cy="5018328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Harus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jelas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mudah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dibaca</a:t>
            </a:r>
            <a:endParaRPr lang="id-ID" sz="2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Harus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dimulai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kejadian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(event)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diakhiri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kejadian</a:t>
            </a:r>
            <a:endParaRPr lang="id-ID" sz="2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panah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digambarkan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garis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lurus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boleh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garis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patah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tetapi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boleh</a:t>
            </a:r>
            <a:r>
              <a:rPr lang="id-ID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garis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lengkung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)</a:t>
            </a:r>
            <a:endParaRPr lang="id-ID" sz="2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Kecuali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hal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khusus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panjang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panah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ada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kaitannya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lamanya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kurun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.</a:t>
            </a:r>
            <a:endParaRPr lang="id-ID" sz="2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Harus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dihindari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perpotongan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antar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panah</a:t>
            </a:r>
            <a:endParaRPr lang="id-ID" sz="2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boleh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ada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dummy yang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perlu</a:t>
            </a:r>
            <a:endParaRPr lang="id-ID" sz="2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Nama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kegiatan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ditulis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diatas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panah</a:t>
            </a:r>
            <a:endParaRPr lang="id-ID" sz="2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Durasi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kegiatan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ditulis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dibawah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panah</a:t>
            </a:r>
            <a:endParaRPr lang="id-ID" sz="2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Satuan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satu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jenis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; jam,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hari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minggu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bulan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dll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es-ES" sz="2000" dirty="0"/>
          </a:p>
          <a:p>
            <a:pPr>
              <a:buFont typeface="+mj-lt"/>
              <a:buAutoNum type="arabicPeriod" startAt="3"/>
            </a:pPr>
            <a:endParaRPr lang="es-ES" sz="2000" dirty="0" smtClean="0"/>
          </a:p>
          <a:p>
            <a:pPr>
              <a:buFont typeface="+mj-lt"/>
              <a:buAutoNum type="arabicPeriod" startAt="3"/>
            </a:pPr>
            <a:endParaRPr lang="es-ES" sz="2000" dirty="0" smtClean="0"/>
          </a:p>
          <a:p>
            <a:pPr>
              <a:buFont typeface="+mj-lt"/>
              <a:buAutoNum type="arabicPeriod" startAt="3"/>
            </a:pPr>
            <a:endParaRPr lang="es-ES" sz="2000" dirty="0" smtClean="0"/>
          </a:p>
          <a:p>
            <a:pPr>
              <a:buFont typeface="+mj-lt"/>
              <a:buAutoNum type="arabicPeriod" startAt="3"/>
            </a:pPr>
            <a:endParaRPr lang="id-ID" sz="20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16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Contoh Penggunaan AOA</a:t>
            </a:r>
            <a:endParaRPr lang="en-US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17</a:t>
            </a:fld>
            <a:endParaRPr lang="en-US" sz="1800" dirty="0">
              <a:solidFill>
                <a:schemeClr val="bg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81000" y="1724265"/>
            <a:ext cx="8534400" cy="2576513"/>
            <a:chOff x="381000" y="1484784"/>
            <a:chExt cx="8534400" cy="2576513"/>
          </a:xfrm>
        </p:grpSpPr>
        <p:sp>
          <p:nvSpPr>
            <p:cNvPr id="11" name="AutoShape 4"/>
            <p:cNvSpPr>
              <a:spLocks noChangeArrowheads="1"/>
            </p:cNvSpPr>
            <p:nvPr/>
          </p:nvSpPr>
          <p:spPr bwMode="auto">
            <a:xfrm>
              <a:off x="1295400" y="3237384"/>
              <a:ext cx="457200" cy="457200"/>
            </a:xfrm>
            <a:prstGeom prst="flowChartConnector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b="1">
                  <a:solidFill>
                    <a:srgbClr val="E61423"/>
                  </a:solidFill>
                  <a:latin typeface="Verdana" pitchFamily="34" charset="0"/>
                  <a:cs typeface="Arial" charset="0"/>
                </a:rPr>
                <a:t>1</a:t>
              </a:r>
            </a:p>
          </p:txBody>
        </p:sp>
        <p:sp>
          <p:nvSpPr>
            <p:cNvPr id="12" name="AutoShape 5"/>
            <p:cNvSpPr>
              <a:spLocks noChangeArrowheads="1"/>
            </p:cNvSpPr>
            <p:nvPr/>
          </p:nvSpPr>
          <p:spPr bwMode="auto">
            <a:xfrm>
              <a:off x="1905000" y="2246784"/>
              <a:ext cx="457200" cy="457200"/>
            </a:xfrm>
            <a:prstGeom prst="flowChartConnector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solidFill>
                    <a:srgbClr val="FF9900"/>
                  </a:solidFill>
                  <a:latin typeface="Verdana" pitchFamily="34" charset="0"/>
                  <a:cs typeface="Arial" charset="0"/>
                </a:rPr>
                <a:t>2</a:t>
              </a:r>
            </a:p>
          </p:txBody>
        </p:sp>
        <p:sp>
          <p:nvSpPr>
            <p:cNvPr id="13" name="AutoShape 6"/>
            <p:cNvSpPr>
              <a:spLocks noChangeArrowheads="1"/>
            </p:cNvSpPr>
            <p:nvPr/>
          </p:nvSpPr>
          <p:spPr bwMode="auto">
            <a:xfrm>
              <a:off x="3200400" y="1484784"/>
              <a:ext cx="457200" cy="457200"/>
            </a:xfrm>
            <a:prstGeom prst="flowChartConnector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b="1" dirty="0">
                  <a:solidFill>
                    <a:srgbClr val="E61423"/>
                  </a:solidFill>
                  <a:latin typeface="Verdana" pitchFamily="34" charset="0"/>
                  <a:cs typeface="Arial" charset="0"/>
                </a:rPr>
                <a:t>4</a:t>
              </a:r>
            </a:p>
          </p:txBody>
        </p:sp>
        <p:sp>
          <p:nvSpPr>
            <p:cNvPr id="14" name="AutoShape 7"/>
            <p:cNvSpPr>
              <a:spLocks noChangeArrowheads="1"/>
            </p:cNvSpPr>
            <p:nvPr/>
          </p:nvSpPr>
          <p:spPr bwMode="auto">
            <a:xfrm>
              <a:off x="4114800" y="3465984"/>
              <a:ext cx="457200" cy="457200"/>
            </a:xfrm>
            <a:prstGeom prst="flowChartConnector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b="1">
                  <a:solidFill>
                    <a:srgbClr val="E61423"/>
                  </a:solidFill>
                  <a:latin typeface="Verdana" pitchFamily="34" charset="0"/>
                  <a:cs typeface="Arial" charset="0"/>
                </a:rPr>
                <a:t>3</a:t>
              </a:r>
            </a:p>
          </p:txBody>
        </p:sp>
        <p:sp>
          <p:nvSpPr>
            <p:cNvPr id="15" name="AutoShape 8"/>
            <p:cNvSpPr>
              <a:spLocks noChangeArrowheads="1"/>
            </p:cNvSpPr>
            <p:nvPr/>
          </p:nvSpPr>
          <p:spPr bwMode="auto">
            <a:xfrm>
              <a:off x="5486400" y="1865784"/>
              <a:ext cx="457200" cy="457200"/>
            </a:xfrm>
            <a:prstGeom prst="flowChartConnector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b="1">
                  <a:solidFill>
                    <a:srgbClr val="E61423"/>
                  </a:solidFill>
                  <a:latin typeface="Verdana" pitchFamily="34" charset="0"/>
                  <a:cs typeface="Arial" charset="0"/>
                </a:rPr>
                <a:t>5</a:t>
              </a:r>
            </a:p>
          </p:txBody>
        </p:sp>
        <p:sp>
          <p:nvSpPr>
            <p:cNvPr id="16" name="AutoShape 9"/>
            <p:cNvSpPr>
              <a:spLocks noChangeArrowheads="1"/>
            </p:cNvSpPr>
            <p:nvPr/>
          </p:nvSpPr>
          <p:spPr bwMode="auto">
            <a:xfrm>
              <a:off x="7315200" y="3084984"/>
              <a:ext cx="457200" cy="457200"/>
            </a:xfrm>
            <a:prstGeom prst="flowChartConnector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b="1">
                  <a:solidFill>
                    <a:srgbClr val="E61423"/>
                  </a:solidFill>
                  <a:latin typeface="Verdana" pitchFamily="34" charset="0"/>
                  <a:cs typeface="Arial" charset="0"/>
                </a:rPr>
                <a:t>6</a:t>
              </a:r>
            </a:p>
          </p:txBody>
        </p:sp>
        <p:sp>
          <p:nvSpPr>
            <p:cNvPr id="17" name="Line 10"/>
            <p:cNvSpPr>
              <a:spLocks noChangeShapeType="1"/>
            </p:cNvSpPr>
            <p:nvPr/>
          </p:nvSpPr>
          <p:spPr bwMode="auto">
            <a:xfrm flipV="1">
              <a:off x="4572000" y="3313584"/>
              <a:ext cx="274320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8" name="Line 11"/>
            <p:cNvSpPr>
              <a:spLocks noChangeShapeType="1"/>
            </p:cNvSpPr>
            <p:nvPr/>
          </p:nvSpPr>
          <p:spPr bwMode="auto">
            <a:xfrm>
              <a:off x="1752600" y="3542184"/>
              <a:ext cx="2362200" cy="152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9" name="Line 12"/>
            <p:cNvSpPr>
              <a:spLocks noChangeShapeType="1"/>
            </p:cNvSpPr>
            <p:nvPr/>
          </p:nvSpPr>
          <p:spPr bwMode="auto">
            <a:xfrm flipV="1">
              <a:off x="1600200" y="2637308"/>
              <a:ext cx="400032" cy="6000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20" name="Line 13"/>
            <p:cNvSpPr>
              <a:spLocks noChangeShapeType="1"/>
            </p:cNvSpPr>
            <p:nvPr/>
          </p:nvSpPr>
          <p:spPr bwMode="auto">
            <a:xfrm>
              <a:off x="2362200" y="2551584"/>
              <a:ext cx="1828800" cy="990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21" name="Line 14"/>
            <p:cNvSpPr>
              <a:spLocks noChangeShapeType="1"/>
            </p:cNvSpPr>
            <p:nvPr/>
          </p:nvSpPr>
          <p:spPr bwMode="auto">
            <a:xfrm flipV="1">
              <a:off x="2285984" y="1789584"/>
              <a:ext cx="914416" cy="5619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22" name="Line 15"/>
            <p:cNvSpPr>
              <a:spLocks noChangeShapeType="1"/>
            </p:cNvSpPr>
            <p:nvPr/>
          </p:nvSpPr>
          <p:spPr bwMode="auto">
            <a:xfrm>
              <a:off x="3643306" y="1708614"/>
              <a:ext cx="1843094" cy="3857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23" name="Line 16"/>
            <p:cNvSpPr>
              <a:spLocks noChangeShapeType="1"/>
            </p:cNvSpPr>
            <p:nvPr/>
          </p:nvSpPr>
          <p:spPr bwMode="auto">
            <a:xfrm>
              <a:off x="5943600" y="2170584"/>
              <a:ext cx="1524000" cy="914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24" name="Text Box 17"/>
            <p:cNvSpPr txBox="1">
              <a:spLocks noChangeArrowheads="1"/>
            </p:cNvSpPr>
            <p:nvPr/>
          </p:nvSpPr>
          <p:spPr bwMode="auto">
            <a:xfrm>
              <a:off x="1219200" y="2551584"/>
              <a:ext cx="4572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800" b="1">
                  <a:latin typeface="Verdana" pitchFamily="34" charset="0"/>
                  <a:cs typeface="Arial" charset="0"/>
                </a:rPr>
                <a:t>A</a:t>
              </a:r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2514600" y="3161184"/>
              <a:ext cx="4572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800" b="1">
                  <a:latin typeface="Verdana" pitchFamily="34" charset="0"/>
                  <a:cs typeface="Arial" charset="0"/>
                </a:rPr>
                <a:t>B</a:t>
              </a:r>
            </a:p>
          </p:txBody>
        </p:sp>
        <p:sp>
          <p:nvSpPr>
            <p:cNvPr id="26" name="Text Box 19"/>
            <p:cNvSpPr txBox="1">
              <a:spLocks noChangeArrowheads="1"/>
            </p:cNvSpPr>
            <p:nvPr/>
          </p:nvSpPr>
          <p:spPr bwMode="auto">
            <a:xfrm>
              <a:off x="2286000" y="1560984"/>
              <a:ext cx="4572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800" b="1" dirty="0">
                  <a:latin typeface="Verdana" pitchFamily="34" charset="0"/>
                  <a:cs typeface="Arial" charset="0"/>
                </a:rPr>
                <a:t>C</a:t>
              </a:r>
            </a:p>
          </p:txBody>
        </p:sp>
        <p:sp>
          <p:nvSpPr>
            <p:cNvPr id="28" name="Text Box 20"/>
            <p:cNvSpPr txBox="1">
              <a:spLocks noChangeArrowheads="1"/>
            </p:cNvSpPr>
            <p:nvPr/>
          </p:nvSpPr>
          <p:spPr bwMode="auto">
            <a:xfrm>
              <a:off x="4724400" y="1560984"/>
              <a:ext cx="4572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800" b="1">
                  <a:latin typeface="Verdana" pitchFamily="34" charset="0"/>
                  <a:cs typeface="Arial" charset="0"/>
                </a:rPr>
                <a:t>D</a:t>
              </a:r>
            </a:p>
          </p:txBody>
        </p:sp>
        <p:sp>
          <p:nvSpPr>
            <p:cNvPr id="29" name="Text Box 21"/>
            <p:cNvSpPr txBox="1">
              <a:spLocks noChangeArrowheads="1"/>
            </p:cNvSpPr>
            <p:nvPr/>
          </p:nvSpPr>
          <p:spPr bwMode="auto">
            <a:xfrm>
              <a:off x="5410200" y="3084984"/>
              <a:ext cx="4572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800" b="1">
                  <a:latin typeface="Verdana" pitchFamily="34" charset="0"/>
                  <a:cs typeface="Arial" charset="0"/>
                </a:rPr>
                <a:t>E</a:t>
              </a:r>
            </a:p>
          </p:txBody>
        </p:sp>
        <p:sp>
          <p:nvSpPr>
            <p:cNvPr id="30" name="Text Box 22"/>
            <p:cNvSpPr txBox="1">
              <a:spLocks noChangeArrowheads="1"/>
            </p:cNvSpPr>
            <p:nvPr/>
          </p:nvSpPr>
          <p:spPr bwMode="auto">
            <a:xfrm>
              <a:off x="6324600" y="2094384"/>
              <a:ext cx="4572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800" b="1">
                  <a:latin typeface="Verdana" pitchFamily="34" charset="0"/>
                  <a:cs typeface="Arial" charset="0"/>
                </a:rPr>
                <a:t>F</a:t>
              </a:r>
            </a:p>
          </p:txBody>
        </p:sp>
        <p:sp>
          <p:nvSpPr>
            <p:cNvPr id="31" name="Text Box 23"/>
            <p:cNvSpPr txBox="1">
              <a:spLocks noChangeArrowheads="1"/>
            </p:cNvSpPr>
            <p:nvPr/>
          </p:nvSpPr>
          <p:spPr bwMode="auto">
            <a:xfrm>
              <a:off x="4267200" y="1865784"/>
              <a:ext cx="4572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800" b="1">
                  <a:latin typeface="Verdana" pitchFamily="34" charset="0"/>
                  <a:cs typeface="Arial" charset="0"/>
                </a:rPr>
                <a:t>9</a:t>
              </a:r>
            </a:p>
          </p:txBody>
        </p:sp>
        <p:sp>
          <p:nvSpPr>
            <p:cNvPr id="32" name="Text Box 24"/>
            <p:cNvSpPr txBox="1">
              <a:spLocks noChangeArrowheads="1"/>
            </p:cNvSpPr>
            <p:nvPr/>
          </p:nvSpPr>
          <p:spPr bwMode="auto">
            <a:xfrm>
              <a:off x="2743200" y="2018184"/>
              <a:ext cx="4572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800" b="1" dirty="0">
                  <a:latin typeface="Verdana" pitchFamily="34" charset="0"/>
                  <a:cs typeface="Arial" charset="0"/>
                </a:rPr>
                <a:t>5</a:t>
              </a:r>
            </a:p>
          </p:txBody>
        </p:sp>
        <p:sp>
          <p:nvSpPr>
            <p:cNvPr id="33" name="Text Box 25"/>
            <p:cNvSpPr txBox="1">
              <a:spLocks noChangeArrowheads="1"/>
            </p:cNvSpPr>
            <p:nvPr/>
          </p:nvSpPr>
          <p:spPr bwMode="auto">
            <a:xfrm>
              <a:off x="1752600" y="2856384"/>
              <a:ext cx="4572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800" b="1">
                  <a:latin typeface="Verdana" pitchFamily="34" charset="0"/>
                  <a:cs typeface="Arial" charset="0"/>
                </a:rPr>
                <a:t>8</a:t>
              </a:r>
            </a:p>
          </p:txBody>
        </p:sp>
        <p:sp>
          <p:nvSpPr>
            <p:cNvPr id="34" name="Text Box 26"/>
            <p:cNvSpPr txBox="1">
              <a:spLocks noChangeArrowheads="1"/>
            </p:cNvSpPr>
            <p:nvPr/>
          </p:nvSpPr>
          <p:spPr bwMode="auto">
            <a:xfrm>
              <a:off x="2438400" y="3694584"/>
              <a:ext cx="4572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800" b="1">
                  <a:latin typeface="Verdana" pitchFamily="34" charset="0"/>
                  <a:cs typeface="Arial" charset="0"/>
                </a:rPr>
                <a:t>4</a:t>
              </a:r>
            </a:p>
          </p:txBody>
        </p:sp>
        <p:sp>
          <p:nvSpPr>
            <p:cNvPr id="35" name="Text Box 27"/>
            <p:cNvSpPr txBox="1">
              <a:spLocks noChangeArrowheads="1"/>
            </p:cNvSpPr>
            <p:nvPr/>
          </p:nvSpPr>
          <p:spPr bwMode="auto">
            <a:xfrm>
              <a:off x="5410200" y="3618384"/>
              <a:ext cx="609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800" b="1">
                  <a:latin typeface="Verdana" pitchFamily="34" charset="0"/>
                  <a:cs typeface="Arial" charset="0"/>
                </a:rPr>
                <a:t>20</a:t>
              </a:r>
            </a:p>
          </p:txBody>
        </p:sp>
        <p:sp>
          <p:nvSpPr>
            <p:cNvPr id="36" name="Text Box 28"/>
            <p:cNvSpPr txBox="1">
              <a:spLocks noChangeArrowheads="1"/>
            </p:cNvSpPr>
            <p:nvPr/>
          </p:nvSpPr>
          <p:spPr bwMode="auto">
            <a:xfrm>
              <a:off x="6096000" y="2475384"/>
              <a:ext cx="4572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800" b="1">
                  <a:latin typeface="Verdana" pitchFamily="34" charset="0"/>
                  <a:cs typeface="Arial" charset="0"/>
                </a:rPr>
                <a:t>2</a:t>
              </a:r>
            </a:p>
          </p:txBody>
        </p:sp>
        <p:sp>
          <p:nvSpPr>
            <p:cNvPr id="37" name="AutoShape 30"/>
            <p:cNvSpPr>
              <a:spLocks noChangeArrowheads="1"/>
            </p:cNvSpPr>
            <p:nvPr/>
          </p:nvSpPr>
          <p:spPr bwMode="auto">
            <a:xfrm>
              <a:off x="381000" y="1865784"/>
              <a:ext cx="457200" cy="457200"/>
            </a:xfrm>
            <a:prstGeom prst="flowChartConnector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b="1">
                  <a:solidFill>
                    <a:srgbClr val="E61423"/>
                  </a:solidFill>
                  <a:latin typeface="Verdana" pitchFamily="34" charset="0"/>
                  <a:cs typeface="Arial" charset="0"/>
                </a:rPr>
                <a:t>0</a:t>
              </a:r>
            </a:p>
          </p:txBody>
        </p:sp>
        <p:sp>
          <p:nvSpPr>
            <p:cNvPr id="38" name="AutoShape 31"/>
            <p:cNvSpPr>
              <a:spLocks noChangeArrowheads="1"/>
            </p:cNvSpPr>
            <p:nvPr/>
          </p:nvSpPr>
          <p:spPr bwMode="auto">
            <a:xfrm>
              <a:off x="8458200" y="2018184"/>
              <a:ext cx="457200" cy="457200"/>
            </a:xfrm>
            <a:prstGeom prst="flowChartConnector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b="1">
                  <a:solidFill>
                    <a:srgbClr val="E61423"/>
                  </a:solidFill>
                  <a:latin typeface="Verdana" pitchFamily="34" charset="0"/>
                  <a:cs typeface="Arial" charset="0"/>
                </a:rPr>
                <a:t>7</a:t>
              </a:r>
            </a:p>
          </p:txBody>
        </p:sp>
        <p:sp>
          <p:nvSpPr>
            <p:cNvPr id="39" name="Line 32"/>
            <p:cNvSpPr>
              <a:spLocks noChangeShapeType="1"/>
            </p:cNvSpPr>
            <p:nvPr/>
          </p:nvSpPr>
          <p:spPr bwMode="auto">
            <a:xfrm flipV="1">
              <a:off x="7696200" y="2399184"/>
              <a:ext cx="762000" cy="685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0" name="Line 33"/>
            <p:cNvSpPr>
              <a:spLocks noChangeShapeType="1"/>
            </p:cNvSpPr>
            <p:nvPr/>
          </p:nvSpPr>
          <p:spPr bwMode="auto">
            <a:xfrm>
              <a:off x="533400" y="2322984"/>
              <a:ext cx="838200" cy="914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41" name="Rectangle 29"/>
          <p:cNvSpPr>
            <a:spLocks noChangeArrowheads="1"/>
          </p:cNvSpPr>
          <p:nvPr/>
        </p:nvSpPr>
        <p:spPr bwMode="auto">
          <a:xfrm>
            <a:off x="576942" y="4425277"/>
            <a:ext cx="8229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  <a:buSzPct val="80000"/>
              <a:buFont typeface="Wingdings" pitchFamily="2" charset="2"/>
              <a:buChar char="§"/>
            </a:pPr>
            <a:r>
              <a:rPr lang="en-US" sz="2400" dirty="0" err="1">
                <a:latin typeface="Arial" pitchFamily="34" charset="0"/>
                <a:cs typeface="Arial" pitchFamily="34" charset="0"/>
              </a:rPr>
              <a:t>Lintasan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jalur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kritis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:   A 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  <a:buSzPct val="80000"/>
              <a:buFont typeface="Wingdings" pitchFamily="2" charset="2"/>
              <a:buChar char="§"/>
            </a:pPr>
            <a:r>
              <a:rPr lang="en-US" sz="2400" dirty="0" err="1">
                <a:latin typeface="Arial" pitchFamily="34" charset="0"/>
                <a:cs typeface="Arial" pitchFamily="34" charset="0"/>
              </a:rPr>
              <a:t>Masa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= 8 + 20 = 28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  <a:buSzPct val="80000"/>
              <a:buFont typeface="Wingdings" pitchFamily="2" charset="2"/>
              <a:buChar char="§"/>
            </a:pPr>
            <a:r>
              <a:rPr lang="en-US" sz="2400" dirty="0" err="1">
                <a:latin typeface="Arial" pitchFamily="34" charset="0"/>
                <a:cs typeface="Arial" pitchFamily="34" charset="0"/>
              </a:rPr>
              <a:t>Lintasan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A C D F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maupun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B E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kritis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waktunya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kurang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28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Activity On Node (AON)</a:t>
            </a:r>
            <a:endParaRPr lang="en-US" b="1" dirty="0"/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228600" y="1491330"/>
            <a:ext cx="8686799" cy="2013870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Activity On Node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ialah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terminologi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Manajemen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Proyek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umumnya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diterapkan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metode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PDM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Kegiatan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ditulis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kotak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(Activity on Node-AON)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panah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menjelaskan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hubungan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ketergantungan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antara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kegiatan-kegiatan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id-ID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18</a:t>
            </a:fld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94784" y="3962400"/>
            <a:ext cx="2133600" cy="6187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Kegiatan</a:t>
            </a:r>
            <a:r>
              <a:rPr lang="en-US" dirty="0" smtClean="0"/>
              <a:t> B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46584" y="3962400"/>
            <a:ext cx="2133600" cy="6187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Kegiatan</a:t>
            </a:r>
            <a:r>
              <a:rPr lang="en-US" dirty="0" smtClean="0"/>
              <a:t> A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9" idx="3"/>
            <a:endCxn id="10" idx="1"/>
          </p:cNvCxnSpPr>
          <p:nvPr/>
        </p:nvCxnSpPr>
        <p:spPr>
          <a:xfrm>
            <a:off x="3380184" y="4271764"/>
            <a:ext cx="2514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Simbol  Pada AON</a:t>
            </a:r>
            <a:endParaRPr lang="en-US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19</a:t>
            </a:fld>
            <a:endParaRPr lang="en-US" sz="1800" dirty="0">
              <a:solidFill>
                <a:schemeClr val="bg1"/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45270"/>
              </p:ext>
            </p:extLst>
          </p:nvPr>
        </p:nvGraphicFramePr>
        <p:xfrm>
          <a:off x="457200" y="1313534"/>
          <a:ext cx="8305800" cy="4870847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0020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err="1" smtClean="0">
                          <a:latin typeface="Arial" pitchFamily="34" charset="0"/>
                          <a:cs typeface="Arial" pitchFamily="34" charset="0"/>
                        </a:rPr>
                        <a:t>Kotak</a:t>
                      </a:r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 /</a:t>
                      </a:r>
                    </a:p>
                    <a:p>
                      <a:pPr algn="ctr"/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(node)</a:t>
                      </a:r>
                    </a:p>
                    <a:p>
                      <a:pPr algn="ctr"/>
                      <a:endParaRPr lang="en-US" sz="14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3363" indent="-233363">
                        <a:buFont typeface="Arial" pitchFamily="34" charset="0"/>
                        <a:buChar char="•"/>
                      </a:pPr>
                      <a:r>
                        <a:rPr lang="en-US" sz="1400" b="0" dirty="0" err="1" smtClean="0">
                          <a:latin typeface="Arial" pitchFamily="34" charset="0"/>
                          <a:cs typeface="Arial" pitchFamily="34" charset="0"/>
                        </a:rPr>
                        <a:t>Melambangkan</a:t>
                      </a:r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0" dirty="0" err="1" smtClean="0">
                          <a:latin typeface="Arial" pitchFamily="34" charset="0"/>
                          <a:cs typeface="Arial" pitchFamily="34" charset="0"/>
                        </a:rPr>
                        <a:t>aktifitas</a:t>
                      </a:r>
                      <a:endParaRPr lang="en-US" sz="14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33363" lvl="1" indent="-233363">
                        <a:buFont typeface="Arial" pitchFamily="34" charset="0"/>
                        <a:buChar char="•"/>
                      </a:pP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Setiap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0" dirty="0" err="1" smtClean="0">
                          <a:latin typeface="Arial" pitchFamily="34" charset="0"/>
                          <a:cs typeface="Arial" pitchFamily="34" charset="0"/>
                        </a:rPr>
                        <a:t>aktifitas</a:t>
                      </a:r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harus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memiliki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nomor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identifikasi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unik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</a:t>
                      </a:r>
                    </a:p>
                    <a:p>
                      <a:pPr marL="233363" indent="-233363">
                        <a:buFont typeface="Arial" pitchFamily="34" charset="0"/>
                        <a:buChar char="•"/>
                      </a:pPr>
                      <a:r>
                        <a:rPr lang="en-US" sz="1400" b="0" dirty="0" err="1" smtClean="0">
                          <a:latin typeface="Arial" pitchFamily="34" charset="0"/>
                          <a:cs typeface="Arial" pitchFamily="34" charset="0"/>
                        </a:rPr>
                        <a:t>Contoh</a:t>
                      </a:r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0" dirty="0" err="1" smtClean="0">
                          <a:latin typeface="Arial" pitchFamily="34" charset="0"/>
                          <a:cs typeface="Arial" pitchFamily="34" charset="0"/>
                        </a:rPr>
                        <a:t>aktifitas</a:t>
                      </a:r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</a:p>
                    <a:p>
                      <a:pPr marL="233363" indent="0" algn="just"/>
                      <a:r>
                        <a:rPr lang="en-US" sz="1400" b="0" dirty="0" err="1" smtClean="0">
                          <a:latin typeface="Arial" pitchFamily="34" charset="0"/>
                          <a:cs typeface="Arial" pitchFamily="34" charset="0"/>
                        </a:rPr>
                        <a:t>Melakukan</a:t>
                      </a:r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0" dirty="0" err="1" smtClean="0">
                          <a:latin typeface="Arial" pitchFamily="34" charset="0"/>
                          <a:cs typeface="Arial" pitchFamily="34" charset="0"/>
                        </a:rPr>
                        <a:t>Analisa</a:t>
                      </a:r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 Business </a:t>
                      </a:r>
                      <a:r>
                        <a:rPr lang="en-US" sz="1400" b="0" dirty="0" err="1" smtClean="0">
                          <a:latin typeface="Arial" pitchFamily="34" charset="0"/>
                          <a:cs typeface="Arial" pitchFamily="34" charset="0"/>
                        </a:rPr>
                        <a:t>Proses</a:t>
                      </a:r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 SIM </a:t>
                      </a:r>
                      <a:r>
                        <a:rPr lang="en-US" sz="1400" b="0" dirty="0" err="1" smtClean="0">
                          <a:latin typeface="Arial" pitchFamily="34" charset="0"/>
                          <a:cs typeface="Arial" pitchFamily="34" charset="0"/>
                        </a:rPr>
                        <a:t>Kepegawaian</a:t>
                      </a:r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400" b="0" dirty="0" err="1" smtClean="0">
                          <a:latin typeface="Arial" pitchFamily="34" charset="0"/>
                          <a:cs typeface="Arial" pitchFamily="34" charset="0"/>
                        </a:rPr>
                        <a:t>Melakukan</a:t>
                      </a:r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 Coding </a:t>
                      </a:r>
                      <a:r>
                        <a:rPr lang="en-US" sz="1400" b="0" dirty="0" err="1" smtClean="0">
                          <a:latin typeface="Arial" pitchFamily="34" charset="0"/>
                          <a:cs typeface="Arial" pitchFamily="34" charset="0"/>
                        </a:rPr>
                        <a:t>Aplikasi</a:t>
                      </a:r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 SIM </a:t>
                      </a:r>
                      <a:r>
                        <a:rPr lang="en-US" sz="1400" b="0" dirty="0" err="1" smtClean="0">
                          <a:latin typeface="Arial" pitchFamily="34" charset="0"/>
                          <a:cs typeface="Arial" pitchFamily="34" charset="0"/>
                        </a:rPr>
                        <a:t>Kepegawaian</a:t>
                      </a:r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400" b="0" dirty="0" err="1" smtClean="0">
                          <a:latin typeface="Arial" pitchFamily="34" charset="0"/>
                          <a:cs typeface="Arial" pitchFamily="34" charset="0"/>
                        </a:rPr>
                        <a:t>Melakukan</a:t>
                      </a:r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 Testing </a:t>
                      </a:r>
                      <a:r>
                        <a:rPr lang="en-US" sz="1400" b="0" dirty="0" err="1" smtClean="0">
                          <a:latin typeface="Arial" pitchFamily="34" charset="0"/>
                          <a:cs typeface="Arial" pitchFamily="34" charset="0"/>
                        </a:rPr>
                        <a:t>Aplikasi</a:t>
                      </a:r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 SIM </a:t>
                      </a:r>
                      <a:r>
                        <a:rPr lang="en-US" sz="1400" b="0" dirty="0" err="1" smtClean="0">
                          <a:latin typeface="Arial" pitchFamily="34" charset="0"/>
                          <a:cs typeface="Arial" pitchFamily="34" charset="0"/>
                        </a:rPr>
                        <a:t>Kepegawaian</a:t>
                      </a:r>
                      <a:endParaRPr lang="en-US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47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err="1" smtClean="0">
                          <a:latin typeface="Arial" pitchFamily="34" charset="0"/>
                          <a:cs typeface="Arial" pitchFamily="34" charset="0"/>
                        </a:rPr>
                        <a:t>Anak</a:t>
                      </a:r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  </a:t>
                      </a:r>
                      <a:r>
                        <a:rPr lang="en-US" sz="1400" b="0" dirty="0" err="1" smtClean="0">
                          <a:latin typeface="Arial" pitchFamily="34" charset="0"/>
                          <a:cs typeface="Arial" pitchFamily="34" charset="0"/>
                        </a:rPr>
                        <a:t>panah</a:t>
                      </a:r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 (arrow)</a:t>
                      </a:r>
                    </a:p>
                    <a:p>
                      <a:pPr algn="ctr"/>
                      <a:endParaRPr lang="en-US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3363" lvl="1" indent="-233363">
                        <a:buFont typeface="Arial" pitchFamily="34" charset="0"/>
                        <a:buChar char="•"/>
                      </a:pP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Panah-panah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dalam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jaringan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mengidentifikasikan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pendahulu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alurnya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</a:t>
                      </a:r>
                    </a:p>
                    <a:p>
                      <a:pPr marL="233363" lvl="1" indent="-233363">
                        <a:buFont typeface="Arial" pitchFamily="34" charset="0"/>
                        <a:buChar char="•"/>
                      </a:pP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Panah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dapat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bersilangan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</a:t>
                      </a:r>
                    </a:p>
                    <a:p>
                      <a:pPr marL="233363" indent="-233363" algn="just">
                        <a:buFont typeface="Arial" pitchFamily="34" charset="0"/>
                        <a:buChar char="•"/>
                      </a:pPr>
                      <a:r>
                        <a:rPr lang="en-US" sz="1400" b="0" dirty="0" err="1" smtClean="0">
                          <a:latin typeface="Arial" pitchFamily="34" charset="0"/>
                          <a:cs typeface="Arial" pitchFamily="34" charset="0"/>
                        </a:rPr>
                        <a:t>Contoh</a:t>
                      </a:r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 :</a:t>
                      </a:r>
                    </a:p>
                    <a:p>
                      <a:pPr marL="233363" indent="0" algn="just"/>
                      <a:r>
                        <a:rPr lang="en-US" sz="1400" b="0" dirty="0" err="1" smtClean="0">
                          <a:latin typeface="Arial" pitchFamily="34" charset="0"/>
                          <a:cs typeface="Arial" pitchFamily="34" charset="0"/>
                        </a:rPr>
                        <a:t>Setelah</a:t>
                      </a:r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0" dirty="0" err="1" smtClean="0">
                          <a:latin typeface="Arial" pitchFamily="34" charset="0"/>
                          <a:cs typeface="Arial" pitchFamily="34" charset="0"/>
                        </a:rPr>
                        <a:t>aktifitas</a:t>
                      </a:r>
                      <a:r>
                        <a:rPr lang="en-US" sz="14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Analisa</a:t>
                      </a:r>
                      <a:r>
                        <a:rPr lang="en-US" sz="1400" b="0" baseline="0" dirty="0" smtClean="0">
                          <a:latin typeface="Arial" pitchFamily="34" charset="0"/>
                          <a:cs typeface="Arial" pitchFamily="34" charset="0"/>
                        </a:rPr>
                        <a:t> Business </a:t>
                      </a:r>
                      <a:r>
                        <a:rPr lang="en-US" sz="14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Prosess</a:t>
                      </a:r>
                      <a:r>
                        <a:rPr lang="en-US" sz="1400" b="0" baseline="0" dirty="0" smtClean="0">
                          <a:latin typeface="Arial" pitchFamily="34" charset="0"/>
                          <a:cs typeface="Arial" pitchFamily="34" charset="0"/>
                        </a:rPr>
                        <a:t> SIM </a:t>
                      </a:r>
                      <a:r>
                        <a:rPr lang="en-US" sz="14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Kepegawaian</a:t>
                      </a:r>
                      <a:r>
                        <a:rPr lang="en-US" sz="14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selesai</a:t>
                      </a:r>
                      <a:r>
                        <a:rPr lang="en-US" sz="14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4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maka</a:t>
                      </a:r>
                      <a:r>
                        <a:rPr lang="en-US" sz="14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aktifitas</a:t>
                      </a:r>
                      <a:r>
                        <a:rPr lang="en-US" sz="14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0" i="1" baseline="0" dirty="0" smtClean="0">
                          <a:latin typeface="Arial" pitchFamily="34" charset="0"/>
                          <a:cs typeface="Arial" pitchFamily="34" charset="0"/>
                        </a:rPr>
                        <a:t>coding </a:t>
                      </a:r>
                      <a:r>
                        <a:rPr lang="en-US" sz="1400" b="0" i="0" baseline="0" dirty="0" smtClean="0">
                          <a:latin typeface="Arial" pitchFamily="34" charset="0"/>
                          <a:cs typeface="Arial" pitchFamily="34" charset="0"/>
                        </a:rPr>
                        <a:t>SIM </a:t>
                      </a:r>
                      <a:r>
                        <a:rPr lang="en-US" sz="1400" b="0" i="0" baseline="0" dirty="0" err="1" smtClean="0">
                          <a:latin typeface="Arial" pitchFamily="34" charset="0"/>
                          <a:cs typeface="Arial" pitchFamily="34" charset="0"/>
                        </a:rPr>
                        <a:t>kepegawaian</a:t>
                      </a:r>
                      <a:r>
                        <a:rPr lang="en-US" sz="1400" b="0" i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0" i="0" baseline="0" dirty="0" err="1" smtClean="0">
                          <a:latin typeface="Arial" pitchFamily="34" charset="0"/>
                          <a:cs typeface="Arial" pitchFamily="34" charset="0"/>
                        </a:rPr>
                        <a:t>baru</a:t>
                      </a:r>
                      <a:r>
                        <a:rPr lang="en-US" sz="1400" b="0" i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0" i="0" baseline="0" dirty="0" err="1" smtClean="0">
                          <a:latin typeface="Arial" pitchFamily="34" charset="0"/>
                          <a:cs typeface="Arial" pitchFamily="34" charset="0"/>
                        </a:rPr>
                        <a:t>bisa</a:t>
                      </a:r>
                      <a:r>
                        <a:rPr lang="en-US" sz="1400" b="0" i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0" i="0" baseline="0" dirty="0" err="1" smtClean="0">
                          <a:latin typeface="Arial" pitchFamily="34" charset="0"/>
                          <a:cs typeface="Arial" pitchFamily="34" charset="0"/>
                        </a:rPr>
                        <a:t>mulai</a:t>
                      </a:r>
                      <a:r>
                        <a:rPr lang="en-US" sz="1400" b="0" i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0" i="0" baseline="0" dirty="0" err="1" smtClean="0">
                          <a:latin typeface="Arial" pitchFamily="34" charset="0"/>
                          <a:cs typeface="Arial" pitchFamily="34" charset="0"/>
                        </a:rPr>
                        <a:t>dilaksanakan</a:t>
                      </a:r>
                      <a:r>
                        <a:rPr lang="en-US" sz="1400" b="0" i="0" baseline="0" dirty="0" smtClean="0">
                          <a:latin typeface="Arial" pitchFamily="34" charset="0"/>
                          <a:cs typeface="Arial" pitchFamily="34" charset="0"/>
                        </a:rPr>
                        <a:t> (finish to start)</a:t>
                      </a:r>
                      <a:endParaRPr lang="en-US" sz="14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589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err="1" smtClean="0">
                          <a:latin typeface="Arial" pitchFamily="34" charset="0"/>
                          <a:cs typeface="Arial" pitchFamily="34" charset="0"/>
                        </a:rPr>
                        <a:t>Anak</a:t>
                      </a:r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1400" b="0" dirty="0" err="1" smtClean="0">
                          <a:latin typeface="Arial" pitchFamily="34" charset="0"/>
                          <a:cs typeface="Arial" pitchFamily="34" charset="0"/>
                        </a:rPr>
                        <a:t>panah</a:t>
                      </a:r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0" dirty="0" err="1" smtClean="0">
                          <a:latin typeface="Arial" pitchFamily="34" charset="0"/>
                          <a:cs typeface="Arial" pitchFamily="34" charset="0"/>
                        </a:rPr>
                        <a:t>terputus</a:t>
                      </a:r>
                      <a:r>
                        <a:rPr lang="en-US" sz="14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0" dirty="0" err="1" smtClean="0">
                          <a:latin typeface="Arial" pitchFamily="34" charset="0"/>
                          <a:cs typeface="Arial" pitchFamily="34" charset="0"/>
                        </a:rPr>
                        <a:t>putus</a:t>
                      </a:r>
                      <a:endParaRPr lang="en-US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3363" indent="-233363" algn="just">
                        <a:buFont typeface="Arial" pitchFamily="34" charset="0"/>
                        <a:buChar char="•"/>
                      </a:pP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Melambangkan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kegiatan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semu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/dummy </a:t>
                      </a:r>
                    </a:p>
                    <a:p>
                      <a:pPr marL="233363" indent="-233363" algn="just">
                        <a:buFont typeface="Arial" pitchFamily="34" charset="0"/>
                        <a:buChar char="•"/>
                      </a:pP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Kegiatan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semu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digunakan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untuk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membatasi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mulainya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kegiatan-kegiatan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atau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penghubung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kejadian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atau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peristiwa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marL="233363" indent="-233363" algn="just">
                        <a:buFont typeface="Arial" pitchFamily="34" charset="0"/>
                        <a:buChar char="•"/>
                      </a:pP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Perbedaan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dummy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dengan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activity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ialah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bahwa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dummy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tidak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mempunyai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duration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tidak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memerlukan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resources (manpower, equipment or material)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>
            <a:off x="1872345" y="3548733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177145" y="4388521"/>
            <a:ext cx="6858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2177145" y="3855121"/>
            <a:ext cx="7620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177145" y="4236121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872345" y="5680745"/>
            <a:ext cx="1143000" cy="158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100945" y="2100933"/>
            <a:ext cx="609600" cy="304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Definisi Manajemen Waktu Proyek</a:t>
            </a:r>
            <a:endParaRPr lang="en-US" b="1" dirty="0"/>
          </a:p>
        </p:txBody>
      </p:sp>
      <p:sp>
        <p:nvSpPr>
          <p:cNvPr id="12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337455" y="1469575"/>
            <a:ext cx="8686800" cy="5101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just">
              <a:buFont typeface="Arial" pitchFamily="34" charset="0"/>
              <a:buChar char="•"/>
            </a:pPr>
            <a:r>
              <a:rPr lang="id-ID" sz="2200" dirty="0" smtClean="0"/>
              <a:t>T</a:t>
            </a:r>
            <a:r>
              <a:rPr lang="en-US" sz="2200" dirty="0" err="1" smtClean="0"/>
              <a:t>ahapan</a:t>
            </a:r>
            <a:r>
              <a:rPr lang="en-US" sz="2200" dirty="0" smtClean="0"/>
              <a:t> </a:t>
            </a:r>
            <a:r>
              <a:rPr lang="en-US" sz="2200" dirty="0" err="1" smtClean="0"/>
              <a:t>mendefinisikan</a:t>
            </a:r>
            <a:r>
              <a:rPr lang="en-US" sz="2200" dirty="0" smtClean="0"/>
              <a:t> </a:t>
            </a:r>
            <a:r>
              <a:rPr lang="en-US" sz="2200" b="1" dirty="0" err="1" smtClean="0"/>
              <a:t>proses-proses</a:t>
            </a:r>
            <a:r>
              <a:rPr lang="en-US" sz="2200" dirty="0" smtClean="0"/>
              <a:t> yang </a:t>
            </a:r>
            <a:r>
              <a:rPr lang="en-US" sz="2200" dirty="0" err="1" smtClean="0"/>
              <a:t>perlu</a:t>
            </a:r>
            <a:r>
              <a:rPr lang="en-US" sz="2200" dirty="0" smtClean="0"/>
              <a:t> </a:t>
            </a:r>
            <a:r>
              <a:rPr lang="en-US" sz="2200" dirty="0" err="1" smtClean="0"/>
              <a:t>dilakukan</a:t>
            </a:r>
            <a:r>
              <a:rPr lang="en-US" sz="2200" dirty="0" smtClean="0"/>
              <a:t> </a:t>
            </a:r>
            <a:r>
              <a:rPr lang="en-US" sz="2200" dirty="0" err="1" smtClean="0"/>
              <a:t>selama</a:t>
            </a:r>
            <a:r>
              <a:rPr lang="en-US" sz="2200" dirty="0" smtClean="0"/>
              <a:t> </a:t>
            </a:r>
            <a:r>
              <a:rPr lang="en-US" sz="2200" dirty="0" err="1" smtClean="0"/>
              <a:t>proyek</a:t>
            </a:r>
            <a:r>
              <a:rPr lang="en-US" sz="2200" dirty="0" smtClean="0"/>
              <a:t> </a:t>
            </a:r>
            <a:r>
              <a:rPr lang="en-US" sz="2200" dirty="0" err="1" smtClean="0"/>
              <a:t>berlangsung</a:t>
            </a:r>
            <a:r>
              <a:rPr lang="en-US" sz="2200" dirty="0" smtClean="0"/>
              <a:t> </a:t>
            </a:r>
            <a:r>
              <a:rPr lang="en-US" sz="2200" dirty="0" err="1" smtClean="0"/>
              <a:t>berkaitan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penjaminan</a:t>
            </a:r>
            <a:r>
              <a:rPr lang="en-US" sz="2200" dirty="0" smtClean="0"/>
              <a:t> agar </a:t>
            </a:r>
            <a:r>
              <a:rPr lang="en-US" sz="2200" dirty="0" err="1" smtClean="0"/>
              <a:t>proyek</a:t>
            </a:r>
            <a:r>
              <a:rPr lang="en-US" sz="2200" dirty="0" smtClean="0"/>
              <a:t>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berjalan</a:t>
            </a:r>
            <a:r>
              <a:rPr lang="en-US" sz="2200" dirty="0" smtClean="0"/>
              <a:t> </a:t>
            </a:r>
            <a:r>
              <a:rPr lang="en-US" sz="2200" b="1" dirty="0" err="1" smtClean="0"/>
              <a:t>tepat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waktu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tetap</a:t>
            </a:r>
            <a:r>
              <a:rPr lang="en-US" sz="2200" dirty="0" smtClean="0"/>
              <a:t> </a:t>
            </a:r>
            <a:r>
              <a:rPr lang="en-US" sz="2200" dirty="0" err="1" smtClean="0"/>
              <a:t>memperhatikan</a:t>
            </a:r>
            <a:r>
              <a:rPr lang="en-US" sz="2200" dirty="0" smtClean="0"/>
              <a:t> </a:t>
            </a:r>
            <a:r>
              <a:rPr lang="en-US" sz="2200" dirty="0" err="1" smtClean="0"/>
              <a:t>keterbatasan</a:t>
            </a:r>
            <a:r>
              <a:rPr lang="en-US" sz="2200" dirty="0" smtClean="0"/>
              <a:t> </a:t>
            </a:r>
            <a:r>
              <a:rPr lang="en-US" sz="2200" b="1" dirty="0" err="1" smtClean="0"/>
              <a:t>biaya</a:t>
            </a:r>
            <a:r>
              <a:rPr lang="en-US" sz="2200" dirty="0" smtClean="0"/>
              <a:t> </a:t>
            </a:r>
            <a:r>
              <a:rPr lang="en-US" sz="2200" dirty="0" err="1" smtClean="0"/>
              <a:t>serta</a:t>
            </a:r>
            <a:r>
              <a:rPr lang="en-US" sz="2200" dirty="0" smtClean="0"/>
              <a:t> </a:t>
            </a:r>
            <a:r>
              <a:rPr lang="en-US" sz="2200" dirty="0" err="1" smtClean="0"/>
              <a:t>penjagaan</a:t>
            </a:r>
            <a:r>
              <a:rPr lang="en-US" sz="2200" dirty="0" smtClean="0"/>
              <a:t> </a:t>
            </a:r>
            <a:r>
              <a:rPr lang="en-US" sz="2200" b="1" dirty="0" err="1" smtClean="0"/>
              <a:t>kualitas</a:t>
            </a:r>
            <a:r>
              <a:rPr lang="en-US" sz="2200" dirty="0" smtClean="0"/>
              <a:t> </a:t>
            </a:r>
            <a:r>
              <a:rPr lang="en-US" sz="2200" dirty="0" err="1" smtClean="0"/>
              <a:t>produk</a:t>
            </a:r>
            <a:r>
              <a:rPr lang="en-US" sz="2200" dirty="0" smtClean="0"/>
              <a:t>/</a:t>
            </a:r>
            <a:r>
              <a:rPr lang="en-US" sz="2200" dirty="0" err="1" smtClean="0"/>
              <a:t>servis</a:t>
            </a:r>
            <a:r>
              <a:rPr lang="en-US" sz="2200" dirty="0" smtClean="0"/>
              <a:t>/</a:t>
            </a:r>
            <a:r>
              <a:rPr lang="en-US" sz="2200" dirty="0" err="1" smtClean="0"/>
              <a:t>hasil</a:t>
            </a:r>
            <a:r>
              <a:rPr lang="en-US" sz="2200" dirty="0" smtClean="0"/>
              <a:t> </a:t>
            </a:r>
            <a:r>
              <a:rPr lang="en-US" sz="2200" dirty="0" err="1" smtClean="0"/>
              <a:t>unik</a:t>
            </a:r>
            <a:r>
              <a:rPr lang="en-US" sz="2200" dirty="0" smtClean="0"/>
              <a:t> </a:t>
            </a:r>
            <a:r>
              <a:rPr lang="en-US" sz="2200" dirty="0" err="1" smtClean="0"/>
              <a:t>dari</a:t>
            </a:r>
            <a:r>
              <a:rPr lang="en-US" sz="2200" dirty="0" smtClean="0"/>
              <a:t> </a:t>
            </a:r>
            <a:r>
              <a:rPr lang="en-US" sz="2200" dirty="0" err="1" smtClean="0"/>
              <a:t>proyek</a:t>
            </a:r>
            <a:r>
              <a:rPr lang="id-ID" sz="2200" dirty="0" smtClean="0"/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id-ID" sz="2200" dirty="0" smtClean="0"/>
              <a:t>Dilakukan oleh p</a:t>
            </a:r>
            <a:r>
              <a:rPr lang="en-US" sz="2200" dirty="0" err="1" smtClean="0"/>
              <a:t>engelola</a:t>
            </a:r>
            <a:r>
              <a:rPr lang="en-US" sz="2200" dirty="0" smtClean="0"/>
              <a:t> </a:t>
            </a:r>
            <a:r>
              <a:rPr lang="en-US" sz="2200" dirty="0" err="1" smtClean="0"/>
              <a:t>proyek</a:t>
            </a:r>
            <a:r>
              <a:rPr lang="en-US" sz="2200" dirty="0" smtClean="0"/>
              <a:t> </a:t>
            </a:r>
            <a:r>
              <a:rPr lang="id-ID" sz="2200" dirty="0" smtClean="0"/>
              <a:t>untuk menjamin suatu proyek akan selesai tepat waktu</a:t>
            </a:r>
          </a:p>
          <a:p>
            <a:pPr algn="just">
              <a:buFont typeface="Arial" pitchFamily="34" charset="0"/>
              <a:buChar char="•"/>
            </a:pPr>
            <a:r>
              <a:rPr lang="id-ID" sz="2200" dirty="0" smtClean="0"/>
              <a:t>Dibutuhkan metode dalam </a:t>
            </a:r>
            <a:r>
              <a:rPr lang="en-US" sz="2200" dirty="0" err="1" smtClean="0"/>
              <a:t>meningkatkan</a:t>
            </a:r>
            <a:r>
              <a:rPr lang="en-US" sz="2200" dirty="0" smtClean="0"/>
              <a:t> </a:t>
            </a:r>
            <a:r>
              <a:rPr lang="en-US" sz="2200" dirty="0" err="1" smtClean="0"/>
              <a:t>kualitas</a:t>
            </a:r>
            <a:r>
              <a:rPr lang="en-US" sz="2200" dirty="0" smtClean="0"/>
              <a:t> </a:t>
            </a:r>
            <a:r>
              <a:rPr lang="en-US" sz="2200" dirty="0" err="1" smtClean="0"/>
              <a:t>perencanaan</a:t>
            </a:r>
            <a:r>
              <a:rPr lang="en-US" sz="2200" dirty="0" smtClean="0"/>
              <a:t> </a:t>
            </a:r>
            <a:r>
              <a:rPr lang="en-US" sz="2200" dirty="0" err="1" smtClean="0"/>
              <a:t>waktu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jadwal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menghadapi</a:t>
            </a:r>
            <a:r>
              <a:rPr lang="en-US" sz="2200" dirty="0" smtClean="0"/>
              <a:t> </a:t>
            </a:r>
            <a:r>
              <a:rPr lang="en-US" sz="2200" dirty="0" err="1" smtClean="0"/>
              <a:t>jumlah</a:t>
            </a:r>
            <a:r>
              <a:rPr lang="en-US" sz="2200" dirty="0" smtClean="0"/>
              <a:t> </a:t>
            </a:r>
            <a:r>
              <a:rPr lang="en-US" sz="2200" dirty="0" err="1" smtClean="0"/>
              <a:t>kegiatan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kompleksitas</a:t>
            </a:r>
            <a:r>
              <a:rPr lang="en-US" sz="2200" dirty="0" smtClean="0"/>
              <a:t> </a:t>
            </a:r>
            <a:r>
              <a:rPr lang="en-US" sz="2200" dirty="0" err="1" smtClean="0"/>
              <a:t>proyek</a:t>
            </a:r>
            <a:r>
              <a:rPr lang="en-US" sz="2200" dirty="0" smtClean="0"/>
              <a:t> yang </a:t>
            </a:r>
            <a:r>
              <a:rPr lang="en-US" sz="2200" dirty="0" err="1" smtClean="0"/>
              <a:t>cendrung</a:t>
            </a:r>
            <a:r>
              <a:rPr lang="en-US" sz="2200" dirty="0" smtClean="0"/>
              <a:t> </a:t>
            </a:r>
            <a:r>
              <a:rPr lang="en-US" sz="2200" dirty="0" err="1" smtClean="0"/>
              <a:t>bertambah</a:t>
            </a:r>
            <a:r>
              <a:rPr lang="en-US" sz="2200" dirty="0" smtClean="0"/>
              <a:t>. </a:t>
            </a:r>
            <a:endParaRPr lang="id-ID" sz="22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200" dirty="0" err="1" smtClean="0"/>
              <a:t>Metode</a:t>
            </a:r>
            <a:r>
              <a:rPr lang="en-US" sz="2200" dirty="0" smtClean="0"/>
              <a:t> diagram </a:t>
            </a:r>
            <a:r>
              <a:rPr lang="en-US" sz="2200" dirty="0" err="1" smtClean="0"/>
              <a:t>balok</a:t>
            </a:r>
            <a:r>
              <a:rPr lang="en-US" sz="2200" dirty="0" smtClean="0"/>
              <a:t> (</a:t>
            </a:r>
            <a:r>
              <a:rPr lang="en-US" sz="2200" i="1" dirty="0" smtClean="0"/>
              <a:t>bar chart</a:t>
            </a:r>
            <a:r>
              <a:rPr lang="en-US" sz="2200" dirty="0" smtClean="0"/>
              <a:t>)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analisis</a:t>
            </a:r>
            <a:r>
              <a:rPr lang="en-US" sz="2200" dirty="0" smtClean="0"/>
              <a:t> </a:t>
            </a:r>
            <a:r>
              <a:rPr lang="en-US" sz="2200" dirty="0" err="1" smtClean="0"/>
              <a:t>jaringan</a:t>
            </a:r>
            <a:r>
              <a:rPr lang="en-US" sz="2200" dirty="0" smtClean="0"/>
              <a:t> </a:t>
            </a:r>
            <a:r>
              <a:rPr lang="en-US" sz="2200" dirty="0" err="1" smtClean="0"/>
              <a:t>kerja</a:t>
            </a:r>
            <a:r>
              <a:rPr lang="en-US" sz="2200" dirty="0" smtClean="0"/>
              <a:t> (</a:t>
            </a:r>
            <a:r>
              <a:rPr lang="en-US" sz="2200" i="1" dirty="0" smtClean="0"/>
              <a:t>network analysis</a:t>
            </a:r>
            <a:r>
              <a:rPr lang="en-US" sz="2200" dirty="0" smtClean="0"/>
              <a:t>) </a:t>
            </a:r>
            <a:r>
              <a:rPr lang="id-ID" sz="2200" dirty="0" smtClean="0"/>
              <a:t>dapat digunakan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menyajikan</a:t>
            </a:r>
            <a:r>
              <a:rPr lang="en-US" sz="2200" dirty="0" smtClean="0"/>
              <a:t> </a:t>
            </a:r>
            <a:r>
              <a:rPr lang="en-US" sz="2200" dirty="0" err="1" smtClean="0"/>
              <a:t>perencanaan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pengendalian</a:t>
            </a:r>
            <a:r>
              <a:rPr lang="en-US" sz="2200" dirty="0" smtClean="0"/>
              <a:t>, </a:t>
            </a:r>
            <a:r>
              <a:rPr lang="en-US" sz="2200" dirty="0" err="1" smtClean="0"/>
              <a:t>khususnya</a:t>
            </a:r>
            <a:r>
              <a:rPr lang="en-US" sz="2200" dirty="0" smtClean="0"/>
              <a:t> </a:t>
            </a:r>
            <a:r>
              <a:rPr lang="en-US" sz="2200" dirty="0" err="1" smtClean="0"/>
              <a:t>jadwal</a:t>
            </a:r>
            <a:r>
              <a:rPr lang="en-US" sz="2200" dirty="0" smtClean="0"/>
              <a:t> </a:t>
            </a:r>
            <a:r>
              <a:rPr lang="en-US" sz="2200" dirty="0" err="1" smtClean="0"/>
              <a:t>kegiatan</a:t>
            </a:r>
            <a:r>
              <a:rPr lang="en-US" sz="2200" dirty="0" smtClean="0"/>
              <a:t> </a:t>
            </a:r>
            <a:r>
              <a:rPr lang="en-US" sz="2200" dirty="0" err="1" smtClean="0"/>
              <a:t>proyek</a:t>
            </a:r>
            <a:r>
              <a:rPr lang="en-US" sz="2200" dirty="0" smtClean="0"/>
              <a:t> </a:t>
            </a:r>
            <a:r>
              <a:rPr lang="en-US" sz="2200" dirty="0" err="1" smtClean="0"/>
              <a:t>secara</a:t>
            </a:r>
            <a:r>
              <a:rPr lang="en-US" sz="2200" dirty="0" smtClean="0"/>
              <a:t> </a:t>
            </a:r>
            <a:r>
              <a:rPr lang="en-US" sz="2200" dirty="0" err="1" smtClean="0"/>
              <a:t>sistematis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analitis</a:t>
            </a:r>
            <a:r>
              <a:rPr lang="en-US" sz="2200" dirty="0" smtClean="0"/>
              <a:t>.</a:t>
            </a:r>
            <a:endParaRPr lang="id-ID" sz="22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2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Aturan Dasar Pada AON (1)</a:t>
            </a:r>
            <a:endParaRPr lang="en-US" b="1" dirty="0"/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228600" y="1491330"/>
            <a:ext cx="8686799" cy="4985670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Jaringan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biasanya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kiri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kanan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</a:t>
            </a:r>
            <a:endParaRPr lang="id-ID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aktivitas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mulai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sampai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semua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aktivitas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pendahulunya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selesai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</a:t>
            </a:r>
            <a:endParaRPr lang="id-ID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Panah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panah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jaringan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mengidentifikasikan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pendahulu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alurnya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</a:t>
            </a:r>
            <a:endParaRPr lang="id-ID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Panah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bersilangan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</a:t>
            </a:r>
            <a:endParaRPr lang="id-ID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Dua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aktivitas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(node)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saling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berhubungan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namun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berpengaruh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jadwal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keseluruhan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proyek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dihubungkan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panah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pelengkap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(dummy),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biasanya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AOA;</a:t>
            </a:r>
            <a:endParaRPr lang="id-ID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Setiap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aktivitas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harus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memiliki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nomor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identifikasi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Font typeface="Arial" pitchFamily="34" charset="0"/>
              <a:buChar char="•"/>
            </a:pPr>
            <a:endParaRPr lang="id-ID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20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Aturan Dasar Pada AON (2)</a:t>
            </a:r>
            <a:endParaRPr lang="en-US" b="1" dirty="0"/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228600" y="1491330"/>
            <a:ext cx="8686799" cy="4985670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Sebuah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nomor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identifikasi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aktivitas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harus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lebih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besar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aktivitas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mendahuluinya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</a:t>
            </a:r>
            <a:endParaRPr lang="id-ID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Looping 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pemutaran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balik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diperbolehkan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panah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loop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boleh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</a:t>
            </a:r>
            <a:endParaRPr lang="id-ID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Pernyataan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kondisi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diperbolehkan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</a:t>
            </a:r>
            <a:endParaRPr lang="id-ID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Pengalaman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menyarankan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jika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beberapa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point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memulai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node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awal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mengidentifikasikan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kapan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proyek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dimulai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</a:t>
            </a:r>
            <a:endParaRPr lang="id-ID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Hal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juga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berlaku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mengidentifikasi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akhir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jelas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id-ID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21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Contoh Penggunaan AON</a:t>
            </a:r>
            <a:endParaRPr lang="en-US" b="1" dirty="0"/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228600" y="1491330"/>
            <a:ext cx="8686799" cy="498567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d-ID" sz="24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diagram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berikut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aktifitas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harus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selesai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sebelum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aktifitas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dimulai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id-ID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22</a:t>
            </a:fld>
            <a:endParaRPr lang="en-US" sz="1800" dirty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55186" y="2656106"/>
            <a:ext cx="8131614" cy="3363693"/>
            <a:chOff x="762000" y="1981200"/>
            <a:chExt cx="5562600" cy="2133600"/>
          </a:xfrm>
        </p:grpSpPr>
        <p:cxnSp>
          <p:nvCxnSpPr>
            <p:cNvPr id="10" name="Straight Arrow Connector 9"/>
            <p:cNvCxnSpPr>
              <a:endCxn id="20" idx="1"/>
            </p:cNvCxnSpPr>
            <p:nvPr/>
          </p:nvCxnSpPr>
          <p:spPr>
            <a:xfrm flipV="1">
              <a:off x="1676400" y="2209800"/>
              <a:ext cx="91440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endCxn id="26" idx="1"/>
            </p:cNvCxnSpPr>
            <p:nvPr/>
          </p:nvCxnSpPr>
          <p:spPr>
            <a:xfrm>
              <a:off x="1752600" y="3276600"/>
              <a:ext cx="1295400" cy="6096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18" idx="3"/>
              <a:endCxn id="24" idx="1"/>
            </p:cNvCxnSpPr>
            <p:nvPr/>
          </p:nvCxnSpPr>
          <p:spPr>
            <a:xfrm>
              <a:off x="1752600" y="3124200"/>
              <a:ext cx="6096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20" idx="3"/>
              <a:endCxn id="22" idx="1"/>
            </p:cNvCxnSpPr>
            <p:nvPr/>
          </p:nvCxnSpPr>
          <p:spPr>
            <a:xfrm>
              <a:off x="3048000" y="2209800"/>
              <a:ext cx="457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20" idx="3"/>
              <a:endCxn id="25" idx="0"/>
            </p:cNvCxnSpPr>
            <p:nvPr/>
          </p:nvCxnSpPr>
          <p:spPr>
            <a:xfrm>
              <a:off x="3048000" y="2209800"/>
              <a:ext cx="60960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22" idx="3"/>
              <a:endCxn id="23" idx="1"/>
            </p:cNvCxnSpPr>
            <p:nvPr/>
          </p:nvCxnSpPr>
          <p:spPr>
            <a:xfrm>
              <a:off x="3962400" y="2209800"/>
              <a:ext cx="533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25" idx="3"/>
              <a:endCxn id="19" idx="1"/>
            </p:cNvCxnSpPr>
            <p:nvPr/>
          </p:nvCxnSpPr>
          <p:spPr>
            <a:xfrm>
              <a:off x="3886200" y="3124200"/>
              <a:ext cx="1447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26" idx="3"/>
              <a:endCxn id="27" idx="1"/>
            </p:cNvCxnSpPr>
            <p:nvPr/>
          </p:nvCxnSpPr>
          <p:spPr>
            <a:xfrm>
              <a:off x="3505200" y="3886200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Rounded Rectangle 17"/>
            <p:cNvSpPr/>
            <p:nvPr/>
          </p:nvSpPr>
          <p:spPr>
            <a:xfrm>
              <a:off x="762000" y="2895600"/>
              <a:ext cx="990600" cy="457200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/>
                <a:t>Mulai</a:t>
              </a:r>
              <a:endParaRPr lang="en-US" sz="2000" dirty="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5334000" y="2895600"/>
              <a:ext cx="990600" cy="4572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/>
                <a:t>Selesai</a:t>
              </a:r>
              <a:endParaRPr lang="en-US" sz="2000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590800" y="1981200"/>
              <a:ext cx="457200" cy="4572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505200" y="1981200"/>
              <a:ext cx="457200" cy="4572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B</a:t>
              </a:r>
              <a:endParaRPr lang="en-US" sz="200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495800" y="1981200"/>
              <a:ext cx="457200" cy="4572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C</a:t>
              </a:r>
              <a:endParaRPr lang="en-US" sz="2000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362200" y="2895600"/>
              <a:ext cx="457200" cy="4572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D</a:t>
              </a:r>
              <a:endParaRPr lang="en-US" sz="20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429000" y="2895600"/>
              <a:ext cx="457200" cy="4572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E</a:t>
              </a:r>
              <a:endParaRPr lang="en-US" sz="20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048000" y="3657600"/>
              <a:ext cx="457200" cy="4572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F</a:t>
              </a:r>
              <a:endParaRPr lang="en-US" sz="2000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419600" y="3657600"/>
              <a:ext cx="457200" cy="4572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G</a:t>
              </a:r>
              <a:endParaRPr lang="en-US" sz="2000" dirty="0"/>
            </a:p>
          </p:txBody>
        </p:sp>
        <p:cxnSp>
          <p:nvCxnSpPr>
            <p:cNvPr id="28" name="Straight Arrow Connector 27"/>
            <p:cNvCxnSpPr>
              <a:stCxn id="23" idx="3"/>
              <a:endCxn id="19" idx="0"/>
            </p:cNvCxnSpPr>
            <p:nvPr/>
          </p:nvCxnSpPr>
          <p:spPr>
            <a:xfrm>
              <a:off x="4953000" y="2209800"/>
              <a:ext cx="87630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7" idx="3"/>
              <a:endCxn id="19" idx="2"/>
            </p:cNvCxnSpPr>
            <p:nvPr/>
          </p:nvCxnSpPr>
          <p:spPr>
            <a:xfrm flipV="1">
              <a:off x="4876800" y="3352800"/>
              <a:ext cx="952500" cy="5334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25" idx="3"/>
              <a:endCxn id="23" idx="2"/>
            </p:cNvCxnSpPr>
            <p:nvPr/>
          </p:nvCxnSpPr>
          <p:spPr>
            <a:xfrm flipV="1">
              <a:off x="3886200" y="2438400"/>
              <a:ext cx="83820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24" idx="3"/>
              <a:endCxn id="25" idx="1"/>
            </p:cNvCxnSpPr>
            <p:nvPr/>
          </p:nvCxnSpPr>
          <p:spPr>
            <a:xfrm>
              <a:off x="2819400" y="3124200"/>
              <a:ext cx="6096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106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Aturan Dalam Penggunaan AON (1)</a:t>
            </a:r>
            <a:endParaRPr lang="en-US" b="1" dirty="0"/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228600" y="1491330"/>
            <a:ext cx="8686799" cy="49856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Di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pengaplikasian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konsep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kerja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AON,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beberapa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dasar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harus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diketahui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Dasar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mempengaruhi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pandang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terhadap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proyek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aktivitasnya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23</a:t>
            </a:fld>
            <a:endParaRPr lang="en-US" sz="1800" dirty="0">
              <a:solidFill>
                <a:schemeClr val="bg1"/>
              </a:solidFill>
            </a:endParaRPr>
          </a:p>
        </p:txBody>
      </p:sp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512966"/>
              </p:ext>
            </p:extLst>
          </p:nvPr>
        </p:nvGraphicFramePr>
        <p:xfrm>
          <a:off x="430696" y="2869698"/>
          <a:ext cx="8408503" cy="3454902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4163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50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54902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endParaRPr lang="en-US" sz="2400" dirty="0" smtClean="0"/>
                    </a:p>
                    <a:p>
                      <a:endParaRPr lang="en-US" sz="2400" dirty="0" smtClean="0"/>
                    </a:p>
                    <a:p>
                      <a:endParaRPr lang="en-US" sz="2400" dirty="0" smtClean="0"/>
                    </a:p>
                    <a:p>
                      <a:pPr algn="ctr"/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</a:rPr>
                        <a:t>A </a:t>
                      </a:r>
                      <a:r>
                        <a:rPr lang="en-US" sz="2400" b="0" kern="1200" dirty="0" err="1" smtClean="0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0" kern="1200" dirty="0" err="1" smtClean="0">
                          <a:solidFill>
                            <a:schemeClr val="tx1"/>
                          </a:solidFill>
                        </a:rPr>
                        <a:t>didahului</a:t>
                      </a: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0" kern="1200" dirty="0" err="1" smtClean="0">
                          <a:solidFill>
                            <a:schemeClr val="tx1"/>
                          </a:solidFill>
                        </a:rPr>
                        <a:t>oleh</a:t>
                      </a: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0" kern="1200" dirty="0" err="1" smtClean="0">
                          <a:solidFill>
                            <a:schemeClr val="tx1"/>
                          </a:solidFill>
                        </a:rPr>
                        <a:t>apapun</a:t>
                      </a: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pPr algn="ctr"/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</a:rPr>
                        <a:t>B (C) </a:t>
                      </a:r>
                      <a:r>
                        <a:rPr lang="en-US" sz="2400" b="0" kern="1200" dirty="0" err="1" smtClean="0">
                          <a:solidFill>
                            <a:schemeClr val="tx1"/>
                          </a:solidFill>
                        </a:rPr>
                        <a:t>didahului</a:t>
                      </a: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0" kern="1200" dirty="0" err="1" smtClean="0">
                          <a:solidFill>
                            <a:schemeClr val="tx1"/>
                          </a:solidFill>
                        </a:rPr>
                        <a:t>oleh</a:t>
                      </a: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</a:rPr>
                        <a:t> A (B).</a:t>
                      </a:r>
                    </a:p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48" name="Group 47"/>
          <p:cNvGrpSpPr/>
          <p:nvPr/>
        </p:nvGrpSpPr>
        <p:grpSpPr>
          <a:xfrm>
            <a:off x="1116496" y="3403098"/>
            <a:ext cx="2449079" cy="340096"/>
            <a:chOff x="1066800" y="1905000"/>
            <a:chExt cx="2286000" cy="304800"/>
          </a:xfrm>
        </p:grpSpPr>
        <p:sp>
          <p:nvSpPr>
            <p:cNvPr id="49" name="Rectangle 48"/>
            <p:cNvSpPr/>
            <p:nvPr/>
          </p:nvSpPr>
          <p:spPr>
            <a:xfrm>
              <a:off x="1066800" y="1905000"/>
              <a:ext cx="381000" cy="304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A</a:t>
              </a:r>
              <a:endParaRPr lang="en-US" sz="1400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057400" y="1905000"/>
              <a:ext cx="381000" cy="304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B</a:t>
              </a:r>
              <a:endParaRPr lang="en-US" sz="1400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2971800" y="1905000"/>
              <a:ext cx="381000" cy="304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C</a:t>
              </a:r>
              <a:endParaRPr lang="en-US" sz="1400" dirty="0"/>
            </a:p>
          </p:txBody>
        </p:sp>
        <p:cxnSp>
          <p:nvCxnSpPr>
            <p:cNvPr id="52" name="Straight Arrow Connector 51"/>
            <p:cNvCxnSpPr/>
            <p:nvPr/>
          </p:nvCxnSpPr>
          <p:spPr>
            <a:xfrm>
              <a:off x="1447800" y="2057400"/>
              <a:ext cx="533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>
              <a:stCxn id="50" idx="3"/>
            </p:cNvCxnSpPr>
            <p:nvPr/>
          </p:nvCxnSpPr>
          <p:spPr>
            <a:xfrm>
              <a:off x="2438400" y="2057400"/>
              <a:ext cx="457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4839946" y="3474198"/>
            <a:ext cx="1560854" cy="1783602"/>
            <a:chOff x="838200" y="4419600"/>
            <a:chExt cx="1295400" cy="1143000"/>
          </a:xfrm>
        </p:grpSpPr>
        <p:sp>
          <p:nvSpPr>
            <p:cNvPr id="55" name="Rectangle 54"/>
            <p:cNvSpPr/>
            <p:nvPr/>
          </p:nvSpPr>
          <p:spPr>
            <a:xfrm>
              <a:off x="838200" y="4876800"/>
              <a:ext cx="381000" cy="304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X</a:t>
              </a:r>
              <a:endParaRPr lang="en-US" sz="1400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752600" y="4419600"/>
              <a:ext cx="381000" cy="304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Y</a:t>
              </a:r>
              <a:endParaRPr lang="en-US" sz="1400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752600" y="5257800"/>
              <a:ext cx="381000" cy="304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Z</a:t>
              </a:r>
              <a:endParaRPr lang="en-US" sz="1400" dirty="0"/>
            </a:p>
          </p:txBody>
        </p:sp>
        <p:cxnSp>
          <p:nvCxnSpPr>
            <p:cNvPr id="58" name="Straight Arrow Connector 57"/>
            <p:cNvCxnSpPr>
              <a:stCxn id="55" idx="3"/>
            </p:cNvCxnSpPr>
            <p:nvPr/>
          </p:nvCxnSpPr>
          <p:spPr>
            <a:xfrm flipV="1">
              <a:off x="1219200" y="4648200"/>
              <a:ext cx="457200" cy="381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>
              <a:off x="1219200" y="5105400"/>
              <a:ext cx="457200" cy="3048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0" name="TextBox 59"/>
          <p:cNvSpPr txBox="1"/>
          <p:nvPr/>
        </p:nvSpPr>
        <p:spPr>
          <a:xfrm>
            <a:off x="6451299" y="3114972"/>
            <a:ext cx="2057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dk1"/>
                </a:solidFill>
              </a:rPr>
              <a:t>Y </a:t>
            </a:r>
            <a:r>
              <a:rPr lang="en-US" sz="2000" dirty="0" err="1">
                <a:solidFill>
                  <a:schemeClr val="dk1"/>
                </a:solidFill>
              </a:rPr>
              <a:t>dan</a:t>
            </a:r>
            <a:r>
              <a:rPr lang="en-US" sz="2000" dirty="0">
                <a:solidFill>
                  <a:schemeClr val="dk1"/>
                </a:solidFill>
              </a:rPr>
              <a:t> Z </a:t>
            </a:r>
            <a:r>
              <a:rPr lang="en-US" sz="2000" dirty="0" err="1">
                <a:solidFill>
                  <a:schemeClr val="dk1"/>
                </a:solidFill>
              </a:rPr>
              <a:t>didahului</a:t>
            </a:r>
            <a:r>
              <a:rPr lang="en-US" sz="2000" dirty="0">
                <a:solidFill>
                  <a:schemeClr val="dk1"/>
                </a:solidFill>
              </a:rPr>
              <a:t> </a:t>
            </a:r>
            <a:r>
              <a:rPr lang="en-US" sz="2000" dirty="0" err="1">
                <a:solidFill>
                  <a:schemeClr val="dk1"/>
                </a:solidFill>
              </a:rPr>
              <a:t>oleh</a:t>
            </a:r>
            <a:r>
              <a:rPr lang="en-US" sz="2000" dirty="0">
                <a:solidFill>
                  <a:schemeClr val="dk1"/>
                </a:solidFill>
              </a:rPr>
              <a:t> X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61" name="TextBox 60"/>
          <p:cNvSpPr txBox="1"/>
          <p:nvPr/>
        </p:nvSpPr>
        <p:spPr>
          <a:xfrm>
            <a:off x="6538386" y="4323279"/>
            <a:ext cx="2057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Y </a:t>
            </a:r>
            <a:r>
              <a:rPr lang="en-US" sz="2000" dirty="0" err="1"/>
              <a:t>dan</a:t>
            </a:r>
            <a:r>
              <a:rPr lang="en-US" sz="2000" dirty="0"/>
              <a:t> Z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dimulai</a:t>
            </a:r>
            <a:r>
              <a:rPr lang="en-US" sz="2000" dirty="0"/>
              <a:t> </a:t>
            </a:r>
            <a:r>
              <a:rPr lang="en-US" sz="2000" dirty="0" err="1"/>
              <a:t>bersamaan</a:t>
            </a:r>
            <a:r>
              <a:rPr lang="en-US" sz="2000" dirty="0"/>
              <a:t> </a:t>
            </a:r>
            <a:r>
              <a:rPr lang="en-US" sz="2000" dirty="0" err="1"/>
              <a:t>jika</a:t>
            </a:r>
            <a:r>
              <a:rPr lang="en-US" sz="2000" dirty="0"/>
              <a:t> </a:t>
            </a:r>
            <a:r>
              <a:rPr lang="en-US" sz="2000" dirty="0" err="1"/>
              <a:t>dikehendaki</a:t>
            </a:r>
            <a:r>
              <a:rPr lang="en-US" sz="2000" dirty="0"/>
              <a:t>.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987352" y="5844572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5852592" y="5827804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106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Aturan Dalam Penggunaan AON (2)</a:t>
            </a:r>
            <a:endParaRPr lang="en-US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24</a:t>
            </a:fld>
            <a:endParaRPr lang="en-US" sz="1800" dirty="0">
              <a:solidFill>
                <a:schemeClr val="bg1"/>
              </a:solidFill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145865"/>
              </p:ext>
            </p:extLst>
          </p:nvPr>
        </p:nvGraphicFramePr>
        <p:xfrm>
          <a:off x="446318" y="1567538"/>
          <a:ext cx="8316681" cy="4680861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4117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8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80861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968829" y="1781060"/>
            <a:ext cx="3581400" cy="3925416"/>
            <a:chOff x="4953000" y="1447800"/>
            <a:chExt cx="3581400" cy="3925416"/>
          </a:xfrm>
        </p:grpSpPr>
        <p:sp>
          <p:nvSpPr>
            <p:cNvPr id="27" name="TextBox 26"/>
            <p:cNvSpPr txBox="1"/>
            <p:nvPr/>
          </p:nvSpPr>
          <p:spPr>
            <a:xfrm>
              <a:off x="6477000" y="1447800"/>
              <a:ext cx="2057400" cy="3693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J,K, </a:t>
              </a:r>
              <a:r>
                <a:rPr lang="en-US" dirty="0" err="1"/>
                <a:t>dan</a:t>
              </a:r>
              <a:r>
                <a:rPr lang="en-US" dirty="0"/>
                <a:t> L </a:t>
              </a:r>
              <a:r>
                <a:rPr lang="en-US" dirty="0" err="1"/>
                <a:t>dapat</a:t>
              </a:r>
              <a:r>
                <a:rPr lang="en-US" dirty="0"/>
                <a:t> </a:t>
              </a:r>
              <a:r>
                <a:rPr lang="en-US" dirty="0" err="1"/>
                <a:t>dimulai</a:t>
              </a:r>
              <a:r>
                <a:rPr lang="en-US" dirty="0"/>
                <a:t> </a:t>
              </a:r>
              <a:r>
                <a:rPr lang="en-US" dirty="0" err="1"/>
                <a:t>bersamaan</a:t>
              </a:r>
              <a:r>
                <a:rPr lang="en-US" dirty="0"/>
                <a:t> (</a:t>
              </a:r>
              <a:r>
                <a:rPr lang="en-US" dirty="0" err="1"/>
                <a:t>pada</a:t>
              </a:r>
              <a:r>
                <a:rPr lang="en-US" dirty="0"/>
                <a:t> </a:t>
              </a:r>
              <a:r>
                <a:rPr lang="en-US" dirty="0" err="1"/>
                <a:t>dasarnya</a:t>
              </a:r>
              <a:r>
                <a:rPr lang="en-US" dirty="0"/>
                <a:t> </a:t>
              </a:r>
              <a:r>
                <a:rPr lang="en-US" dirty="0" err="1"/>
                <a:t>merupakan</a:t>
              </a:r>
              <a:r>
                <a:rPr lang="en-US" dirty="0"/>
                <a:t> </a:t>
              </a:r>
              <a:r>
                <a:rPr lang="en-US" dirty="0" err="1"/>
                <a:t>aktivitas</a:t>
              </a:r>
              <a:r>
                <a:rPr lang="en-US" dirty="0"/>
                <a:t> </a:t>
              </a:r>
              <a:r>
                <a:rPr lang="en-US" dirty="0" err="1"/>
                <a:t>paralel</a:t>
              </a:r>
              <a:r>
                <a:rPr lang="en-US" dirty="0" smtClean="0"/>
                <a:t>)</a:t>
              </a:r>
            </a:p>
            <a:p>
              <a:endParaRPr lang="en-US" dirty="0" smtClean="0"/>
            </a:p>
            <a:p>
              <a:r>
                <a:rPr lang="en-US" dirty="0" err="1" smtClean="0"/>
                <a:t>tetapi</a:t>
              </a:r>
              <a:endParaRPr lang="en-US" dirty="0" smtClean="0"/>
            </a:p>
            <a:p>
              <a:endParaRPr lang="en-US" dirty="0" smtClean="0"/>
            </a:p>
            <a:p>
              <a:r>
                <a:rPr lang="en-US" dirty="0" smtClean="0"/>
                <a:t>J,K, </a:t>
              </a:r>
              <a:r>
                <a:rPr lang="en-US" dirty="0" err="1" smtClean="0"/>
                <a:t>dan</a:t>
              </a:r>
              <a:r>
                <a:rPr lang="en-US" dirty="0" smtClean="0"/>
                <a:t> L </a:t>
              </a:r>
              <a:r>
                <a:rPr lang="en-US" dirty="0" err="1" smtClean="0"/>
                <a:t>harus</a:t>
              </a:r>
              <a:r>
                <a:rPr lang="en-US" dirty="0" smtClean="0"/>
                <a:t> </a:t>
              </a:r>
              <a:r>
                <a:rPr lang="en-US" dirty="0" err="1" smtClean="0"/>
                <a:t>selesai</a:t>
              </a:r>
              <a:r>
                <a:rPr lang="en-US" dirty="0" smtClean="0"/>
                <a:t> </a:t>
              </a:r>
              <a:r>
                <a:rPr lang="en-US" dirty="0" err="1" smtClean="0"/>
                <a:t>sebelum</a:t>
              </a:r>
              <a:r>
                <a:rPr lang="en-US" dirty="0" smtClean="0"/>
                <a:t> M </a:t>
              </a:r>
              <a:r>
                <a:rPr lang="en-US" dirty="0" err="1" smtClean="0"/>
                <a:t>dimulai</a:t>
              </a:r>
              <a:r>
                <a:rPr lang="en-US" dirty="0" smtClean="0"/>
                <a:t>.</a:t>
              </a:r>
            </a:p>
            <a:p>
              <a:endParaRPr lang="en-US" dirty="0"/>
            </a:p>
          </p:txBody>
        </p:sp>
        <p:grpSp>
          <p:nvGrpSpPr>
            <p:cNvPr id="28" name="Group 42"/>
            <p:cNvGrpSpPr/>
            <p:nvPr/>
          </p:nvGrpSpPr>
          <p:grpSpPr>
            <a:xfrm>
              <a:off x="4953000" y="2345432"/>
              <a:ext cx="1295400" cy="1371600"/>
              <a:chOff x="4953000" y="1828800"/>
              <a:chExt cx="1295400" cy="1371600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4953000" y="1828800"/>
                <a:ext cx="381000" cy="3048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J</a:t>
                </a:r>
                <a:endParaRPr lang="en-US" sz="1400" dirty="0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4953000" y="2362200"/>
                <a:ext cx="381000" cy="3048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K</a:t>
                </a:r>
                <a:endParaRPr lang="en-US" sz="1400" dirty="0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4953000" y="2895600"/>
                <a:ext cx="381000" cy="3048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L</a:t>
                </a:r>
                <a:endParaRPr lang="en-US" sz="1400" dirty="0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5867400" y="2362200"/>
                <a:ext cx="381000" cy="3048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M</a:t>
                </a:r>
                <a:endParaRPr lang="en-US" sz="1400" dirty="0"/>
              </a:p>
            </p:txBody>
          </p:sp>
          <p:cxnSp>
            <p:nvCxnSpPr>
              <p:cNvPr id="34" name="Straight Arrow Connector 33"/>
              <p:cNvCxnSpPr>
                <a:stCxn id="30" idx="3"/>
              </p:cNvCxnSpPr>
              <p:nvPr/>
            </p:nvCxnSpPr>
            <p:spPr>
              <a:xfrm>
                <a:off x="5334000" y="1981200"/>
                <a:ext cx="457200" cy="457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>
                <a:stCxn id="31" idx="3"/>
              </p:cNvCxnSpPr>
              <p:nvPr/>
            </p:nvCxnSpPr>
            <p:spPr>
              <a:xfrm>
                <a:off x="5334000" y="2514600"/>
                <a:ext cx="457200" cy="158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>
                <a:stCxn id="32" idx="3"/>
              </p:cNvCxnSpPr>
              <p:nvPr/>
            </p:nvCxnSpPr>
            <p:spPr>
              <a:xfrm flipV="1">
                <a:off x="5334000" y="2590800"/>
                <a:ext cx="457200" cy="457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9" name="TextBox 28"/>
            <p:cNvSpPr txBox="1"/>
            <p:nvPr/>
          </p:nvSpPr>
          <p:spPr>
            <a:xfrm>
              <a:off x="6192416" y="5003884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(C)</a:t>
              </a:r>
              <a:endParaRPr lang="en-US" dirty="0"/>
            </a:p>
          </p:txBody>
        </p:sp>
      </p:grpSp>
      <p:grpSp>
        <p:nvGrpSpPr>
          <p:cNvPr id="37" name="Group 3"/>
          <p:cNvGrpSpPr/>
          <p:nvPr/>
        </p:nvGrpSpPr>
        <p:grpSpPr>
          <a:xfrm>
            <a:off x="4700669" y="2008841"/>
            <a:ext cx="3810000" cy="3481611"/>
            <a:chOff x="827584" y="1814497"/>
            <a:chExt cx="3810000" cy="3481611"/>
          </a:xfrm>
        </p:grpSpPr>
        <p:sp>
          <p:nvSpPr>
            <p:cNvPr id="38" name="TextBox 37"/>
            <p:cNvSpPr txBox="1"/>
            <p:nvPr/>
          </p:nvSpPr>
          <p:spPr>
            <a:xfrm>
              <a:off x="2427784" y="1814497"/>
              <a:ext cx="22098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Z </a:t>
              </a:r>
              <a:r>
                <a:rPr lang="en-US" dirty="0" err="1"/>
                <a:t>didahului</a:t>
              </a:r>
              <a:r>
                <a:rPr lang="en-US" dirty="0"/>
                <a:t> </a:t>
              </a:r>
              <a:r>
                <a:rPr lang="en-US" dirty="0" err="1"/>
                <a:t>oleh</a:t>
              </a:r>
              <a:r>
                <a:rPr lang="en-US" dirty="0"/>
                <a:t> X </a:t>
              </a:r>
              <a:r>
                <a:rPr lang="en-US" dirty="0" err="1"/>
                <a:t>dan</a:t>
              </a:r>
              <a:r>
                <a:rPr lang="en-US" dirty="0"/>
                <a:t> Y</a:t>
              </a:r>
              <a:r>
                <a:rPr lang="en-US" dirty="0" smtClean="0"/>
                <a:t>.</a:t>
              </a:r>
            </a:p>
            <a:p>
              <a:endParaRPr lang="en-US" dirty="0"/>
            </a:p>
            <a:p>
              <a:endParaRPr lang="en-US" dirty="0" smtClean="0"/>
            </a:p>
            <a:p>
              <a:endParaRPr lang="en-US" dirty="0"/>
            </a:p>
            <a:p>
              <a:r>
                <a:rPr lang="en-US" dirty="0"/>
                <a:t>AA </a:t>
              </a:r>
              <a:r>
                <a:rPr lang="en-US" dirty="0" err="1"/>
                <a:t>didahului</a:t>
              </a:r>
              <a:r>
                <a:rPr lang="en-US" dirty="0"/>
                <a:t> </a:t>
              </a:r>
              <a:r>
                <a:rPr lang="en-US" dirty="0" err="1"/>
                <a:t>oleh</a:t>
              </a:r>
              <a:r>
                <a:rPr lang="en-US" dirty="0"/>
                <a:t> X </a:t>
              </a:r>
              <a:r>
                <a:rPr lang="en-US" dirty="0" err="1"/>
                <a:t>dan</a:t>
              </a:r>
              <a:r>
                <a:rPr lang="en-US" dirty="0"/>
                <a:t> Y.</a:t>
              </a:r>
            </a:p>
            <a:p>
              <a:endParaRPr lang="en-US" dirty="0"/>
            </a:p>
          </p:txBody>
        </p:sp>
        <p:grpSp>
          <p:nvGrpSpPr>
            <p:cNvPr id="39" name="Group 56"/>
            <p:cNvGrpSpPr/>
            <p:nvPr/>
          </p:nvGrpSpPr>
          <p:grpSpPr>
            <a:xfrm>
              <a:off x="827584" y="2344524"/>
              <a:ext cx="1371600" cy="1066800"/>
              <a:chOff x="4876800" y="4343400"/>
              <a:chExt cx="1371600" cy="1066800"/>
            </a:xfrm>
          </p:grpSpPr>
          <p:sp>
            <p:nvSpPr>
              <p:cNvPr id="41" name="Rectangle 40"/>
              <p:cNvSpPr/>
              <p:nvPr/>
            </p:nvSpPr>
            <p:spPr>
              <a:xfrm>
                <a:off x="4876800" y="4343400"/>
                <a:ext cx="381000" cy="3048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X</a:t>
                </a:r>
                <a:endParaRPr lang="en-US" sz="1400" dirty="0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5867400" y="4343400"/>
                <a:ext cx="381000" cy="3048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Z</a:t>
                </a:r>
                <a:endParaRPr lang="en-US" sz="1400" dirty="0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4876800" y="5105400"/>
                <a:ext cx="381000" cy="3048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Y</a:t>
                </a:r>
                <a:endParaRPr lang="en-US" sz="1400" dirty="0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5867400" y="5105400"/>
                <a:ext cx="381000" cy="3048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AA</a:t>
                </a:r>
                <a:endParaRPr lang="en-US" sz="1200" dirty="0"/>
              </a:p>
            </p:txBody>
          </p:sp>
          <p:cxnSp>
            <p:nvCxnSpPr>
              <p:cNvPr id="45" name="Straight Arrow Connector 44"/>
              <p:cNvCxnSpPr/>
              <p:nvPr/>
            </p:nvCxnSpPr>
            <p:spPr>
              <a:xfrm>
                <a:off x="5334000" y="4495800"/>
                <a:ext cx="457200" cy="158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/>
              <p:nvPr/>
            </p:nvCxnSpPr>
            <p:spPr>
              <a:xfrm>
                <a:off x="5334000" y="4572000"/>
                <a:ext cx="609600" cy="457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Straight Arrow Connector 47"/>
              <p:cNvCxnSpPr/>
              <p:nvPr/>
            </p:nvCxnSpPr>
            <p:spPr>
              <a:xfrm>
                <a:off x="5334000" y="5257800"/>
                <a:ext cx="457200" cy="158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/>
              <p:cNvCxnSpPr/>
              <p:nvPr/>
            </p:nvCxnSpPr>
            <p:spPr>
              <a:xfrm flipV="1">
                <a:off x="5334000" y="4724400"/>
                <a:ext cx="609600" cy="457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0" name="TextBox 39"/>
            <p:cNvSpPr txBox="1"/>
            <p:nvPr/>
          </p:nvSpPr>
          <p:spPr>
            <a:xfrm>
              <a:off x="2333328" y="4926776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(D)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74" y="228600"/>
            <a:ext cx="8915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 smtClean="0">
                <a:latin typeface="Arial" pitchFamily="34" charset="0"/>
                <a:cs typeface="Arial" pitchFamily="34" charset="0"/>
              </a:rPr>
              <a:t>PRECEDENCE DIAGRAM METHOD</a:t>
            </a:r>
            <a:br>
              <a:rPr lang="id-ID" b="1" dirty="0" smtClean="0">
                <a:latin typeface="Arial" pitchFamily="34" charset="0"/>
                <a:cs typeface="Arial" pitchFamily="34" charset="0"/>
              </a:rPr>
            </a:br>
            <a:r>
              <a:rPr lang="id-ID" b="1" dirty="0" smtClean="0">
                <a:latin typeface="Arial" pitchFamily="34" charset="0"/>
                <a:cs typeface="Arial" pitchFamily="34" charset="0"/>
              </a:rPr>
              <a:t>(PDM)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25</a:t>
            </a:fld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>
          <a:xfrm>
            <a:off x="107504" y="1483147"/>
            <a:ext cx="8807896" cy="49938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id-ID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Kegiatan digambarkan dengan kotak, 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antar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id-ID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kotak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mewakili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ketergantungan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742950" marR="0" lvl="1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id-ID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Finish-to-start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A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selesai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baru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B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dimulai</a:t>
            </a:r>
            <a:endParaRPr kumimoji="0" lang="id-ID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742950" marR="0" lvl="1" indent="-285750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id-ID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Finish-to-finish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A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selesai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baru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B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bisa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selesai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742950" marR="0" lvl="1" indent="-285750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id-ID" sz="2400" b="0" i="0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742950" marR="0" lvl="1" indent="-285750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id-ID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Start-to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-</a:t>
            </a:r>
            <a:r>
              <a:rPr kumimoji="0" lang="id-ID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start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A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mulai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baru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B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boleh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dimulai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742950" marR="0" lvl="1" indent="-285750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id-ID" sz="2400" b="0" i="0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742950" marR="0" lvl="1" indent="-285750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Start-to-finish</a:t>
            </a: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A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mulai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baru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B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boleh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selesai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5469361" y="2476183"/>
            <a:ext cx="2743200" cy="346075"/>
            <a:chOff x="5404048" y="1844824"/>
            <a:chExt cx="2743200" cy="346075"/>
          </a:xfrm>
        </p:grpSpPr>
        <p:sp>
          <p:nvSpPr>
            <p:cNvPr id="27" name="Text Box 4"/>
            <p:cNvSpPr txBox="1">
              <a:spLocks noChangeArrowheads="1"/>
            </p:cNvSpPr>
            <p:nvPr/>
          </p:nvSpPr>
          <p:spPr bwMode="auto">
            <a:xfrm>
              <a:off x="5404048" y="1844824"/>
              <a:ext cx="838200" cy="34607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 dirty="0">
                  <a:solidFill>
                    <a:schemeClr val="tx2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28" name="Text Box 5"/>
            <p:cNvSpPr txBox="1">
              <a:spLocks noChangeArrowheads="1"/>
            </p:cNvSpPr>
            <p:nvPr/>
          </p:nvSpPr>
          <p:spPr bwMode="auto">
            <a:xfrm>
              <a:off x="7309048" y="1844824"/>
              <a:ext cx="838200" cy="34607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 dirty="0">
                  <a:solidFill>
                    <a:schemeClr val="tx2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29" name="Line 6"/>
            <p:cNvSpPr>
              <a:spLocks noChangeShapeType="1"/>
            </p:cNvSpPr>
            <p:nvPr/>
          </p:nvSpPr>
          <p:spPr bwMode="auto">
            <a:xfrm>
              <a:off x="6242248" y="1997224"/>
              <a:ext cx="1066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5469361" y="3349308"/>
            <a:ext cx="3048000" cy="498475"/>
            <a:chOff x="5404048" y="2717949"/>
            <a:chExt cx="3048000" cy="498475"/>
          </a:xfrm>
        </p:grpSpPr>
        <p:sp>
          <p:nvSpPr>
            <p:cNvPr id="31" name="Text Box 7"/>
            <p:cNvSpPr txBox="1">
              <a:spLocks noChangeArrowheads="1"/>
            </p:cNvSpPr>
            <p:nvPr/>
          </p:nvSpPr>
          <p:spPr bwMode="auto">
            <a:xfrm>
              <a:off x="5404048" y="2870349"/>
              <a:ext cx="838200" cy="34607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chemeClr val="tx2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32" name="Text Box 8"/>
            <p:cNvSpPr txBox="1">
              <a:spLocks noChangeArrowheads="1"/>
            </p:cNvSpPr>
            <p:nvPr/>
          </p:nvSpPr>
          <p:spPr bwMode="auto">
            <a:xfrm>
              <a:off x="7309048" y="2870349"/>
              <a:ext cx="838200" cy="34607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chemeClr val="tx2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33" name="Line 9"/>
            <p:cNvSpPr>
              <a:spLocks noChangeShapeType="1"/>
            </p:cNvSpPr>
            <p:nvPr/>
          </p:nvSpPr>
          <p:spPr bwMode="auto">
            <a:xfrm>
              <a:off x="6242248" y="3022749"/>
              <a:ext cx="533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34" name="Line 10"/>
            <p:cNvSpPr>
              <a:spLocks noChangeShapeType="1"/>
            </p:cNvSpPr>
            <p:nvPr/>
          </p:nvSpPr>
          <p:spPr bwMode="auto">
            <a:xfrm flipV="1">
              <a:off x="6775648" y="2717949"/>
              <a:ext cx="0" cy="304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35" name="Line 11"/>
            <p:cNvSpPr>
              <a:spLocks noChangeShapeType="1"/>
            </p:cNvSpPr>
            <p:nvPr/>
          </p:nvSpPr>
          <p:spPr bwMode="auto">
            <a:xfrm>
              <a:off x="6775648" y="2717949"/>
              <a:ext cx="1676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36" name="Line 12"/>
            <p:cNvSpPr>
              <a:spLocks noChangeShapeType="1"/>
            </p:cNvSpPr>
            <p:nvPr/>
          </p:nvSpPr>
          <p:spPr bwMode="auto">
            <a:xfrm flipV="1">
              <a:off x="8452048" y="2717949"/>
              <a:ext cx="0" cy="304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37" name="Line 13"/>
            <p:cNvSpPr>
              <a:spLocks noChangeShapeType="1"/>
            </p:cNvSpPr>
            <p:nvPr/>
          </p:nvSpPr>
          <p:spPr bwMode="auto">
            <a:xfrm flipH="1">
              <a:off x="8147248" y="3022749"/>
              <a:ext cx="304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088361" y="4696599"/>
            <a:ext cx="3124200" cy="533400"/>
            <a:chOff x="5023048" y="3749824"/>
            <a:chExt cx="3124200" cy="533400"/>
          </a:xfrm>
        </p:grpSpPr>
        <p:sp>
          <p:nvSpPr>
            <p:cNvPr id="39" name="Text Box 14"/>
            <p:cNvSpPr txBox="1">
              <a:spLocks noChangeArrowheads="1"/>
            </p:cNvSpPr>
            <p:nvPr/>
          </p:nvSpPr>
          <p:spPr bwMode="auto">
            <a:xfrm>
              <a:off x="5404048" y="3937149"/>
              <a:ext cx="838200" cy="34607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chemeClr val="tx2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0" name="Text Box 15"/>
            <p:cNvSpPr txBox="1">
              <a:spLocks noChangeArrowheads="1"/>
            </p:cNvSpPr>
            <p:nvPr/>
          </p:nvSpPr>
          <p:spPr bwMode="auto">
            <a:xfrm>
              <a:off x="7309048" y="3937149"/>
              <a:ext cx="838200" cy="34607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chemeClr val="tx2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41" name="Line 16"/>
            <p:cNvSpPr>
              <a:spLocks noChangeShapeType="1"/>
            </p:cNvSpPr>
            <p:nvPr/>
          </p:nvSpPr>
          <p:spPr bwMode="auto">
            <a:xfrm>
              <a:off x="6928048" y="4089549"/>
              <a:ext cx="381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2" name="Line 17"/>
            <p:cNvSpPr>
              <a:spLocks noChangeShapeType="1"/>
            </p:cNvSpPr>
            <p:nvPr/>
          </p:nvSpPr>
          <p:spPr bwMode="auto">
            <a:xfrm>
              <a:off x="6928048" y="3749824"/>
              <a:ext cx="0" cy="339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3" name="Line 18"/>
            <p:cNvSpPr>
              <a:spLocks noChangeShapeType="1"/>
            </p:cNvSpPr>
            <p:nvPr/>
          </p:nvSpPr>
          <p:spPr bwMode="auto">
            <a:xfrm flipH="1">
              <a:off x="5023048" y="3749824"/>
              <a:ext cx="1905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4" name="Line 19"/>
            <p:cNvSpPr>
              <a:spLocks noChangeShapeType="1"/>
            </p:cNvSpPr>
            <p:nvPr/>
          </p:nvSpPr>
          <p:spPr bwMode="auto">
            <a:xfrm>
              <a:off x="5023048" y="3749824"/>
              <a:ext cx="0" cy="339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5" name="Line 20"/>
            <p:cNvSpPr>
              <a:spLocks noChangeShapeType="1"/>
            </p:cNvSpPr>
            <p:nvPr/>
          </p:nvSpPr>
          <p:spPr bwMode="auto">
            <a:xfrm>
              <a:off x="5023048" y="4089549"/>
              <a:ext cx="381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164561" y="5903223"/>
            <a:ext cx="3505200" cy="533400"/>
            <a:chOff x="5099248" y="4740424"/>
            <a:chExt cx="3505200" cy="533400"/>
          </a:xfrm>
        </p:grpSpPr>
        <p:sp>
          <p:nvSpPr>
            <p:cNvPr id="48" name="Text Box 21"/>
            <p:cNvSpPr txBox="1">
              <a:spLocks noChangeArrowheads="1"/>
            </p:cNvSpPr>
            <p:nvPr/>
          </p:nvSpPr>
          <p:spPr bwMode="auto">
            <a:xfrm>
              <a:off x="5480248" y="4927749"/>
              <a:ext cx="838200" cy="34607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chemeClr val="tx2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54" name="Text Box 22"/>
            <p:cNvSpPr txBox="1">
              <a:spLocks noChangeArrowheads="1"/>
            </p:cNvSpPr>
            <p:nvPr/>
          </p:nvSpPr>
          <p:spPr bwMode="auto">
            <a:xfrm>
              <a:off x="7385248" y="4927749"/>
              <a:ext cx="838200" cy="34607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chemeClr val="tx2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64" name="Line 23"/>
            <p:cNvSpPr>
              <a:spLocks noChangeShapeType="1"/>
            </p:cNvSpPr>
            <p:nvPr/>
          </p:nvSpPr>
          <p:spPr bwMode="auto">
            <a:xfrm flipH="1">
              <a:off x="8223448" y="5080149"/>
              <a:ext cx="381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65" name="Line 24"/>
            <p:cNvSpPr>
              <a:spLocks noChangeShapeType="1"/>
            </p:cNvSpPr>
            <p:nvPr/>
          </p:nvSpPr>
          <p:spPr bwMode="auto">
            <a:xfrm>
              <a:off x="8604448" y="4740424"/>
              <a:ext cx="0" cy="339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66" name="Line 25"/>
            <p:cNvSpPr>
              <a:spLocks noChangeShapeType="1"/>
            </p:cNvSpPr>
            <p:nvPr/>
          </p:nvSpPr>
          <p:spPr bwMode="auto">
            <a:xfrm flipH="1">
              <a:off x="5099248" y="4740424"/>
              <a:ext cx="35052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67" name="Line 26"/>
            <p:cNvSpPr>
              <a:spLocks noChangeShapeType="1"/>
            </p:cNvSpPr>
            <p:nvPr/>
          </p:nvSpPr>
          <p:spPr bwMode="auto">
            <a:xfrm>
              <a:off x="5099248" y="4740424"/>
              <a:ext cx="0" cy="339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68" name="Line 27"/>
            <p:cNvSpPr>
              <a:spLocks noChangeShapeType="1"/>
            </p:cNvSpPr>
            <p:nvPr/>
          </p:nvSpPr>
          <p:spPr bwMode="auto">
            <a:xfrm>
              <a:off x="5099248" y="5080149"/>
              <a:ext cx="381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74" y="228600"/>
            <a:ext cx="89154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>
                <a:latin typeface="Arial" pitchFamily="34" charset="0"/>
                <a:cs typeface="Arial" pitchFamily="34" charset="0"/>
              </a:rPr>
              <a:t>Simbol Dalam PDM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2"/>
          <p:cNvSpPr>
            <a:spLocks noGrp="1" noChangeArrowheads="1"/>
          </p:cNvSpPr>
          <p:nvPr>
            <p:ph idx="1"/>
          </p:nvPr>
        </p:nvSpPr>
        <p:spPr>
          <a:xfrm>
            <a:off x="323528" y="1483077"/>
            <a:ext cx="8486804" cy="3886200"/>
          </a:xfrm>
        </p:spPr>
        <p:txBody>
          <a:bodyPr>
            <a:normAutofit lnSpcReduction="10000"/>
          </a:bodyPr>
          <a:lstStyle/>
          <a:p>
            <a:pPr marL="1073150" indent="-1073150" algn="just">
              <a:buFont typeface="Wingdings" pitchFamily="2" charset="2"/>
              <a:buNone/>
              <a:tabLst>
                <a:tab pos="715963" algn="l"/>
                <a:tab pos="1073150" algn="l"/>
              </a:tabLs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durasi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kegiatan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1073150" indent="-1073150" algn="just">
              <a:buFont typeface="Wingdings" pitchFamily="2" charset="2"/>
              <a:buNone/>
              <a:tabLst>
                <a:tab pos="715963" algn="l"/>
                <a:tab pos="1073150" algn="l"/>
              </a:tabLs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ES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earliest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start time =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terawal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kegiatan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dimulai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1073150" indent="-1073150" algn="just">
              <a:buFont typeface="Wingdings" pitchFamily="2" charset="2"/>
              <a:buNone/>
              <a:tabLst>
                <a:tab pos="715963" algn="l"/>
                <a:tab pos="1073150" algn="l"/>
              </a:tabLs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EF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earliest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finish =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terawal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kegiatan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diselesaikan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1073150" indent="-1073150" algn="just">
              <a:buFont typeface="Wingdings" pitchFamily="2" charset="2"/>
              <a:buNone/>
              <a:tabLst>
                <a:tab pos="715963" algn="l"/>
                <a:tab pos="1073150" algn="l"/>
              </a:tabLs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LS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latest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start =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batas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paling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lambat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kegiatan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dimulai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tanpa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berakibat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terlambatnya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selesai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1073150" indent="-1073150" algn="just">
              <a:buFont typeface="Wingdings" pitchFamily="2" charset="2"/>
              <a:buNone/>
              <a:tabLst>
                <a:tab pos="715963" algn="l"/>
                <a:tab pos="1073150" algn="l"/>
              </a:tabLs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LF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latest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finish =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batas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paling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lambat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kegiatan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selesai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tanpa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berakibat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terlambatnya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selesai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26</a:t>
            </a:fld>
            <a:endParaRPr lang="en-US" sz="1800" dirty="0">
              <a:solidFill>
                <a:schemeClr val="bg1"/>
              </a:solidFill>
            </a:endParaRPr>
          </a:p>
        </p:txBody>
      </p:sp>
      <p:grpSp>
        <p:nvGrpSpPr>
          <p:cNvPr id="46" name="Group 3"/>
          <p:cNvGrpSpPr>
            <a:grpSpLocks/>
          </p:cNvGrpSpPr>
          <p:nvPr/>
        </p:nvGrpSpPr>
        <p:grpSpPr bwMode="auto">
          <a:xfrm>
            <a:off x="2852414" y="5096920"/>
            <a:ext cx="2814646" cy="1535805"/>
            <a:chOff x="3120" y="2016"/>
            <a:chExt cx="1152" cy="929"/>
          </a:xfrm>
        </p:grpSpPr>
        <p:sp>
          <p:nvSpPr>
            <p:cNvPr id="47" name="Rectangle 4"/>
            <p:cNvSpPr>
              <a:spLocks noChangeArrowheads="1"/>
            </p:cNvSpPr>
            <p:nvPr/>
          </p:nvSpPr>
          <p:spPr bwMode="auto">
            <a:xfrm>
              <a:off x="3216" y="2208"/>
              <a:ext cx="920" cy="50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 dirty="0" err="1">
                  <a:latin typeface="Arial" pitchFamily="34" charset="0"/>
                  <a:cs typeface="Arial" pitchFamily="34" charset="0"/>
                </a:rPr>
                <a:t>Nama</a:t>
              </a:r>
              <a:r>
                <a:rPr lang="en-US" b="1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keg</a:t>
              </a:r>
              <a:r>
                <a:rPr lang="id-ID" b="1" dirty="0" smtClean="0">
                  <a:latin typeface="Arial" pitchFamily="34" charset="0"/>
                  <a:cs typeface="Arial" pitchFamily="34" charset="0"/>
                </a:rPr>
                <a:t>iatan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b="1" dirty="0">
                  <a:latin typeface="Arial" pitchFamily="34" charset="0"/>
                  <a:cs typeface="Arial" pitchFamily="34" charset="0"/>
                </a:rPr>
                <a:t>d</a:t>
              </a:r>
            </a:p>
          </p:txBody>
        </p:sp>
        <p:sp>
          <p:nvSpPr>
            <p:cNvPr id="49" name="Text Box 5"/>
            <p:cNvSpPr txBox="1">
              <a:spLocks noChangeArrowheads="1"/>
            </p:cNvSpPr>
            <p:nvPr/>
          </p:nvSpPr>
          <p:spPr bwMode="auto">
            <a:xfrm>
              <a:off x="3120" y="2722"/>
              <a:ext cx="336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b="1">
                  <a:latin typeface="Arial" pitchFamily="34" charset="0"/>
                  <a:cs typeface="Arial" pitchFamily="34" charset="0"/>
                </a:rPr>
                <a:t>LS</a:t>
              </a:r>
            </a:p>
          </p:txBody>
        </p:sp>
        <p:sp>
          <p:nvSpPr>
            <p:cNvPr id="50" name="Text Box 6"/>
            <p:cNvSpPr txBox="1">
              <a:spLocks noChangeArrowheads="1"/>
            </p:cNvSpPr>
            <p:nvPr/>
          </p:nvSpPr>
          <p:spPr bwMode="auto">
            <a:xfrm>
              <a:off x="3840" y="2016"/>
              <a:ext cx="336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b="1">
                  <a:latin typeface="Arial" pitchFamily="34" charset="0"/>
                  <a:cs typeface="Arial" pitchFamily="34" charset="0"/>
                </a:rPr>
                <a:t>EF</a:t>
              </a:r>
            </a:p>
          </p:txBody>
        </p:sp>
        <p:sp>
          <p:nvSpPr>
            <p:cNvPr id="51" name="Text Box 7"/>
            <p:cNvSpPr txBox="1">
              <a:spLocks noChangeArrowheads="1"/>
            </p:cNvSpPr>
            <p:nvPr/>
          </p:nvSpPr>
          <p:spPr bwMode="auto">
            <a:xfrm>
              <a:off x="3120" y="2016"/>
              <a:ext cx="336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b="1">
                  <a:latin typeface="Arial" pitchFamily="34" charset="0"/>
                  <a:cs typeface="Arial" pitchFamily="34" charset="0"/>
                </a:rPr>
                <a:t>ES</a:t>
              </a:r>
            </a:p>
          </p:txBody>
        </p:sp>
        <p:sp>
          <p:nvSpPr>
            <p:cNvPr id="52" name="Text Box 8"/>
            <p:cNvSpPr txBox="1">
              <a:spLocks noChangeArrowheads="1"/>
            </p:cNvSpPr>
            <p:nvPr/>
          </p:nvSpPr>
          <p:spPr bwMode="auto">
            <a:xfrm>
              <a:off x="3840" y="2713"/>
              <a:ext cx="432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b="1" dirty="0">
                  <a:latin typeface="Arial" pitchFamily="34" charset="0"/>
                  <a:cs typeface="Arial" pitchFamily="34" charset="0"/>
                </a:rPr>
                <a:t>LF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74" y="228600"/>
            <a:ext cx="89154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>
                <a:latin typeface="Arial" pitchFamily="34" charset="0"/>
                <a:cs typeface="Arial" pitchFamily="34" charset="0"/>
              </a:rPr>
              <a:t>Contoh  Dalam Penggunaan PDM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27</a:t>
            </a:fld>
            <a:endParaRPr lang="en-US" sz="1800" dirty="0">
              <a:solidFill>
                <a:schemeClr val="bg1"/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73988"/>
              </p:ext>
            </p:extLst>
          </p:nvPr>
        </p:nvGraphicFramePr>
        <p:xfrm>
          <a:off x="2152328" y="1710054"/>
          <a:ext cx="1143000" cy="8229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{69CF1AB2-1976-4502-BF36-3FF5EA218861}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55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5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ERD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5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689151"/>
              </p:ext>
            </p:extLst>
          </p:nvPr>
        </p:nvGraphicFramePr>
        <p:xfrm>
          <a:off x="5733728" y="1710054"/>
          <a:ext cx="1600200" cy="9448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{69CF1AB2-1976-4502-BF36-3FF5EA218861}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55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E</a:t>
                      </a:r>
                      <a:endParaRPr 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35</a:t>
                      </a:r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5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165</a:t>
                      </a:r>
                      <a:endParaRPr lang="en-US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000" dirty="0" smtClean="0"/>
                        <a:t>Lap </a:t>
                      </a:r>
                      <a:r>
                        <a:rPr lang="en-US" sz="1000" dirty="0" err="1" smtClean="0"/>
                        <a:t>Pendahuluan</a:t>
                      </a:r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5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185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15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200</a:t>
                      </a:r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63122"/>
              </p:ext>
            </p:extLst>
          </p:nvPr>
        </p:nvGraphicFramePr>
        <p:xfrm>
          <a:off x="323528" y="3234054"/>
          <a:ext cx="1143000" cy="10058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{69CF1AB2-1976-4502-BF36-3FF5EA218861}</a:tableStyleId>
              </a:tblPr>
              <a:tblGrid>
                <a:gridCol w="22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55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n-US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5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latin typeface="Arial" pitchFamily="34" charset="0"/>
                          <a:cs typeface="Arial" pitchFamily="34" charset="0"/>
                        </a:rPr>
                        <a:t>Analisa</a:t>
                      </a:r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 BP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5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637542"/>
              </p:ext>
            </p:extLst>
          </p:nvPr>
        </p:nvGraphicFramePr>
        <p:xfrm>
          <a:off x="2152328" y="3234054"/>
          <a:ext cx="1143000" cy="8229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{69CF1AB2-1976-4502-BF36-3FF5EA218861}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55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en-US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5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SKPL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5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447465"/>
              </p:ext>
            </p:extLst>
          </p:nvPr>
        </p:nvGraphicFramePr>
        <p:xfrm>
          <a:off x="3828728" y="3234054"/>
          <a:ext cx="1295400" cy="8229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{69CF1AB2-1976-4502-BF36-3FF5EA218861}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55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en-US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5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Prototyping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5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833218"/>
              </p:ext>
            </p:extLst>
          </p:nvPr>
        </p:nvGraphicFramePr>
        <p:xfrm>
          <a:off x="5581329" y="3234054"/>
          <a:ext cx="1336040" cy="8229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{69CF1AB2-1976-4502-BF36-3FF5EA218861}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1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55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endParaRPr lang="en-US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Arial" pitchFamily="34" charset="0"/>
                          <a:cs typeface="Arial" pitchFamily="34" charset="0"/>
                        </a:rPr>
                        <a:t>200</a:t>
                      </a:r>
                      <a:endParaRPr lang="en-US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5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Development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5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170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Arial" pitchFamily="34" charset="0"/>
                          <a:cs typeface="Arial" pitchFamily="34" charset="0"/>
                        </a:rPr>
                        <a:t>200</a:t>
                      </a:r>
                      <a:endParaRPr lang="en-US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975163"/>
              </p:ext>
            </p:extLst>
          </p:nvPr>
        </p:nvGraphicFramePr>
        <p:xfrm>
          <a:off x="7562528" y="2517774"/>
          <a:ext cx="1295400" cy="9448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{69CF1AB2-1976-4502-BF36-3FF5EA218861}</a:tableStyleId>
              </a:tblPr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49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Arial" pitchFamily="34" charset="0"/>
                          <a:cs typeface="Arial" pitchFamily="34" charset="0"/>
                        </a:rPr>
                        <a:t>200</a:t>
                      </a:r>
                      <a:endParaRPr lang="en-US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en-US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Arial" pitchFamily="34" charset="0"/>
                          <a:cs typeface="Arial" pitchFamily="34" charset="0"/>
                        </a:rPr>
                        <a:t>235</a:t>
                      </a:r>
                      <a:endParaRPr lang="en-US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Testing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Arial" pitchFamily="34" charset="0"/>
                          <a:cs typeface="Arial" pitchFamily="34" charset="0"/>
                        </a:rPr>
                        <a:t>200</a:t>
                      </a:r>
                      <a:endParaRPr lang="en-US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Arial" pitchFamily="34" charset="0"/>
                          <a:cs typeface="Arial" pitchFamily="34" charset="0"/>
                        </a:rPr>
                        <a:t>235</a:t>
                      </a:r>
                      <a:endParaRPr lang="en-US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517178"/>
              </p:ext>
            </p:extLst>
          </p:nvPr>
        </p:nvGraphicFramePr>
        <p:xfrm>
          <a:off x="2152328" y="4727574"/>
          <a:ext cx="1143000" cy="8229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{69CF1AB2-1976-4502-BF36-3FF5EA218861}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55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en-US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5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DFD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5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949105"/>
              </p:ext>
            </p:extLst>
          </p:nvPr>
        </p:nvGraphicFramePr>
        <p:xfrm>
          <a:off x="6334844" y="4922769"/>
          <a:ext cx="1549524" cy="137457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{69CF1AB2-1976-4502-BF36-3FF5EA218861}</a:tableStyleId>
              </a:tblPr>
              <a:tblGrid>
                <a:gridCol w="516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65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65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7261"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Arial" pitchFamily="34" charset="0"/>
                          <a:cs typeface="Arial" pitchFamily="34" charset="0"/>
                        </a:rPr>
                        <a:t>ES</a:t>
                      </a:r>
                      <a:endParaRPr lang="en-US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Arial" pitchFamily="34" charset="0"/>
                          <a:cs typeface="Arial" pitchFamily="34" charset="0"/>
                        </a:rPr>
                        <a:t>ID</a:t>
                      </a:r>
                      <a:endParaRPr lang="en-US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Arial" pitchFamily="34" charset="0"/>
                          <a:cs typeface="Arial" pitchFamily="34" charset="0"/>
                        </a:rPr>
                        <a:t>EF</a:t>
                      </a:r>
                      <a:endParaRPr lang="en-US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356"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Arial" pitchFamily="34" charset="0"/>
                          <a:cs typeface="Arial" pitchFamily="34" charset="0"/>
                        </a:rPr>
                        <a:t>SL</a:t>
                      </a:r>
                      <a:endParaRPr lang="en-US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en-US" sz="900" b="0" dirty="0" err="1" smtClean="0">
                          <a:latin typeface="Arial" pitchFamily="34" charset="0"/>
                          <a:cs typeface="Arial" pitchFamily="34" charset="0"/>
                        </a:rPr>
                        <a:t>Deskripsi</a:t>
                      </a:r>
                      <a:endParaRPr lang="en-US" sz="9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2959"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Arial" pitchFamily="34" charset="0"/>
                          <a:cs typeface="Arial" pitchFamily="34" charset="0"/>
                        </a:rPr>
                        <a:t>LS</a:t>
                      </a:r>
                      <a:endParaRPr lang="en-US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b="0" dirty="0" err="1" smtClean="0">
                          <a:latin typeface="Arial" pitchFamily="34" charset="0"/>
                          <a:cs typeface="Arial" pitchFamily="34" charset="0"/>
                        </a:rPr>
                        <a:t>Dur</a:t>
                      </a:r>
                      <a:endParaRPr lang="en-US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Arial" pitchFamily="34" charset="0"/>
                          <a:cs typeface="Arial" pitchFamily="34" charset="0"/>
                        </a:rPr>
                        <a:t>LF</a:t>
                      </a:r>
                      <a:endParaRPr lang="en-US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3" name="Straight Arrow Connector 22"/>
          <p:cNvCxnSpPr/>
          <p:nvPr/>
        </p:nvCxnSpPr>
        <p:spPr>
          <a:xfrm rot="5400000" flipH="1" flipV="1">
            <a:off x="1237928" y="2776854"/>
            <a:ext cx="11430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466528" y="3843654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466528" y="4148454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295329" y="2776855"/>
            <a:ext cx="609599" cy="4571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295328" y="3767454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 flipH="1" flipV="1">
            <a:off x="3295328" y="4148454"/>
            <a:ext cx="6096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295328" y="2243454"/>
            <a:ext cx="2362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3295328" y="2395854"/>
            <a:ext cx="2362200" cy="838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124128" y="3767454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6200000" flipH="1">
            <a:off x="7105328" y="2624454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 flipH="1" flipV="1">
            <a:off x="6914828" y="3195954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id-ID" b="1" smtClean="0"/>
              <a:t>Tugas 1</a:t>
            </a:r>
            <a:endParaRPr lang="en-US" b="1" dirty="0"/>
          </a:p>
        </p:txBody>
      </p:sp>
      <p:sp>
        <p:nvSpPr>
          <p:cNvPr id="12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337455" y="1469575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just">
              <a:buFont typeface="Arial" pitchFamily="34" charset="0"/>
              <a:buChar char="•"/>
            </a:pPr>
            <a:r>
              <a:rPr lang="id-ID" sz="2400" dirty="0" smtClean="0"/>
              <a:t>Buatlah diagram jaringan proyek menggunakan metode </a:t>
            </a:r>
            <a:r>
              <a:rPr lang="en-US" sz="2400" smtClean="0"/>
              <a:t>PDM </a:t>
            </a:r>
            <a:r>
              <a:rPr lang="id-ID" sz="2400" smtClean="0"/>
              <a:t>dari </a:t>
            </a:r>
            <a:r>
              <a:rPr lang="id-ID" sz="2400" dirty="0" smtClean="0"/>
              <a:t>tabel pekerjaan berikut ini serta berilah penjelasan maksud dari diagram jaringan proyek tersebut dan jalur manakah yang menjadi jalur kritis 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28</a:t>
            </a:fld>
            <a:endParaRPr lang="en-US" sz="1800" dirty="0">
              <a:solidFill>
                <a:schemeClr val="bg1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00308" y="3135081"/>
          <a:ext cx="7862692" cy="3265718"/>
        </p:xfrm>
        <a:graphic>
          <a:graphicData uri="http://schemas.openxmlformats.org/drawingml/2006/table">
            <a:tbl>
              <a:tblPr/>
              <a:tblGrid>
                <a:gridCol w="3351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3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88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8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7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b="1" dirty="0">
                          <a:latin typeface="Arial"/>
                          <a:ea typeface="Calibri"/>
                          <a:cs typeface="Times New Roman"/>
                        </a:rPr>
                        <a:t>Nama </a:t>
                      </a:r>
                      <a:endParaRPr lang="id-ID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b="1" dirty="0">
                          <a:latin typeface="Arial"/>
                          <a:ea typeface="Calibri"/>
                          <a:cs typeface="Times New Roman"/>
                        </a:rPr>
                        <a:t>Aktivitas</a:t>
                      </a:r>
                      <a:endParaRPr lang="id-ID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b="1">
                          <a:latin typeface="Arial"/>
                          <a:ea typeface="Calibri"/>
                          <a:cs typeface="Times New Roman"/>
                        </a:rPr>
                        <a:t>Kode </a:t>
                      </a:r>
                      <a:endParaRPr lang="id-ID" sz="11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b="1">
                          <a:latin typeface="Arial"/>
                          <a:ea typeface="Calibri"/>
                          <a:cs typeface="Times New Roman"/>
                        </a:rPr>
                        <a:t>Aktivitas</a:t>
                      </a:r>
                      <a:endParaRPr lang="id-ID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b="1">
                          <a:latin typeface="Arial"/>
                          <a:ea typeface="Calibri"/>
                          <a:cs typeface="Times New Roman"/>
                        </a:rPr>
                        <a:t>Aktivitas Yang Mendahului</a:t>
                      </a:r>
                      <a:endParaRPr lang="id-ID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b="1" dirty="0">
                          <a:latin typeface="Arial"/>
                          <a:ea typeface="Calibri"/>
                          <a:cs typeface="Times New Roman"/>
                        </a:rPr>
                        <a:t>Durasi </a:t>
                      </a:r>
                      <a:endParaRPr lang="id-ID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b="1" dirty="0">
                          <a:latin typeface="Arial"/>
                          <a:ea typeface="Calibri"/>
                          <a:cs typeface="Times New Roman"/>
                        </a:rPr>
                        <a:t>(Hari)</a:t>
                      </a:r>
                      <a:endParaRPr lang="id-ID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Analisis Kebutuhan Software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-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Pemodelan Sistem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B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-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Analisis Kebutuhan Hardware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C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-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Pengadaan &amp; Instalasi So &amp; DBMS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D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Desain Input, Output dan Database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E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B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Persiapan &amp; Pelatihan User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F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B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Pengadaan Hardware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G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C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4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Programming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H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D,E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4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Instalasi Hardware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I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G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4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Implementasi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J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/>
                          <a:ea typeface="Calibri"/>
                          <a:cs typeface="Times New Roman"/>
                        </a:rPr>
                        <a:t>F,H,I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id-ID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Tugas 2</a:t>
            </a:r>
            <a:endParaRPr lang="en-US" b="1" dirty="0"/>
          </a:p>
        </p:txBody>
      </p:sp>
      <p:sp>
        <p:nvSpPr>
          <p:cNvPr id="12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337455" y="1469575"/>
            <a:ext cx="8686800" cy="5152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sz="2400" dirty="0" smtClean="0"/>
              <a:t>S</a:t>
            </a:r>
            <a:r>
              <a:rPr lang="id-ID" sz="2400" dirty="0" smtClean="0"/>
              <a:t>ilakan buat jadwal proyek berdasarkan WBS yang sudah dibuat, tentukan ketergantungan aktivitas pendahulunya, durasi pengerjaan proyek (hari), tanggal mulai, dan tanggal selesai</a:t>
            </a:r>
          </a:p>
          <a:p>
            <a:r>
              <a:rPr lang="id-ID" sz="2400" dirty="0" smtClean="0"/>
              <a:t>Contoh:</a:t>
            </a:r>
          </a:p>
          <a:p>
            <a:endParaRPr lang="id-ID" sz="2400" dirty="0" smtClean="0"/>
          </a:p>
          <a:p>
            <a:pPr>
              <a:buNone/>
            </a:pPr>
            <a:endParaRPr lang="id-ID" sz="2400" dirty="0" smtClean="0"/>
          </a:p>
          <a:p>
            <a:pPr>
              <a:buNone/>
            </a:pPr>
            <a:endParaRPr lang="id-ID" sz="2400" dirty="0" smtClean="0"/>
          </a:p>
          <a:p>
            <a:pPr>
              <a:buNone/>
            </a:pPr>
            <a:endParaRPr lang="id-ID" sz="2400" dirty="0" smtClean="0"/>
          </a:p>
          <a:p>
            <a:r>
              <a:rPr lang="id-ID" sz="2400" dirty="0" smtClean="0"/>
              <a:t>Buatlah diagram network (AON) lengkap beserta durasi waktunya</a:t>
            </a:r>
            <a:endParaRPr lang="en-US" sz="2400" dirty="0" smtClean="0"/>
          </a:p>
          <a:p>
            <a:endParaRPr lang="id-ID" sz="24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29</a:t>
            </a:fld>
            <a:endParaRPr lang="en-US" sz="1800" dirty="0">
              <a:solidFill>
                <a:schemeClr val="bg1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62000" y="3505200"/>
          <a:ext cx="7848599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79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7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65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46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0672">
                <a:tc>
                  <a:txBody>
                    <a:bodyPr/>
                    <a:lstStyle/>
                    <a:p>
                      <a:r>
                        <a:rPr lang="id-ID" dirty="0" smtClean="0">
                          <a:solidFill>
                            <a:schemeClr val="bg2"/>
                          </a:solidFill>
                        </a:rPr>
                        <a:t>No.</a:t>
                      </a:r>
                      <a:endParaRPr lang="id-ID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solidFill>
                            <a:schemeClr val="bg2"/>
                          </a:solidFill>
                        </a:rPr>
                        <a:t>Aktivitas Proyek</a:t>
                      </a:r>
                      <a:endParaRPr lang="id-ID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solidFill>
                            <a:schemeClr val="bg2"/>
                          </a:solidFill>
                        </a:rPr>
                        <a:t>Aktivitas pendahulu</a:t>
                      </a:r>
                      <a:endParaRPr lang="id-ID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solidFill>
                            <a:schemeClr val="bg2"/>
                          </a:solidFill>
                        </a:rPr>
                        <a:t>Durasi</a:t>
                      </a:r>
                      <a:br>
                        <a:rPr lang="id-ID" dirty="0" smtClean="0">
                          <a:solidFill>
                            <a:schemeClr val="bg2"/>
                          </a:solidFill>
                        </a:rPr>
                      </a:br>
                      <a:r>
                        <a:rPr lang="id-ID" dirty="0" smtClean="0">
                          <a:solidFill>
                            <a:schemeClr val="bg2"/>
                          </a:solidFill>
                        </a:rPr>
                        <a:t>(hari)</a:t>
                      </a:r>
                      <a:endParaRPr lang="id-ID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solidFill>
                            <a:schemeClr val="bg2"/>
                          </a:solidFill>
                        </a:rPr>
                        <a:t>Tanggal mulai</a:t>
                      </a:r>
                      <a:endParaRPr lang="id-ID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solidFill>
                            <a:schemeClr val="bg2"/>
                          </a:solidFill>
                        </a:rPr>
                        <a:t>Tanggal selesai</a:t>
                      </a:r>
                      <a:endParaRPr lang="id-ID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564">
                <a:tc>
                  <a:txBody>
                    <a:bodyPr/>
                    <a:lstStyle/>
                    <a:p>
                      <a:endParaRPr lang="id-ID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564">
                <a:tc>
                  <a:txBody>
                    <a:bodyPr/>
                    <a:lstStyle/>
                    <a:p>
                      <a:endParaRPr lang="id-ID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id-ID" sz="4000" b="1" dirty="0" smtClean="0"/>
              <a:t>Tahapan Manajemen Waktu Proyek (1)</a:t>
            </a:r>
            <a:endParaRPr lang="en-US" sz="3900" b="1" dirty="0"/>
          </a:p>
        </p:txBody>
      </p:sp>
      <p:sp>
        <p:nvSpPr>
          <p:cNvPr id="12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337455" y="1469575"/>
            <a:ext cx="8686800" cy="2398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just">
              <a:buFont typeface="Arial" pitchFamily="34" charset="0"/>
              <a:buChar char="•"/>
            </a:pPr>
            <a:r>
              <a:rPr lang="en-US" sz="2400" dirty="0" err="1" smtClean="0"/>
              <a:t>Kagiatan</a:t>
            </a:r>
            <a:r>
              <a:rPr lang="en-US" sz="2400" dirty="0" smtClean="0"/>
              <a:t> </a:t>
            </a:r>
            <a:r>
              <a:rPr lang="en-US" sz="2400" dirty="0" err="1" smtClean="0"/>
              <a:t>manajemen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 </a:t>
            </a:r>
            <a:r>
              <a:rPr lang="id-ID" sz="2400" dirty="0" smtClean="0"/>
              <a:t>berapa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fase</a:t>
            </a:r>
            <a:r>
              <a:rPr lang="en-US" sz="2400" dirty="0" smtClean="0"/>
              <a:t> planning </a:t>
            </a:r>
            <a:r>
              <a:rPr lang="en-US" sz="2400" dirty="0" err="1" smtClean="0"/>
              <a:t>meliputi</a:t>
            </a:r>
            <a:r>
              <a:rPr lang="en-US" sz="2400" dirty="0" smtClean="0"/>
              <a:t> </a:t>
            </a:r>
            <a:r>
              <a:rPr lang="id-ID" sz="2400" dirty="0" smtClean="0"/>
              <a:t>(</a:t>
            </a:r>
            <a:r>
              <a:rPr lang="en-US" sz="2400" dirty="0" err="1" smtClean="0"/>
              <a:t>Mendefinisikan</a:t>
            </a:r>
            <a:r>
              <a:rPr lang="en-US" sz="2400" dirty="0" smtClean="0"/>
              <a:t> </a:t>
            </a:r>
            <a:r>
              <a:rPr lang="en-US" sz="2400" dirty="0" err="1" smtClean="0"/>
              <a:t>Aktivitas</a:t>
            </a:r>
            <a:r>
              <a:rPr lang="en-US" sz="2400" dirty="0" smtClean="0"/>
              <a:t>, </a:t>
            </a:r>
            <a:r>
              <a:rPr lang="en-US" sz="2400" dirty="0" err="1" smtClean="0"/>
              <a:t>Pengurutan</a:t>
            </a:r>
            <a:r>
              <a:rPr lang="en-US" sz="2400" dirty="0" smtClean="0"/>
              <a:t> </a:t>
            </a:r>
            <a:r>
              <a:rPr lang="en-US" sz="2400" dirty="0" err="1" smtClean="0"/>
              <a:t>Aktivitas</a:t>
            </a:r>
            <a:r>
              <a:rPr lang="en-US" sz="2400" dirty="0" smtClean="0"/>
              <a:t>, </a:t>
            </a:r>
            <a:r>
              <a:rPr lang="en-US" sz="2400" dirty="0" err="1" smtClean="0"/>
              <a:t>Estimasi</a:t>
            </a:r>
            <a:r>
              <a:rPr lang="en-US" sz="2400" dirty="0" smtClean="0"/>
              <a:t> Lama </a:t>
            </a:r>
            <a:r>
              <a:rPr lang="en-US" sz="2400" dirty="0" err="1" smtClean="0"/>
              <a:t>Aktivitas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Penyusunan</a:t>
            </a:r>
            <a:r>
              <a:rPr lang="en-US" sz="2400" dirty="0" smtClean="0"/>
              <a:t> </a:t>
            </a:r>
            <a:r>
              <a:rPr lang="en-US" sz="2400" dirty="0" err="1" smtClean="0"/>
              <a:t>Jadwal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id-ID" sz="2400" dirty="0" smtClean="0"/>
              <a:t>), dan juga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fase</a:t>
            </a:r>
            <a:r>
              <a:rPr lang="en-US" sz="2400" dirty="0" smtClean="0"/>
              <a:t> controlling </a:t>
            </a:r>
            <a:r>
              <a:rPr lang="id-ID" sz="2400" dirty="0" smtClean="0"/>
              <a:t>yang meliputi kegiatan </a:t>
            </a:r>
            <a:r>
              <a:rPr lang="en-US" sz="2400" dirty="0" err="1" smtClean="0"/>
              <a:t>Pengendalian</a:t>
            </a:r>
            <a:r>
              <a:rPr lang="en-US" sz="2400" dirty="0" smtClean="0"/>
              <a:t> </a:t>
            </a:r>
            <a:r>
              <a:rPr lang="en-US" sz="2400" dirty="0" err="1" smtClean="0"/>
              <a:t>Jadwal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.</a:t>
            </a:r>
            <a:endParaRPr lang="id-ID" sz="2400" dirty="0" smtClean="0"/>
          </a:p>
          <a:p>
            <a:pPr algn="just">
              <a:buFont typeface="Arial" pitchFamily="34" charset="0"/>
              <a:buChar char="•"/>
            </a:pPr>
            <a:endParaRPr lang="id-ID" sz="24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3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174168" y="3026235"/>
            <a:ext cx="8686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marL="1371600" lvl="2" indent="-457200" algn="ctr">
              <a:buClr>
                <a:srgbClr val="000066"/>
              </a:buClr>
              <a:buNone/>
            </a:pPr>
            <a:r>
              <a:rPr lang="id-ID" altLang="zh-CN" sz="6000" b="1" dirty="0" smtClean="0"/>
              <a:t>TERIMA KASIH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30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id-ID" sz="3600" b="1" dirty="0" smtClean="0"/>
              <a:t>Tahapan Manajemen Waktu Proyek (2</a:t>
            </a:r>
            <a:r>
              <a:rPr lang="id-ID" sz="3900" b="1" dirty="0" smtClean="0"/>
              <a:t>)</a:t>
            </a:r>
            <a:endParaRPr lang="en-US" sz="39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4</a:t>
            </a:fld>
            <a:endParaRPr lang="en-US" sz="1800" dirty="0">
              <a:solidFill>
                <a:schemeClr val="bg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31368" y="1545767"/>
            <a:ext cx="8305800" cy="4953001"/>
            <a:chOff x="288925" y="878892"/>
            <a:chExt cx="8604250" cy="5286412"/>
          </a:xfrm>
        </p:grpSpPr>
        <p:sp>
          <p:nvSpPr>
            <p:cNvPr id="14" name="Rectangle 18" descr="5%"/>
            <p:cNvSpPr>
              <a:spLocks noChangeArrowheads="1"/>
            </p:cNvSpPr>
            <p:nvPr/>
          </p:nvSpPr>
          <p:spPr bwMode="auto">
            <a:xfrm>
              <a:off x="288925" y="878892"/>
              <a:ext cx="8604250" cy="428628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5" name="Rectangle 19" descr="5%"/>
            <p:cNvSpPr>
              <a:spLocks noChangeArrowheads="1"/>
            </p:cNvSpPr>
            <p:nvPr/>
          </p:nvSpPr>
          <p:spPr bwMode="auto">
            <a:xfrm>
              <a:off x="323850" y="5165172"/>
              <a:ext cx="8569325" cy="1000132"/>
            </a:xfrm>
            <a:prstGeom prst="rect">
              <a:avLst/>
            </a:prstGeom>
            <a:solidFill>
              <a:srgbClr val="FF99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6" name="AutoShape 5" descr="5%"/>
            <p:cNvSpPr>
              <a:spLocks noChangeArrowheads="1"/>
            </p:cNvSpPr>
            <p:nvPr/>
          </p:nvSpPr>
          <p:spPr bwMode="auto">
            <a:xfrm>
              <a:off x="323850" y="942399"/>
              <a:ext cx="1979613" cy="793749"/>
            </a:xfrm>
            <a:prstGeom prst="cube">
              <a:avLst>
                <a:gd name="adj" fmla="val 9907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000" tIns="36000" rIns="18000" bIns="36000" anchor="ctr"/>
            <a:lstStyle/>
            <a:p>
              <a:pPr algn="ctr"/>
              <a:r>
                <a:rPr lang="en-US" sz="1800" b="1" dirty="0" err="1"/>
                <a:t>Mendefinisikan</a:t>
              </a:r>
              <a:endParaRPr lang="en-US" sz="1800" b="1" dirty="0"/>
            </a:p>
            <a:p>
              <a:pPr algn="ctr"/>
              <a:r>
                <a:rPr lang="en-US" sz="1800" b="1" dirty="0"/>
                <a:t> </a:t>
              </a:r>
              <a:r>
                <a:rPr lang="en-US" sz="1800" b="1" dirty="0" err="1"/>
                <a:t>kegiatan</a:t>
              </a:r>
              <a:endParaRPr lang="en-US" sz="1800" b="1" dirty="0"/>
            </a:p>
          </p:txBody>
        </p:sp>
        <p:sp>
          <p:nvSpPr>
            <p:cNvPr id="17" name="AutoShape 7" descr="5%"/>
            <p:cNvSpPr>
              <a:spLocks noChangeArrowheads="1"/>
            </p:cNvSpPr>
            <p:nvPr/>
          </p:nvSpPr>
          <p:spPr bwMode="auto">
            <a:xfrm>
              <a:off x="6516688" y="4265270"/>
              <a:ext cx="2087562" cy="795095"/>
            </a:xfrm>
            <a:prstGeom prst="cube">
              <a:avLst>
                <a:gd name="adj" fmla="val 9727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000" tIns="36000" rIns="18000" bIns="36000" anchor="ctr"/>
            <a:lstStyle/>
            <a:p>
              <a:pPr algn="ctr"/>
              <a:r>
                <a:rPr lang="en-US" sz="1800" b="1"/>
                <a:t>Menyusun</a:t>
              </a:r>
            </a:p>
            <a:p>
              <a:pPr algn="ctr"/>
              <a:r>
                <a:rPr lang="en-US" sz="1800" b="1"/>
                <a:t> jadwal</a:t>
              </a:r>
            </a:p>
          </p:txBody>
        </p:sp>
        <p:sp>
          <p:nvSpPr>
            <p:cNvPr id="18" name="AutoShape 9" descr="5%"/>
            <p:cNvSpPr>
              <a:spLocks noChangeArrowheads="1"/>
            </p:cNvSpPr>
            <p:nvPr/>
          </p:nvSpPr>
          <p:spPr bwMode="auto">
            <a:xfrm>
              <a:off x="4929190" y="3441384"/>
              <a:ext cx="1908175" cy="795094"/>
            </a:xfrm>
            <a:prstGeom prst="cube">
              <a:avLst>
                <a:gd name="adj" fmla="val 8074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000" tIns="36000" rIns="18000" bIns="36000" anchor="ctr"/>
            <a:lstStyle/>
            <a:p>
              <a:pPr algn="ctr">
                <a:lnSpc>
                  <a:spcPct val="90000"/>
                </a:lnSpc>
              </a:pPr>
              <a:r>
                <a:rPr lang="en-US" sz="1800" b="1" dirty="0" err="1"/>
                <a:t>Mengestimasi</a:t>
              </a:r>
              <a:endParaRPr lang="en-US" sz="1800" b="1" dirty="0"/>
            </a:p>
            <a:p>
              <a:pPr algn="ctr">
                <a:lnSpc>
                  <a:spcPct val="90000"/>
                </a:lnSpc>
              </a:pPr>
              <a:r>
                <a:rPr lang="en-US" sz="1800" b="1" dirty="0" err="1"/>
                <a:t>durasi</a:t>
              </a:r>
              <a:endParaRPr lang="en-US" sz="1800" b="1" dirty="0"/>
            </a:p>
            <a:p>
              <a:pPr algn="ctr">
                <a:lnSpc>
                  <a:spcPct val="90000"/>
                </a:lnSpc>
              </a:pPr>
              <a:r>
                <a:rPr lang="en-US" sz="1800" b="1" dirty="0"/>
                <a:t> </a:t>
              </a:r>
              <a:r>
                <a:rPr lang="en-US" sz="1800" b="1" dirty="0" err="1"/>
                <a:t>kegiatan</a:t>
              </a:r>
              <a:endParaRPr lang="en-US" sz="1800" b="1" dirty="0"/>
            </a:p>
          </p:txBody>
        </p:sp>
        <p:sp>
          <p:nvSpPr>
            <p:cNvPr id="19" name="AutoShape 11" descr="5%"/>
            <p:cNvSpPr>
              <a:spLocks noChangeArrowheads="1"/>
            </p:cNvSpPr>
            <p:nvPr/>
          </p:nvSpPr>
          <p:spPr bwMode="auto">
            <a:xfrm>
              <a:off x="3348038" y="2584128"/>
              <a:ext cx="1908175" cy="795094"/>
            </a:xfrm>
            <a:prstGeom prst="cube">
              <a:avLst>
                <a:gd name="adj" fmla="val 9907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000" tIns="36000" rIns="18000" bIns="36000" anchor="ctr"/>
            <a:lstStyle/>
            <a:p>
              <a:pPr algn="ctr">
                <a:lnSpc>
                  <a:spcPct val="90000"/>
                </a:lnSpc>
              </a:pPr>
              <a:r>
                <a:rPr lang="en-US" sz="1800" b="1" dirty="0" err="1"/>
                <a:t>Mengestimasi</a:t>
              </a:r>
              <a:endParaRPr lang="en-US" sz="1800" b="1" dirty="0"/>
            </a:p>
            <a:p>
              <a:pPr algn="ctr">
                <a:lnSpc>
                  <a:spcPct val="90000"/>
                </a:lnSpc>
              </a:pPr>
              <a:r>
                <a:rPr lang="en-US" sz="1800" b="1" dirty="0" err="1"/>
                <a:t>sumberdaya</a:t>
              </a:r>
              <a:endParaRPr lang="en-US" sz="1800" b="1" dirty="0"/>
            </a:p>
            <a:p>
              <a:pPr algn="ctr">
                <a:lnSpc>
                  <a:spcPct val="90000"/>
                </a:lnSpc>
              </a:pPr>
              <a:r>
                <a:rPr lang="en-US" sz="1800" b="1" dirty="0"/>
                <a:t> </a:t>
              </a:r>
              <a:r>
                <a:rPr lang="en-US" sz="1800" b="1" dirty="0" err="1"/>
                <a:t>kegiatan</a:t>
              </a:r>
              <a:endParaRPr lang="en-US" sz="1800" b="1" dirty="0"/>
            </a:p>
          </p:txBody>
        </p:sp>
        <p:sp>
          <p:nvSpPr>
            <p:cNvPr id="20" name="AutoShape 13" descr="5%"/>
            <p:cNvSpPr>
              <a:spLocks noChangeArrowheads="1"/>
            </p:cNvSpPr>
            <p:nvPr/>
          </p:nvSpPr>
          <p:spPr bwMode="auto">
            <a:xfrm>
              <a:off x="1908175" y="1799655"/>
              <a:ext cx="1835150" cy="793749"/>
            </a:xfrm>
            <a:prstGeom prst="cube">
              <a:avLst>
                <a:gd name="adj" fmla="val 9907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000" tIns="36000" rIns="18000" bIns="36000" anchor="ctr"/>
            <a:lstStyle/>
            <a:p>
              <a:pPr algn="ctr"/>
              <a:r>
                <a:rPr lang="en-US" sz="1800" b="1"/>
                <a:t>Mengurutkan</a:t>
              </a:r>
            </a:p>
            <a:p>
              <a:pPr algn="ctr"/>
              <a:r>
                <a:rPr lang="en-US" sz="1800" b="1"/>
                <a:t>kegiatan</a:t>
              </a:r>
            </a:p>
          </p:txBody>
        </p:sp>
        <p:sp>
          <p:nvSpPr>
            <p:cNvPr id="21" name="AutoShape 14" descr="5%"/>
            <p:cNvSpPr>
              <a:spLocks noChangeArrowheads="1"/>
            </p:cNvSpPr>
            <p:nvPr/>
          </p:nvSpPr>
          <p:spPr bwMode="auto">
            <a:xfrm>
              <a:off x="6445250" y="5325495"/>
              <a:ext cx="2232025" cy="719138"/>
            </a:xfrm>
            <a:prstGeom prst="cube">
              <a:avLst>
                <a:gd name="adj" fmla="val 4769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000" tIns="36000" rIns="18000" bIns="36000" anchor="ctr"/>
            <a:lstStyle/>
            <a:p>
              <a:pPr algn="ctr"/>
              <a:r>
                <a:rPr lang="en-US" sz="1800" b="1" dirty="0" err="1"/>
                <a:t>Mengendalikan</a:t>
              </a:r>
              <a:endParaRPr lang="en-US" sz="1800" b="1" dirty="0"/>
            </a:p>
            <a:p>
              <a:pPr algn="ctr"/>
              <a:r>
                <a:rPr lang="en-US" sz="1800" b="1" dirty="0" err="1"/>
                <a:t>jadwal</a:t>
              </a:r>
              <a:endParaRPr lang="en-US" sz="1800" b="1" dirty="0"/>
            </a:p>
          </p:txBody>
        </p:sp>
        <p:sp>
          <p:nvSpPr>
            <p:cNvPr id="22" name="AutoShape 15"/>
            <p:cNvSpPr>
              <a:spLocks noChangeArrowheads="1"/>
            </p:cNvSpPr>
            <p:nvPr/>
          </p:nvSpPr>
          <p:spPr bwMode="auto">
            <a:xfrm flipV="1">
              <a:off x="3779838" y="2156034"/>
              <a:ext cx="503237" cy="365932"/>
            </a:xfrm>
            <a:custGeom>
              <a:avLst/>
              <a:gdLst>
                <a:gd name="G0" fmla="+- 8721 0 0"/>
                <a:gd name="G1" fmla="+- 19555 0 0"/>
                <a:gd name="G2" fmla="+- 8721 0 0"/>
                <a:gd name="G3" fmla="*/ 8721 1 2"/>
                <a:gd name="G4" fmla="+- G3 10800 0"/>
                <a:gd name="G5" fmla="+- 21600 8721 19555"/>
                <a:gd name="G6" fmla="+- 19555 8721 0"/>
                <a:gd name="G7" fmla="*/ G6 1 2"/>
                <a:gd name="G8" fmla="*/ 19555 2 1"/>
                <a:gd name="G9" fmla="+- G8 0 21600"/>
                <a:gd name="G10" fmla="*/ 21600 G0 G1"/>
                <a:gd name="G11" fmla="*/ 21600 G4 G1"/>
                <a:gd name="G12" fmla="*/ 21600 G5 G1"/>
                <a:gd name="G13" fmla="*/ 21600 G7 G1"/>
                <a:gd name="G14" fmla="*/ 19555 1 2"/>
                <a:gd name="G15" fmla="+- G5 0 G4"/>
                <a:gd name="G16" fmla="+- G0 0 G4"/>
                <a:gd name="G17" fmla="*/ G2 G15 G16"/>
                <a:gd name="T0" fmla="*/ 15161 w 21600"/>
                <a:gd name="T1" fmla="*/ 0 h 21600"/>
                <a:gd name="T2" fmla="*/ 8721 w 21600"/>
                <a:gd name="T3" fmla="*/ 8721 h 21600"/>
                <a:gd name="T4" fmla="*/ 0 w 21600"/>
                <a:gd name="T5" fmla="*/ 16746 h 21600"/>
                <a:gd name="T6" fmla="*/ 9778 w 21600"/>
                <a:gd name="T7" fmla="*/ 21600 h 21600"/>
                <a:gd name="T8" fmla="*/ 19555 w 21600"/>
                <a:gd name="T9" fmla="*/ 15617 h 21600"/>
                <a:gd name="T10" fmla="*/ 21600 w 21600"/>
                <a:gd name="T11" fmla="*/ 8721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G12 h 21600"/>
                <a:gd name="T20" fmla="*/ G1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161" y="0"/>
                  </a:moveTo>
                  <a:lnTo>
                    <a:pt x="8721" y="8721"/>
                  </a:lnTo>
                  <a:lnTo>
                    <a:pt x="10766" y="8721"/>
                  </a:lnTo>
                  <a:lnTo>
                    <a:pt x="10766" y="11892"/>
                  </a:lnTo>
                  <a:lnTo>
                    <a:pt x="0" y="11892"/>
                  </a:lnTo>
                  <a:lnTo>
                    <a:pt x="0" y="21600"/>
                  </a:lnTo>
                  <a:lnTo>
                    <a:pt x="19555" y="21600"/>
                  </a:lnTo>
                  <a:lnTo>
                    <a:pt x="19555" y="8721"/>
                  </a:lnTo>
                  <a:lnTo>
                    <a:pt x="21600" y="8721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3" name="AutoShape 16"/>
            <p:cNvSpPr>
              <a:spLocks noChangeArrowheads="1"/>
            </p:cNvSpPr>
            <p:nvPr/>
          </p:nvSpPr>
          <p:spPr bwMode="auto">
            <a:xfrm flipV="1">
              <a:off x="5292725" y="2941852"/>
              <a:ext cx="503238" cy="365932"/>
            </a:xfrm>
            <a:custGeom>
              <a:avLst/>
              <a:gdLst>
                <a:gd name="G0" fmla="+- 8721 0 0"/>
                <a:gd name="G1" fmla="+- 19555 0 0"/>
                <a:gd name="G2" fmla="+- 8721 0 0"/>
                <a:gd name="G3" fmla="*/ 8721 1 2"/>
                <a:gd name="G4" fmla="+- G3 10800 0"/>
                <a:gd name="G5" fmla="+- 21600 8721 19555"/>
                <a:gd name="G6" fmla="+- 19555 8721 0"/>
                <a:gd name="G7" fmla="*/ G6 1 2"/>
                <a:gd name="G8" fmla="*/ 19555 2 1"/>
                <a:gd name="G9" fmla="+- G8 0 21600"/>
                <a:gd name="G10" fmla="*/ 21600 G0 G1"/>
                <a:gd name="G11" fmla="*/ 21600 G4 G1"/>
                <a:gd name="G12" fmla="*/ 21600 G5 G1"/>
                <a:gd name="G13" fmla="*/ 21600 G7 G1"/>
                <a:gd name="G14" fmla="*/ 19555 1 2"/>
                <a:gd name="G15" fmla="+- G5 0 G4"/>
                <a:gd name="G16" fmla="+- G0 0 G4"/>
                <a:gd name="G17" fmla="*/ G2 G15 G16"/>
                <a:gd name="T0" fmla="*/ 15161 w 21600"/>
                <a:gd name="T1" fmla="*/ 0 h 21600"/>
                <a:gd name="T2" fmla="*/ 8721 w 21600"/>
                <a:gd name="T3" fmla="*/ 8721 h 21600"/>
                <a:gd name="T4" fmla="*/ 0 w 21600"/>
                <a:gd name="T5" fmla="*/ 16746 h 21600"/>
                <a:gd name="T6" fmla="*/ 9778 w 21600"/>
                <a:gd name="T7" fmla="*/ 21600 h 21600"/>
                <a:gd name="T8" fmla="*/ 19555 w 21600"/>
                <a:gd name="T9" fmla="*/ 15617 h 21600"/>
                <a:gd name="T10" fmla="*/ 21600 w 21600"/>
                <a:gd name="T11" fmla="*/ 8721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G12 h 21600"/>
                <a:gd name="T20" fmla="*/ G1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161" y="0"/>
                  </a:moveTo>
                  <a:lnTo>
                    <a:pt x="8721" y="8721"/>
                  </a:lnTo>
                  <a:lnTo>
                    <a:pt x="10766" y="8721"/>
                  </a:lnTo>
                  <a:lnTo>
                    <a:pt x="10766" y="11892"/>
                  </a:lnTo>
                  <a:lnTo>
                    <a:pt x="0" y="11892"/>
                  </a:lnTo>
                  <a:lnTo>
                    <a:pt x="0" y="21600"/>
                  </a:lnTo>
                  <a:lnTo>
                    <a:pt x="19555" y="21600"/>
                  </a:lnTo>
                  <a:lnTo>
                    <a:pt x="19555" y="8721"/>
                  </a:lnTo>
                  <a:lnTo>
                    <a:pt x="21600" y="8721"/>
                  </a:lnTo>
                  <a:close/>
                </a:path>
              </a:pathLst>
            </a:custGeom>
            <a:solidFill>
              <a:srgbClr val="FF6743"/>
            </a:solidFill>
            <a:ln w="952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4" name="AutoShape 17"/>
            <p:cNvSpPr>
              <a:spLocks noChangeArrowheads="1"/>
            </p:cNvSpPr>
            <p:nvPr/>
          </p:nvSpPr>
          <p:spPr bwMode="auto">
            <a:xfrm flipV="1">
              <a:off x="6877050" y="3799108"/>
              <a:ext cx="503238" cy="365932"/>
            </a:xfrm>
            <a:custGeom>
              <a:avLst/>
              <a:gdLst>
                <a:gd name="G0" fmla="+- 8721 0 0"/>
                <a:gd name="G1" fmla="+- 19555 0 0"/>
                <a:gd name="G2" fmla="+- 8721 0 0"/>
                <a:gd name="G3" fmla="*/ 8721 1 2"/>
                <a:gd name="G4" fmla="+- G3 10800 0"/>
                <a:gd name="G5" fmla="+- 21600 8721 19555"/>
                <a:gd name="G6" fmla="+- 19555 8721 0"/>
                <a:gd name="G7" fmla="*/ G6 1 2"/>
                <a:gd name="G8" fmla="*/ 19555 2 1"/>
                <a:gd name="G9" fmla="+- G8 0 21600"/>
                <a:gd name="G10" fmla="*/ 21600 G0 G1"/>
                <a:gd name="G11" fmla="*/ 21600 G4 G1"/>
                <a:gd name="G12" fmla="*/ 21600 G5 G1"/>
                <a:gd name="G13" fmla="*/ 21600 G7 G1"/>
                <a:gd name="G14" fmla="*/ 19555 1 2"/>
                <a:gd name="G15" fmla="+- G5 0 G4"/>
                <a:gd name="G16" fmla="+- G0 0 G4"/>
                <a:gd name="G17" fmla="*/ G2 G15 G16"/>
                <a:gd name="T0" fmla="*/ 15161 w 21600"/>
                <a:gd name="T1" fmla="*/ 0 h 21600"/>
                <a:gd name="T2" fmla="*/ 8721 w 21600"/>
                <a:gd name="T3" fmla="*/ 8721 h 21600"/>
                <a:gd name="T4" fmla="*/ 0 w 21600"/>
                <a:gd name="T5" fmla="*/ 16746 h 21600"/>
                <a:gd name="T6" fmla="*/ 9778 w 21600"/>
                <a:gd name="T7" fmla="*/ 21600 h 21600"/>
                <a:gd name="T8" fmla="*/ 19555 w 21600"/>
                <a:gd name="T9" fmla="*/ 15617 h 21600"/>
                <a:gd name="T10" fmla="*/ 21600 w 21600"/>
                <a:gd name="T11" fmla="*/ 8721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G12 h 21600"/>
                <a:gd name="T20" fmla="*/ G1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161" y="0"/>
                  </a:moveTo>
                  <a:lnTo>
                    <a:pt x="8721" y="8721"/>
                  </a:lnTo>
                  <a:lnTo>
                    <a:pt x="10766" y="8721"/>
                  </a:lnTo>
                  <a:lnTo>
                    <a:pt x="10766" y="11892"/>
                  </a:lnTo>
                  <a:lnTo>
                    <a:pt x="0" y="11892"/>
                  </a:lnTo>
                  <a:lnTo>
                    <a:pt x="0" y="21600"/>
                  </a:lnTo>
                  <a:lnTo>
                    <a:pt x="19555" y="21600"/>
                  </a:lnTo>
                  <a:lnTo>
                    <a:pt x="19555" y="8721"/>
                  </a:lnTo>
                  <a:lnTo>
                    <a:pt x="21600" y="8721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5" name="AutoShape 21" descr="Dark horizontal"/>
            <p:cNvSpPr>
              <a:spLocks noChangeArrowheads="1"/>
            </p:cNvSpPr>
            <p:nvPr/>
          </p:nvSpPr>
          <p:spPr bwMode="auto">
            <a:xfrm flipH="1">
              <a:off x="3635375" y="3379222"/>
              <a:ext cx="2736850" cy="2306636"/>
            </a:xfrm>
            <a:custGeom>
              <a:avLst/>
              <a:gdLst>
                <a:gd name="G0" fmla="+- 16660 0 0"/>
                <a:gd name="G1" fmla="+- 19957 0 0"/>
                <a:gd name="G2" fmla="+- 2543 0 0"/>
                <a:gd name="G3" fmla="*/ 16660 1 2"/>
                <a:gd name="G4" fmla="+- G3 10800 0"/>
                <a:gd name="G5" fmla="+- 21600 16660 19957"/>
                <a:gd name="G6" fmla="+- 19957 2543 0"/>
                <a:gd name="G7" fmla="*/ G6 1 2"/>
                <a:gd name="G8" fmla="*/ 19957 2 1"/>
                <a:gd name="G9" fmla="+- G8 0 21600"/>
                <a:gd name="G10" fmla="*/ 21600 G0 G1"/>
                <a:gd name="G11" fmla="*/ 21600 G4 G1"/>
                <a:gd name="G12" fmla="*/ 21600 G5 G1"/>
                <a:gd name="G13" fmla="*/ 21600 G7 G1"/>
                <a:gd name="G14" fmla="*/ 19957 1 2"/>
                <a:gd name="G15" fmla="+- G5 0 G4"/>
                <a:gd name="G16" fmla="+- G0 0 G4"/>
                <a:gd name="G17" fmla="*/ G2 G15 G16"/>
                <a:gd name="T0" fmla="*/ 19130 w 21600"/>
                <a:gd name="T1" fmla="*/ 0 h 21600"/>
                <a:gd name="T2" fmla="*/ 16660 w 21600"/>
                <a:gd name="T3" fmla="*/ 2543 h 21600"/>
                <a:gd name="T4" fmla="*/ 0 w 21600"/>
                <a:gd name="T5" fmla="*/ 20705 h 21600"/>
                <a:gd name="T6" fmla="*/ 9979 w 21600"/>
                <a:gd name="T7" fmla="*/ 21600 h 21600"/>
                <a:gd name="T8" fmla="*/ 19957 w 21600"/>
                <a:gd name="T9" fmla="*/ 12176 h 21600"/>
                <a:gd name="T10" fmla="*/ 21600 w 21600"/>
                <a:gd name="T11" fmla="*/ 2543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G12 h 21600"/>
                <a:gd name="T20" fmla="*/ G1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9130" y="0"/>
                  </a:moveTo>
                  <a:lnTo>
                    <a:pt x="16660" y="2543"/>
                  </a:lnTo>
                  <a:lnTo>
                    <a:pt x="18303" y="2543"/>
                  </a:lnTo>
                  <a:lnTo>
                    <a:pt x="18303" y="19810"/>
                  </a:lnTo>
                  <a:lnTo>
                    <a:pt x="0" y="19810"/>
                  </a:lnTo>
                  <a:lnTo>
                    <a:pt x="0" y="21600"/>
                  </a:lnTo>
                  <a:lnTo>
                    <a:pt x="19957" y="21600"/>
                  </a:lnTo>
                  <a:lnTo>
                    <a:pt x="19957" y="2543"/>
                  </a:lnTo>
                  <a:lnTo>
                    <a:pt x="21600" y="2543"/>
                  </a:lnTo>
                  <a:close/>
                </a:path>
              </a:pathLst>
            </a:custGeom>
            <a:solidFill>
              <a:srgbClr val="000066"/>
            </a:solidFill>
            <a:ln w="9525">
              <a:solidFill>
                <a:srgbClr val="808080"/>
              </a:solidFill>
              <a:prstDash val="lg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</p:grpSp>
      <p:sp>
        <p:nvSpPr>
          <p:cNvPr id="26" name="Rectangle 25"/>
          <p:cNvSpPr/>
          <p:nvPr/>
        </p:nvSpPr>
        <p:spPr>
          <a:xfrm>
            <a:off x="674946" y="3824278"/>
            <a:ext cx="29826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d-ID" dirty="0" smtClean="0"/>
              <a:t>KELOMPOK PROSES</a:t>
            </a:r>
          </a:p>
          <a:p>
            <a:pPr algn="ctr">
              <a:buNone/>
            </a:pPr>
            <a:r>
              <a:rPr lang="id-ID" dirty="0" smtClean="0"/>
              <a:t>PERENCANAAN</a:t>
            </a:r>
            <a:endParaRPr lang="id-ID" dirty="0"/>
          </a:p>
        </p:txBody>
      </p:sp>
      <p:sp>
        <p:nvSpPr>
          <p:cNvPr id="27" name="Rectangle 26"/>
          <p:cNvSpPr/>
          <p:nvPr/>
        </p:nvSpPr>
        <p:spPr>
          <a:xfrm>
            <a:off x="849114" y="5631271"/>
            <a:ext cx="27431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d-ID" dirty="0" smtClean="0"/>
              <a:t>KELOMPOK PROSES</a:t>
            </a:r>
          </a:p>
          <a:p>
            <a:pPr algn="ctr">
              <a:buNone/>
            </a:pPr>
            <a:r>
              <a:rPr lang="id-ID" dirty="0" smtClean="0"/>
              <a:t>PENGAWASAN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Mendefinisikan Kegiatan Proyek </a:t>
            </a:r>
            <a:endParaRPr lang="en-US" b="1" dirty="0"/>
          </a:p>
        </p:txBody>
      </p:sp>
      <p:sp>
        <p:nvSpPr>
          <p:cNvPr id="12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337455" y="1469575"/>
            <a:ext cx="8686800" cy="4583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just">
              <a:buNone/>
            </a:pPr>
            <a:r>
              <a:rPr lang="id-ID" sz="2400" dirty="0" smtClean="0"/>
              <a:t>	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mengidentifikasi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mendefinisikan</a:t>
            </a:r>
            <a:r>
              <a:rPr lang="en-US" sz="2400" dirty="0" smtClean="0"/>
              <a:t> </a:t>
            </a:r>
            <a:r>
              <a:rPr lang="en-US" sz="2400" dirty="0" err="1" smtClean="0"/>
              <a:t>aktivitas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pekerjaan</a:t>
            </a:r>
            <a:r>
              <a:rPr lang="en-US" sz="2400" dirty="0" smtClean="0"/>
              <a:t> </a:t>
            </a:r>
            <a:r>
              <a:rPr lang="en-US" sz="2400" dirty="0" err="1" smtClean="0"/>
              <a:t>apa</a:t>
            </a:r>
            <a:r>
              <a:rPr lang="en-US" sz="2400" dirty="0" smtClean="0"/>
              <a:t> </a:t>
            </a:r>
            <a:r>
              <a:rPr lang="en-US" sz="2400" dirty="0" err="1" smtClean="0"/>
              <a:t>saja</a:t>
            </a:r>
            <a:r>
              <a:rPr lang="en-US" sz="2400" dirty="0" smtClean="0"/>
              <a:t> yang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dikerjakan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. </a:t>
            </a:r>
            <a:r>
              <a:rPr lang="en-US" sz="2400" dirty="0" err="1" smtClean="0"/>
              <a:t>Daftar</a:t>
            </a:r>
            <a:r>
              <a:rPr lang="en-US" sz="2400" dirty="0" smtClean="0"/>
              <a:t> </a:t>
            </a:r>
            <a:r>
              <a:rPr lang="en-US" sz="2400" dirty="0" err="1" smtClean="0"/>
              <a:t>aktivitas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mengacu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WBS (Work Breakdown Structure) yang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disusun</a:t>
            </a:r>
            <a:r>
              <a:rPr lang="en-US" sz="2400" dirty="0" smtClean="0"/>
              <a:t> </a:t>
            </a:r>
            <a:r>
              <a:rPr lang="en-US" sz="2400" dirty="0" err="1" smtClean="0"/>
              <a:t>sebelumnya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manajemen</a:t>
            </a:r>
            <a:r>
              <a:rPr lang="en-US" sz="2400" dirty="0" smtClean="0"/>
              <a:t> scope. </a:t>
            </a:r>
            <a:r>
              <a:rPr lang="en-US" sz="2400" dirty="0" err="1" smtClean="0"/>
              <a:t>Sebagaimana</a:t>
            </a:r>
            <a:r>
              <a:rPr lang="en-US" sz="2400" dirty="0" smtClean="0"/>
              <a:t> </a:t>
            </a:r>
            <a:r>
              <a:rPr lang="en-US" sz="2400" dirty="0" err="1" smtClean="0"/>
              <a:t>penyusunan</a:t>
            </a:r>
            <a:r>
              <a:rPr lang="en-US" sz="2400" dirty="0" smtClean="0"/>
              <a:t> WBS, </a:t>
            </a:r>
            <a:r>
              <a:rPr lang="en-US" sz="2400" dirty="0" err="1" smtClean="0"/>
              <a:t>tim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mendefinisikan</a:t>
            </a:r>
            <a:r>
              <a:rPr lang="en-US" sz="2400" dirty="0" smtClean="0"/>
              <a:t> </a:t>
            </a:r>
            <a:r>
              <a:rPr lang="en-US" sz="2400" dirty="0" err="1" smtClean="0"/>
              <a:t>aktivitas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melibatkan</a:t>
            </a:r>
            <a:r>
              <a:rPr lang="en-US" sz="2400" dirty="0" smtClean="0"/>
              <a:t> stakeholder yang lain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memastikan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aktivitas-aktivitas</a:t>
            </a:r>
            <a:r>
              <a:rPr lang="en-US" sz="2400" dirty="0" smtClean="0"/>
              <a:t>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terdefinisi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lengkap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keberhasilan</a:t>
            </a:r>
            <a:r>
              <a:rPr lang="en-US" sz="2400" dirty="0" smtClean="0"/>
              <a:t> </a:t>
            </a:r>
            <a:r>
              <a:rPr lang="en-US" sz="2400" dirty="0" err="1" smtClean="0"/>
              <a:t>penyelesaian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. Dari </a:t>
            </a:r>
            <a:r>
              <a:rPr lang="en-US" sz="2400" dirty="0" err="1" smtClean="0"/>
              <a:t>definisi</a:t>
            </a:r>
            <a:r>
              <a:rPr lang="en-US" sz="2400" dirty="0" smtClean="0"/>
              <a:t> </a:t>
            </a:r>
            <a:r>
              <a:rPr lang="en-US" sz="2400" dirty="0" err="1" smtClean="0"/>
              <a:t>aktivitas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pula, </a:t>
            </a:r>
            <a:r>
              <a:rPr lang="en-US" sz="2400" dirty="0" err="1" smtClean="0"/>
              <a:t>estimasi</a:t>
            </a:r>
            <a:r>
              <a:rPr lang="en-US" sz="2400" dirty="0" smtClean="0"/>
              <a:t> </a:t>
            </a:r>
            <a:r>
              <a:rPr lang="en-US" sz="2400" dirty="0" err="1" smtClean="0"/>
              <a:t>biaya</a:t>
            </a:r>
            <a:r>
              <a:rPr lang="en-US" sz="2400" dirty="0" smtClean="0"/>
              <a:t>, </a:t>
            </a:r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</a:t>
            </a:r>
            <a:r>
              <a:rPr lang="en-US" sz="2400" dirty="0" smtClean="0"/>
              <a:t> </a:t>
            </a:r>
            <a:r>
              <a:rPr lang="en-US" sz="2400" dirty="0" err="1" smtClean="0"/>
              <a:t>sumberdaya</a:t>
            </a:r>
            <a:r>
              <a:rPr lang="en-US" sz="2400" dirty="0" smtClean="0"/>
              <a:t> lain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disusun</a:t>
            </a:r>
            <a:r>
              <a:rPr lang="en-US" sz="2400" dirty="0" smtClean="0"/>
              <a:t>.</a:t>
            </a:r>
            <a:endParaRPr lang="id-ID" sz="2200" dirty="0" smtClean="0"/>
          </a:p>
          <a:p>
            <a:pPr algn="just">
              <a:buFont typeface="Arial" pitchFamily="34" charset="0"/>
              <a:buChar char="•"/>
            </a:pPr>
            <a:endParaRPr lang="id-ID" sz="22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5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9154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Mengurutkan KegiatanProyek</a:t>
            </a:r>
            <a:endParaRPr lang="en-US" b="1" dirty="0"/>
          </a:p>
        </p:txBody>
      </p:sp>
      <p:sp>
        <p:nvSpPr>
          <p:cNvPr id="12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337455" y="1469575"/>
            <a:ext cx="86868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marL="457200" indent="-457200" algn="just">
              <a:buNone/>
            </a:pPr>
            <a:r>
              <a:rPr lang="id-ID" sz="2400" dirty="0" smtClean="0"/>
              <a:t>	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mendefinisikan</a:t>
            </a:r>
            <a:r>
              <a:rPr lang="en-US" sz="2400" dirty="0" smtClean="0"/>
              <a:t> </a:t>
            </a:r>
            <a:r>
              <a:rPr lang="en-US" sz="2400" dirty="0" err="1" smtClean="0"/>
              <a:t>aktivitas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, </a:t>
            </a:r>
            <a:r>
              <a:rPr lang="en-US" sz="2400" dirty="0" err="1" smtClean="0"/>
              <a:t>langkah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berikutnya</a:t>
            </a:r>
            <a:r>
              <a:rPr lang="id-ID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urutan</a:t>
            </a:r>
            <a:r>
              <a:rPr lang="en-US" sz="2400" dirty="0" smtClean="0"/>
              <a:t> </a:t>
            </a:r>
            <a:r>
              <a:rPr lang="en-US" sz="2400" dirty="0" err="1" smtClean="0"/>
              <a:t>aktivitas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detil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id-ID" sz="2400" dirty="0" smtClean="0"/>
              <a:t> </a:t>
            </a:r>
            <a:r>
              <a:rPr lang="en-US" sz="2400" dirty="0" smtClean="0"/>
              <a:t>WBS, </a:t>
            </a:r>
            <a:r>
              <a:rPr lang="en-US" sz="2400" dirty="0" err="1" smtClean="0"/>
              <a:t>detil</a:t>
            </a:r>
            <a:r>
              <a:rPr lang="en-US" sz="2400" dirty="0" smtClean="0"/>
              <a:t> </a:t>
            </a:r>
            <a:r>
              <a:rPr lang="en-US" sz="2400" dirty="0" err="1" smtClean="0"/>
              <a:t>deskripsi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, </a:t>
            </a:r>
            <a:r>
              <a:rPr lang="en-US" sz="2400" dirty="0" err="1" smtClean="0"/>
              <a:t>asumsi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batasan-batasan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hubungan</a:t>
            </a:r>
            <a:r>
              <a:rPr lang="en-US" sz="2400" dirty="0" smtClean="0"/>
              <a:t> </a:t>
            </a:r>
            <a:r>
              <a:rPr lang="en-US" sz="2400" dirty="0" err="1" smtClean="0"/>
              <a:t>antar</a:t>
            </a:r>
            <a:r>
              <a:rPr lang="en-US" sz="2400" dirty="0" smtClean="0"/>
              <a:t> </a:t>
            </a:r>
            <a:r>
              <a:rPr lang="en-US" sz="2400" dirty="0" err="1" smtClean="0"/>
              <a:t>aktivitas</a:t>
            </a:r>
            <a:r>
              <a:rPr lang="id-ID" sz="2400" dirty="0" smtClean="0"/>
              <a:t>. Terdapat 3 </a:t>
            </a:r>
            <a:r>
              <a:rPr lang="en-US" sz="2400" dirty="0" err="1" smtClean="0"/>
              <a:t>aturan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menyusun</a:t>
            </a:r>
            <a:r>
              <a:rPr lang="en-US" sz="2400" dirty="0" smtClean="0"/>
              <a:t> </a:t>
            </a:r>
            <a:r>
              <a:rPr lang="en-US" sz="2400" dirty="0" err="1" smtClean="0"/>
              <a:t>urutan</a:t>
            </a:r>
            <a:r>
              <a:rPr lang="en-US" sz="2400" dirty="0" smtClean="0"/>
              <a:t> </a:t>
            </a:r>
            <a:r>
              <a:rPr lang="en-US" sz="2400" dirty="0" err="1" smtClean="0"/>
              <a:t>aktivitas</a:t>
            </a:r>
            <a:r>
              <a:rPr lang="en-US" sz="2400" dirty="0" smtClean="0"/>
              <a:t>.</a:t>
            </a:r>
            <a:endParaRPr lang="id-ID" sz="24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6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915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 smtClean="0"/>
              <a:t>DIAGRAM JARINGAN PROYEK</a:t>
            </a:r>
            <a:br>
              <a:rPr lang="id-ID" b="1" dirty="0" smtClean="0"/>
            </a:br>
            <a:r>
              <a:rPr lang="id-ID" b="1" i="1" dirty="0" smtClean="0"/>
              <a:t>(PROJECT NETWORK DIAGRAM)</a:t>
            </a:r>
            <a:endParaRPr lang="en-US" b="1" i="1" dirty="0"/>
          </a:p>
        </p:txBody>
      </p:sp>
      <p:sp>
        <p:nvSpPr>
          <p:cNvPr id="12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337455" y="1469575"/>
            <a:ext cx="8686800" cy="4870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just">
              <a:buFont typeface="Arial" pitchFamily="34" charset="0"/>
              <a:buChar char="•"/>
            </a:pPr>
            <a:r>
              <a:rPr lang="id-ID" sz="2100" dirty="0" smtClean="0"/>
              <a:t>Merupakan a</a:t>
            </a:r>
            <a:r>
              <a:rPr lang="en-US" sz="2100" dirty="0" smtClean="0"/>
              <a:t>lat bantu yang </a:t>
            </a:r>
            <a:r>
              <a:rPr lang="en-US" sz="2100" dirty="0" err="1" smtClean="0"/>
              <a:t>biasanya</a:t>
            </a:r>
            <a:r>
              <a:rPr lang="en-US" sz="2100" dirty="0" smtClean="0"/>
              <a:t> </a:t>
            </a:r>
            <a:r>
              <a:rPr lang="en-US" sz="2100" dirty="0" err="1" smtClean="0"/>
              <a:t>digunakan</a:t>
            </a:r>
            <a:r>
              <a:rPr lang="en-US" sz="2100" dirty="0" smtClean="0"/>
              <a:t> </a:t>
            </a:r>
            <a:r>
              <a:rPr lang="en-US" sz="2100" dirty="0" err="1" smtClean="0"/>
              <a:t>dalam</a:t>
            </a:r>
            <a:r>
              <a:rPr lang="en-US" sz="2100" dirty="0" smtClean="0"/>
              <a:t> </a:t>
            </a:r>
            <a:r>
              <a:rPr lang="en-US" sz="2100" dirty="0" err="1" smtClean="0"/>
              <a:t>menyusun</a:t>
            </a:r>
            <a:r>
              <a:rPr lang="en-US" sz="2100" dirty="0" smtClean="0"/>
              <a:t> </a:t>
            </a:r>
            <a:r>
              <a:rPr lang="en-US" sz="2100" dirty="0" err="1" smtClean="0"/>
              <a:t>urutan</a:t>
            </a:r>
            <a:r>
              <a:rPr lang="en-US" sz="2100" dirty="0" smtClean="0"/>
              <a:t> </a:t>
            </a:r>
            <a:r>
              <a:rPr lang="en-US" sz="2100" dirty="0" err="1" smtClean="0"/>
              <a:t>aktivitas</a:t>
            </a:r>
            <a:r>
              <a:rPr lang="id-ID" sz="2100" dirty="0" smtClean="0"/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en-US" sz="2100" dirty="0" err="1" smtClean="0"/>
              <a:t>Adalah</a:t>
            </a:r>
            <a:r>
              <a:rPr lang="en-US" sz="2100" dirty="0" smtClean="0"/>
              <a:t> </a:t>
            </a:r>
            <a:r>
              <a:rPr lang="en-US" sz="2100" dirty="0" err="1" smtClean="0"/>
              <a:t>skema</a:t>
            </a:r>
            <a:r>
              <a:rPr lang="en-US" sz="2100" dirty="0" smtClean="0"/>
              <a:t> yang </a:t>
            </a:r>
            <a:r>
              <a:rPr lang="en-US" sz="2100" dirty="0" err="1" smtClean="0"/>
              <a:t>menunjukkan</a:t>
            </a:r>
            <a:r>
              <a:rPr lang="en-US" sz="2100" dirty="0" smtClean="0"/>
              <a:t> </a:t>
            </a:r>
            <a:r>
              <a:rPr lang="en-US" sz="2100" dirty="0" err="1" smtClean="0"/>
              <a:t>hubungan</a:t>
            </a:r>
            <a:r>
              <a:rPr lang="en-US" sz="2100" dirty="0" smtClean="0"/>
              <a:t> </a:t>
            </a:r>
            <a:r>
              <a:rPr lang="en-US" sz="2100" dirty="0" err="1" smtClean="0"/>
              <a:t>logis</a:t>
            </a:r>
            <a:r>
              <a:rPr lang="en-US" sz="2100" dirty="0" smtClean="0"/>
              <a:t> </a:t>
            </a:r>
            <a:r>
              <a:rPr lang="en-US" sz="2100" dirty="0" err="1" smtClean="0"/>
              <a:t>atau</a:t>
            </a:r>
            <a:r>
              <a:rPr lang="en-US" sz="2100" dirty="0" smtClean="0"/>
              <a:t> </a:t>
            </a:r>
            <a:r>
              <a:rPr lang="en-US" sz="2100" dirty="0" err="1" smtClean="0"/>
              <a:t>urutan</a:t>
            </a:r>
            <a:r>
              <a:rPr lang="en-US" sz="2100" dirty="0" smtClean="0"/>
              <a:t> </a:t>
            </a:r>
            <a:r>
              <a:rPr lang="en-US" sz="2100" dirty="0" err="1" smtClean="0"/>
              <a:t>aktivitas-aktivitas</a:t>
            </a:r>
            <a:r>
              <a:rPr lang="en-US" sz="2100" dirty="0" smtClean="0"/>
              <a:t> </a:t>
            </a:r>
            <a:r>
              <a:rPr lang="en-US" sz="2100" dirty="0" err="1" smtClean="0"/>
              <a:t>proyek</a:t>
            </a:r>
            <a:r>
              <a:rPr lang="en-US" sz="2100" dirty="0" smtClean="0"/>
              <a:t> </a:t>
            </a:r>
            <a:r>
              <a:rPr lang="en-US" sz="2100" dirty="0" err="1" smtClean="0"/>
              <a:t>menggunakan</a:t>
            </a:r>
            <a:r>
              <a:rPr lang="en-US" sz="2100" dirty="0" smtClean="0"/>
              <a:t> AOA (</a:t>
            </a:r>
            <a:r>
              <a:rPr lang="en-US" sz="2100" i="1" dirty="0" smtClean="0"/>
              <a:t>activity-on-arrow</a:t>
            </a:r>
            <a:r>
              <a:rPr lang="en-US" sz="2100" dirty="0" smtClean="0"/>
              <a:t>) </a:t>
            </a:r>
            <a:r>
              <a:rPr lang="en-US" sz="2100" dirty="0" err="1" smtClean="0"/>
              <a:t>atau</a:t>
            </a:r>
            <a:r>
              <a:rPr lang="en-US" sz="2100" dirty="0" smtClean="0"/>
              <a:t> ADM (</a:t>
            </a:r>
            <a:r>
              <a:rPr lang="en-US" sz="2100" i="1" dirty="0" smtClean="0"/>
              <a:t>arrow diagramming </a:t>
            </a:r>
            <a:r>
              <a:rPr lang="en-US" sz="2100" i="1" dirty="0" err="1" smtClean="0"/>
              <a:t>mehod</a:t>
            </a:r>
            <a:r>
              <a:rPr lang="en-US" sz="2100" dirty="0" smtClean="0"/>
              <a:t>).</a:t>
            </a:r>
            <a:endParaRPr lang="id-ID" sz="2100" dirty="0" smtClean="0"/>
          </a:p>
          <a:p>
            <a:pPr algn="just">
              <a:buFont typeface="Arial" pitchFamily="34" charset="0"/>
              <a:buChar char="•"/>
            </a:pPr>
            <a:r>
              <a:rPr lang="id-ID" sz="2100" dirty="0" smtClean="0"/>
              <a:t>Manfaat :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sz="2100" dirty="0" err="1" smtClean="0"/>
              <a:t>Menyusun</a:t>
            </a:r>
            <a:r>
              <a:rPr lang="en-US" sz="2100" dirty="0" smtClean="0"/>
              <a:t> </a:t>
            </a:r>
            <a:r>
              <a:rPr lang="en-US" sz="2100" dirty="0" err="1" smtClean="0"/>
              <a:t>urutan</a:t>
            </a:r>
            <a:r>
              <a:rPr lang="en-US" sz="2100" dirty="0" smtClean="0"/>
              <a:t> </a:t>
            </a:r>
            <a:r>
              <a:rPr lang="en-US" sz="2100" dirty="0" err="1" smtClean="0"/>
              <a:t>kegiatan</a:t>
            </a:r>
            <a:r>
              <a:rPr lang="en-US" sz="2100" dirty="0" smtClean="0"/>
              <a:t> </a:t>
            </a:r>
            <a:r>
              <a:rPr lang="en-US" sz="2100" dirty="0" err="1" smtClean="0"/>
              <a:t>proyek</a:t>
            </a:r>
            <a:r>
              <a:rPr lang="en-US" sz="2100" dirty="0" smtClean="0"/>
              <a:t> yang </a:t>
            </a:r>
            <a:r>
              <a:rPr lang="en-US" sz="2100" dirty="0" err="1" smtClean="0"/>
              <a:t>memiliki</a:t>
            </a:r>
            <a:r>
              <a:rPr lang="en-US" sz="2100" dirty="0" smtClean="0"/>
              <a:t> </a:t>
            </a:r>
            <a:r>
              <a:rPr lang="en-US" sz="2100" dirty="0" err="1" smtClean="0"/>
              <a:t>sejumlah</a:t>
            </a:r>
            <a:r>
              <a:rPr lang="en-US" sz="2100" dirty="0" smtClean="0"/>
              <a:t> </a:t>
            </a:r>
            <a:r>
              <a:rPr lang="en-US" sz="2100" dirty="0" err="1" smtClean="0"/>
              <a:t>besar</a:t>
            </a:r>
            <a:r>
              <a:rPr lang="en-US" sz="2100" dirty="0" smtClean="0"/>
              <a:t>  </a:t>
            </a:r>
            <a:r>
              <a:rPr lang="en-US" sz="2100" dirty="0" err="1" smtClean="0"/>
              <a:t>komponen</a:t>
            </a:r>
            <a:r>
              <a:rPr lang="en-US" sz="2100" dirty="0" smtClean="0"/>
              <a:t> </a:t>
            </a:r>
            <a:r>
              <a:rPr lang="en-US" sz="2100" dirty="0" err="1" smtClean="0"/>
              <a:t>dengan</a:t>
            </a:r>
            <a:r>
              <a:rPr lang="en-US" sz="2100" dirty="0" smtClean="0"/>
              <a:t> </a:t>
            </a:r>
            <a:r>
              <a:rPr lang="en-US" sz="2100" dirty="0" err="1" smtClean="0"/>
              <a:t>hubungan</a:t>
            </a:r>
            <a:r>
              <a:rPr lang="en-US" sz="2100" dirty="0" smtClean="0"/>
              <a:t> </a:t>
            </a:r>
            <a:r>
              <a:rPr lang="en-US" sz="2100" dirty="0" err="1" smtClean="0"/>
              <a:t>ketergantungan</a:t>
            </a:r>
            <a:r>
              <a:rPr lang="en-US" sz="2100" dirty="0" smtClean="0"/>
              <a:t> yang </a:t>
            </a:r>
            <a:r>
              <a:rPr lang="en-US" sz="2100" dirty="0" err="1" smtClean="0"/>
              <a:t>komplek</a:t>
            </a:r>
            <a:r>
              <a:rPr lang="id-ID" sz="2100" dirty="0" smtClean="0"/>
              <a:t>s</a:t>
            </a:r>
            <a:r>
              <a:rPr lang="en-US" sz="2100" dirty="0" smtClean="0"/>
              <a:t>.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sz="2100" dirty="0" err="1" smtClean="0"/>
              <a:t>Membuat</a:t>
            </a:r>
            <a:r>
              <a:rPr lang="en-US" sz="2100" dirty="0" smtClean="0"/>
              <a:t> </a:t>
            </a:r>
            <a:r>
              <a:rPr lang="en-US" sz="2100" dirty="0" err="1" smtClean="0"/>
              <a:t>perkiraan</a:t>
            </a:r>
            <a:r>
              <a:rPr lang="en-US" sz="2100" dirty="0" smtClean="0"/>
              <a:t> </a:t>
            </a:r>
            <a:r>
              <a:rPr lang="en-US" sz="2100" dirty="0" err="1" smtClean="0"/>
              <a:t>jadwal</a:t>
            </a:r>
            <a:r>
              <a:rPr lang="en-US" sz="2100" dirty="0" smtClean="0"/>
              <a:t> </a:t>
            </a:r>
            <a:r>
              <a:rPr lang="en-US" sz="2100" dirty="0" err="1" smtClean="0"/>
              <a:t>proyek</a:t>
            </a:r>
            <a:r>
              <a:rPr lang="en-US" sz="2100" dirty="0" smtClean="0"/>
              <a:t> yang paling </a:t>
            </a:r>
            <a:r>
              <a:rPr lang="en-US" sz="2100" dirty="0" err="1" smtClean="0"/>
              <a:t>ekonomis</a:t>
            </a:r>
            <a:r>
              <a:rPr lang="en-US" sz="2100" dirty="0" smtClean="0"/>
              <a:t>.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sz="2100" dirty="0" err="1" smtClean="0"/>
              <a:t>Mengusahakan</a:t>
            </a:r>
            <a:r>
              <a:rPr lang="en-US" sz="2100" dirty="0" smtClean="0"/>
              <a:t> </a:t>
            </a:r>
            <a:r>
              <a:rPr lang="en-US" sz="2100" dirty="0" err="1" smtClean="0"/>
              <a:t>fluktuasi</a:t>
            </a:r>
            <a:r>
              <a:rPr lang="en-US" sz="2100" dirty="0" smtClean="0"/>
              <a:t> minimal </a:t>
            </a:r>
            <a:r>
              <a:rPr lang="en-US" sz="2100" dirty="0" err="1" smtClean="0"/>
              <a:t>penggunaan</a:t>
            </a:r>
            <a:r>
              <a:rPr lang="en-US" sz="2100" dirty="0" smtClean="0"/>
              <a:t> </a:t>
            </a:r>
            <a:r>
              <a:rPr lang="en-US" sz="2100" dirty="0" err="1" smtClean="0"/>
              <a:t>sumberdaya</a:t>
            </a:r>
            <a:endParaRPr lang="id-ID" sz="2100" dirty="0" smtClean="0"/>
          </a:p>
          <a:p>
            <a:pPr algn="just">
              <a:buFont typeface="Arial" pitchFamily="34" charset="0"/>
              <a:buChar char="•"/>
            </a:pPr>
            <a:r>
              <a:rPr lang="id-ID" sz="2100" dirty="0" smtClean="0"/>
              <a:t>Metode yang umum digunakan :</a:t>
            </a:r>
          </a:p>
          <a:p>
            <a:pPr lvl="1">
              <a:buFont typeface="Arial" pitchFamily="34" charset="0"/>
              <a:buChar char="•"/>
            </a:pPr>
            <a:r>
              <a:rPr lang="en-US" sz="2100" dirty="0" err="1" smtClean="0"/>
              <a:t>Metode</a:t>
            </a:r>
            <a:r>
              <a:rPr lang="en-US" sz="2100" dirty="0" smtClean="0"/>
              <a:t> </a:t>
            </a:r>
            <a:r>
              <a:rPr lang="en-US" sz="2100" dirty="0" err="1" smtClean="0"/>
              <a:t>jalur</a:t>
            </a:r>
            <a:r>
              <a:rPr lang="en-US" sz="2100" dirty="0" smtClean="0"/>
              <a:t> </a:t>
            </a:r>
            <a:r>
              <a:rPr lang="en-US" sz="2100" dirty="0" err="1" smtClean="0"/>
              <a:t>kritis</a:t>
            </a:r>
            <a:r>
              <a:rPr lang="en-US" sz="2100" dirty="0" smtClean="0"/>
              <a:t> (CPM)</a:t>
            </a:r>
            <a:r>
              <a:rPr lang="id-ID" sz="2100" dirty="0" smtClean="0"/>
              <a:t>, </a:t>
            </a:r>
            <a:r>
              <a:rPr lang="en-US" sz="2100" dirty="0" err="1" smtClean="0"/>
              <a:t>Teknik</a:t>
            </a:r>
            <a:r>
              <a:rPr lang="en-US" sz="2100" dirty="0" smtClean="0"/>
              <a:t> </a:t>
            </a:r>
            <a:r>
              <a:rPr lang="en-US" sz="2100" dirty="0" err="1" smtClean="0"/>
              <a:t>evaluasi</a:t>
            </a:r>
            <a:r>
              <a:rPr lang="en-US" sz="2100" dirty="0" smtClean="0"/>
              <a:t> </a:t>
            </a:r>
            <a:r>
              <a:rPr lang="en-US" sz="2100" dirty="0" err="1" smtClean="0"/>
              <a:t>dan</a:t>
            </a:r>
            <a:r>
              <a:rPr lang="en-US" sz="2100" dirty="0" smtClean="0"/>
              <a:t> review </a:t>
            </a:r>
            <a:r>
              <a:rPr lang="en-US" sz="2100" dirty="0" err="1" smtClean="0"/>
              <a:t>proyek</a:t>
            </a:r>
            <a:r>
              <a:rPr lang="en-US" sz="2100" dirty="0" smtClean="0"/>
              <a:t> (PERT)</a:t>
            </a:r>
            <a:r>
              <a:rPr lang="id-ID" sz="2100" dirty="0" smtClean="0"/>
              <a:t> dan  </a:t>
            </a:r>
            <a:r>
              <a:rPr lang="en-US" sz="2100" dirty="0" err="1" smtClean="0"/>
              <a:t>Metode</a:t>
            </a:r>
            <a:r>
              <a:rPr lang="en-US" sz="2100" dirty="0" smtClean="0"/>
              <a:t> </a:t>
            </a:r>
            <a:r>
              <a:rPr lang="id-ID" sz="2100" dirty="0" smtClean="0"/>
              <a:t>D</a:t>
            </a:r>
            <a:r>
              <a:rPr lang="en-US" sz="2100" dirty="0" err="1" smtClean="0"/>
              <a:t>iagram</a:t>
            </a:r>
            <a:r>
              <a:rPr lang="en-US" sz="2100" dirty="0" smtClean="0"/>
              <a:t> </a:t>
            </a:r>
            <a:r>
              <a:rPr lang="id-ID" sz="2100" dirty="0" err="1" smtClean="0"/>
              <a:t>P</a:t>
            </a:r>
            <a:r>
              <a:rPr lang="en-US" sz="2100" dirty="0" err="1" smtClean="0"/>
              <a:t>endahuluan</a:t>
            </a:r>
            <a:r>
              <a:rPr lang="en-US" sz="2100" dirty="0" smtClean="0"/>
              <a:t> (PDM)</a:t>
            </a:r>
            <a:endParaRPr lang="en-US" sz="21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7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9154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Perbandingan : </a:t>
            </a:r>
            <a:r>
              <a:rPr lang="id-ID" sz="4000" b="1" dirty="0" smtClean="0"/>
              <a:t>CPM, PERT, PDM</a:t>
            </a:r>
            <a:endParaRPr lang="en-US" sz="4000" b="1" i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8</a:t>
            </a:fld>
            <a:endParaRPr lang="en-US" sz="1800" dirty="0">
              <a:solidFill>
                <a:schemeClr val="bg1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930410"/>
              </p:ext>
            </p:extLst>
          </p:nvPr>
        </p:nvGraphicFramePr>
        <p:xfrm>
          <a:off x="272142" y="1567534"/>
          <a:ext cx="8686800" cy="4900886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7377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CPM</a:t>
                      </a:r>
                      <a:endParaRPr lang="en-US" sz="1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PERT</a:t>
                      </a:r>
                      <a:endParaRPr lang="en-US" sz="1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PDM </a:t>
                      </a:r>
                      <a:endParaRPr lang="en-US" sz="1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029">
                <a:tc gridSpan="3">
                  <a:txBody>
                    <a:bodyPr/>
                    <a:lstStyle/>
                    <a:p>
                      <a:pPr algn="just"/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Memakai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teknik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penyajian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secara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grafis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dengan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memakai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diagram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anak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panah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lingkaran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serta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kaidah-kaidah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dasar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logika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ketergantungan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dalam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menyusun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urutan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kegiatan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pada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suatu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proyek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sz="1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4828">
                <a:tc gridSpan="2">
                  <a:txBody>
                    <a:bodyPr/>
                    <a:lstStyle/>
                    <a:p>
                      <a:pPr algn="just"/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Activity on Arrow (AOA) :</a:t>
                      </a:r>
                    </a:p>
                    <a:p>
                      <a:pPr algn="just"/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kegiatan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pada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anak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panah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/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kegiatan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dilambangkan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dengan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anak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panah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sz="1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i-FI" sz="15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Activity on Node (AON):</a:t>
                      </a:r>
                    </a:p>
                    <a:p>
                      <a:pPr algn="just"/>
                      <a:r>
                        <a:rPr lang="fi-FI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kegiatan pada node</a:t>
                      </a:r>
                      <a:endParaRPr lang="en-US" sz="1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0564">
                <a:tc>
                  <a:txBody>
                    <a:bodyPr/>
                    <a:lstStyle/>
                    <a:p>
                      <a:pPr algn="just"/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Menggunakan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1 (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satu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angka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estimasi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bagi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setiap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kegiatan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CPM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banyak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digunakan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oleh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kalangan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industri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proyek-proyek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engineering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konstruksi</a:t>
                      </a:r>
                      <a:endParaRPr lang="en-US" sz="1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Menggunakan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3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angka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estimasi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bagi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tiap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kegiatan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yaitu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optimistic,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pesimistik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yang paling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mungkin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Dengan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memberikan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rentang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waktu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ini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PERT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dapat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menampung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adanya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unsur-unsur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belum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pasti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kemudian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menganalisa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kemungkinan</a:t>
                      </a: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kemungkinan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sejauh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mana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proyek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menyimpang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atau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memenuhi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sasaran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jadwal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penyelesaian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Sehingga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PERT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lebih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banyak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digunakan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pada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proyek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proyek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penelitian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&amp; 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pengembangan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seringkali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memiliki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unsur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waktu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belum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pasti</a:t>
                      </a:r>
                      <a:endParaRPr lang="en-US" sz="1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Menggunakan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satu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angka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estimasi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bagi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tiap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kegiatan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PDM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menghasilkan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jaringan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kerja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lebih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sederhana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dari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CPM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PERT,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terutama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untuk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proyek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kegiatannya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perlu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dipecah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menjadi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sub-</a:t>
                      </a:r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kegiatan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sz="1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Mekanisme Penggunaan </a:t>
            </a:r>
            <a:endParaRPr lang="en-US" b="1" dirty="0"/>
          </a:p>
        </p:txBody>
      </p:sp>
      <p:sp>
        <p:nvSpPr>
          <p:cNvPr id="12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337455" y="772893"/>
            <a:ext cx="8686800" cy="5380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marL="514350" indent="-514350" algn="just">
              <a:buFont typeface="+mj-lt"/>
              <a:buAutoNum type="arabicPeriod"/>
            </a:pPr>
            <a:r>
              <a:rPr lang="en-US" sz="2400" dirty="0" err="1" smtClean="0"/>
              <a:t>Identifikasi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lingkup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menguraikannya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komponen-komponen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dirty="0" err="1" smtClean="0"/>
              <a:t>Menyusun</a:t>
            </a:r>
            <a:r>
              <a:rPr lang="en-US" sz="2400" dirty="0" smtClean="0"/>
              <a:t> </a:t>
            </a:r>
            <a:r>
              <a:rPr lang="en-US" sz="2400" dirty="0" err="1" smtClean="0"/>
              <a:t>komponen-komponen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</a:t>
            </a:r>
            <a:r>
              <a:rPr lang="en-US" sz="2400" dirty="0" err="1" smtClean="0"/>
              <a:t>urutan</a:t>
            </a:r>
            <a:r>
              <a:rPr lang="en-US" sz="2400" dirty="0" smtClean="0"/>
              <a:t> </a:t>
            </a:r>
            <a:r>
              <a:rPr lang="en-US" sz="2400" dirty="0" err="1" smtClean="0"/>
              <a:t>logika</a:t>
            </a:r>
            <a:r>
              <a:rPr lang="en-US" sz="2400" dirty="0" smtClean="0"/>
              <a:t> </a:t>
            </a:r>
            <a:r>
              <a:rPr lang="en-US" sz="2400" dirty="0" err="1" smtClean="0"/>
              <a:t>ketergantungan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jaringan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r>
              <a:rPr lang="en-US" sz="2400" dirty="0" smtClean="0"/>
              <a:t>. </a:t>
            </a:r>
            <a:r>
              <a:rPr lang="en-US" sz="2400" dirty="0" err="1" smtClean="0"/>
              <a:t>Urutan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berbentuk</a:t>
            </a:r>
            <a:r>
              <a:rPr lang="en-US" sz="2400" dirty="0" smtClean="0"/>
              <a:t> </a:t>
            </a:r>
            <a:r>
              <a:rPr lang="en-US" sz="2400" dirty="0" err="1" smtClean="0"/>
              <a:t>seri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id-ID" sz="2400" dirty="0" smtClean="0"/>
              <a:t>l</a:t>
            </a:r>
            <a:r>
              <a:rPr lang="en-US" sz="2400" dirty="0" smtClean="0"/>
              <a:t>el.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perkiraan</a:t>
            </a:r>
            <a:r>
              <a:rPr lang="en-US" sz="2400" dirty="0" smtClean="0"/>
              <a:t> </a:t>
            </a:r>
            <a:r>
              <a:rPr lang="en-US" sz="2400" dirty="0" err="1" smtClean="0"/>
              <a:t>kurun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  <a:r>
              <a:rPr lang="en-US" sz="2400" dirty="0" err="1" smtClean="0"/>
              <a:t>masing-masing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dirty="0" err="1" smtClean="0"/>
              <a:t>Identifikasi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jalur</a:t>
            </a:r>
            <a:r>
              <a:rPr lang="en-US" sz="2400" dirty="0" smtClean="0"/>
              <a:t> </a:t>
            </a:r>
            <a:r>
              <a:rPr lang="en-US" sz="2400" dirty="0" err="1" smtClean="0"/>
              <a:t>kritis</a:t>
            </a:r>
            <a:r>
              <a:rPr lang="en-US" sz="2400" dirty="0" smtClean="0"/>
              <a:t>, float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kurun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  <a:r>
              <a:rPr lang="en-US" sz="2400" dirty="0" err="1" smtClean="0"/>
              <a:t>penyelesaian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dirty="0" err="1" smtClean="0"/>
              <a:t>Meningkatkan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daya</a:t>
            </a:r>
            <a:r>
              <a:rPr lang="en-US" sz="2400" dirty="0" smtClean="0"/>
              <a:t> </a:t>
            </a:r>
            <a:r>
              <a:rPr lang="en-US" sz="2400" dirty="0" err="1" smtClean="0"/>
              <a:t>guna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guna</a:t>
            </a:r>
            <a:r>
              <a:rPr lang="en-US" sz="2400" dirty="0" smtClean="0"/>
              <a:t> </a:t>
            </a:r>
            <a:r>
              <a:rPr lang="en-US" sz="2400" dirty="0" err="1" smtClean="0"/>
              <a:t>pemakaian</a:t>
            </a:r>
            <a:r>
              <a:rPr lang="en-US" sz="2400" dirty="0" smtClean="0"/>
              <a:t> </a:t>
            </a:r>
            <a:r>
              <a:rPr lang="en-US" sz="2400" dirty="0" err="1" smtClean="0"/>
              <a:t>sumberdaya</a:t>
            </a:r>
            <a:endParaRPr lang="en-US" sz="2400" dirty="0" smtClean="0"/>
          </a:p>
          <a:p>
            <a:pPr marL="971550" lvl="2" indent="-514350" algn="just">
              <a:buFont typeface="+mj-lt"/>
              <a:buAutoNum type="alphaLcPeriod"/>
            </a:pPr>
            <a:r>
              <a:rPr lang="en-US" sz="2400" dirty="0" err="1" smtClean="0"/>
              <a:t>Menentukan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jadwal</a:t>
            </a:r>
            <a:r>
              <a:rPr lang="en-US" sz="2400" dirty="0" smtClean="0"/>
              <a:t> yang paling </a:t>
            </a:r>
            <a:r>
              <a:rPr lang="en-US" sz="2400" dirty="0" err="1" smtClean="0"/>
              <a:t>ekonomis</a:t>
            </a:r>
            <a:r>
              <a:rPr lang="en-US" sz="2400" dirty="0" smtClean="0"/>
              <a:t> </a:t>
            </a:r>
          </a:p>
          <a:p>
            <a:pPr marL="971550" lvl="2" indent="-514350" algn="just">
              <a:buFont typeface="+mj-lt"/>
              <a:buAutoNum type="alphaLcPeriod"/>
            </a:pPr>
            <a:r>
              <a:rPr lang="en-US" sz="2400" dirty="0" err="1" smtClean="0"/>
              <a:t>Meminimalkan</a:t>
            </a:r>
            <a:r>
              <a:rPr lang="en-US" sz="2400" dirty="0" smtClean="0"/>
              <a:t> </a:t>
            </a:r>
            <a:r>
              <a:rPr lang="en-US" sz="2400" dirty="0" err="1" smtClean="0"/>
              <a:t>fluktuasi</a:t>
            </a:r>
            <a:r>
              <a:rPr lang="en-US" sz="2400" dirty="0" smtClean="0"/>
              <a:t> </a:t>
            </a:r>
            <a:r>
              <a:rPr lang="en-US" sz="2400" dirty="0" err="1" smtClean="0"/>
              <a:t>pemakaian</a:t>
            </a:r>
            <a:r>
              <a:rPr lang="en-US" sz="2400" dirty="0" smtClean="0"/>
              <a:t> </a:t>
            </a:r>
            <a:r>
              <a:rPr lang="en-US" sz="2400" dirty="0" err="1" smtClean="0"/>
              <a:t>sumberdaya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9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33" ma:contentTypeDescription="Create a new document." ma:contentTypeScope="" ma:versionID="37d3ec2b48d53e45b233ad8f52fe1b11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Props1.xml><?xml version="1.0" encoding="utf-8"?>
<ds:datastoreItem xmlns:ds="http://schemas.openxmlformats.org/officeDocument/2006/customXml" ds:itemID="{CE635598-73DD-4E7B-99C4-C3309DB01F4F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2.xml><?xml version="1.0" encoding="utf-8"?>
<ds:datastoreItem xmlns:ds="http://schemas.openxmlformats.org/officeDocument/2006/customXml" ds:itemID="{3534D3FD-D06A-455F-9219-F6CA2F50DB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F24D6E-C39E-4C3D-AED6-A0053B7CFF9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1688</Words>
  <Application>Microsoft Office PowerPoint</Application>
  <PresentationFormat>On-screen Show (4:3)</PresentationFormat>
  <Paragraphs>504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宋体</vt:lpstr>
      <vt:lpstr>Arial</vt:lpstr>
      <vt:lpstr>Calibri</vt:lpstr>
      <vt:lpstr>Times New Roman</vt:lpstr>
      <vt:lpstr>Trebuchet MS</vt:lpstr>
      <vt:lpstr>Verdana</vt:lpstr>
      <vt:lpstr>Wingdings</vt:lpstr>
      <vt:lpstr>Wingdings 3</vt:lpstr>
      <vt:lpstr>Facet</vt:lpstr>
      <vt:lpstr>PROJECT Time Management (Manajemen waktu proyek bag.1) (MATA KULIAH MANAJEMEN PROYEK PERANGKAT LUNAK) </vt:lpstr>
      <vt:lpstr>Definisi Manajemen Waktu Proyek</vt:lpstr>
      <vt:lpstr>Tahapan Manajemen Waktu Proyek (1)</vt:lpstr>
      <vt:lpstr>Tahapan Manajemen Waktu Proyek (2)</vt:lpstr>
      <vt:lpstr>Mendefinisikan Kegiatan Proyek </vt:lpstr>
      <vt:lpstr>Mengurutkan KegiatanProyek</vt:lpstr>
      <vt:lpstr>DIAGRAM JARINGAN PROYEK (PROJECT NETWORK DIAGRAM)</vt:lpstr>
      <vt:lpstr>Perbandingan : CPM, PERT, PDM</vt:lpstr>
      <vt:lpstr>Mekanisme Penggunaan </vt:lpstr>
      <vt:lpstr>Activity On Arrow (AOA)</vt:lpstr>
      <vt:lpstr>Simbol Pada AOA</vt:lpstr>
      <vt:lpstr>Beberapa Hubungan Pada AOA</vt:lpstr>
      <vt:lpstr>Hubungan Kebergantungan Antar Kegiatan (1)</vt:lpstr>
      <vt:lpstr>Hubungan Kebergantungan Antar Kegiatan (2)</vt:lpstr>
      <vt:lpstr>Hubungan Kebergantungan Antar Kegiatan (2)</vt:lpstr>
      <vt:lpstr>Beberapa Ketentuan Umum Penggunaan AOA</vt:lpstr>
      <vt:lpstr>Contoh Penggunaan AOA</vt:lpstr>
      <vt:lpstr>Activity On Node (AON)</vt:lpstr>
      <vt:lpstr>Simbol  Pada AON</vt:lpstr>
      <vt:lpstr>Aturan Dasar Pada AON (1)</vt:lpstr>
      <vt:lpstr>Aturan Dasar Pada AON (2)</vt:lpstr>
      <vt:lpstr>Contoh Penggunaan AON</vt:lpstr>
      <vt:lpstr>Aturan Dalam Penggunaan AON (1)</vt:lpstr>
      <vt:lpstr>Aturan Dalam Penggunaan AON (2)</vt:lpstr>
      <vt:lpstr>PRECEDENCE DIAGRAM METHOD (PDM)</vt:lpstr>
      <vt:lpstr>Simbol Dalam PDM</vt:lpstr>
      <vt:lpstr>Contoh  Dalam Penggunaan PDM</vt:lpstr>
      <vt:lpstr>Tugas 1</vt:lpstr>
      <vt:lpstr>Tugas 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2010-06-17T00:26:28Z</dcterms:created>
  <dcterms:modified xsi:type="dcterms:W3CDTF">2019-04-11T01:42:46Z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TC103524809990</vt:lpwstr>
  </property>
</Properties>
</file>