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8" r:id="rId3"/>
    <p:sldId id="257" r:id="rId4"/>
    <p:sldId id="285" r:id="rId5"/>
    <p:sldId id="286" r:id="rId6"/>
    <p:sldId id="261" r:id="rId7"/>
    <p:sldId id="260" r:id="rId8"/>
    <p:sldId id="287" r:id="rId9"/>
    <p:sldId id="288" r:id="rId10"/>
    <p:sldId id="289" r:id="rId11"/>
    <p:sldId id="290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2FA814-DFC3-420E-9C03-26CF6CE0A471}">
  <a:tblStyle styleId="{952FA814-DFC3-420E-9C03-26CF6CE0A4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0FD235-D7D5-4519-9884-196A33B2807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</dgm:pt>
    <dgm:pt modelId="{BD2496BA-EE1C-41BB-9D51-91767FBD6D21}">
      <dgm:prSet phldrT="[Text]" custT="1"/>
      <dgm:spPr/>
      <dgm:t>
        <a:bodyPr/>
        <a:lstStyle/>
        <a:p>
          <a:pPr algn="l"/>
          <a:r>
            <a:rPr lang="en-US" sz="2000" dirty="0" err="1"/>
            <a:t>Memahami</a:t>
          </a:r>
          <a:r>
            <a:rPr lang="en-US" sz="2000" dirty="0"/>
            <a:t> </a:t>
          </a:r>
          <a:r>
            <a:rPr lang="en-US" sz="2000" dirty="0" err="1"/>
            <a:t>konsep</a:t>
          </a:r>
          <a:r>
            <a:rPr lang="en-US" sz="2000" dirty="0"/>
            <a:t> </a:t>
          </a:r>
          <a:r>
            <a:rPr lang="en-US" sz="2000" dirty="0" err="1"/>
            <a:t>dengan</a:t>
          </a:r>
          <a:r>
            <a:rPr lang="en-US" sz="2000" dirty="0"/>
            <a:t> </a:t>
          </a:r>
          <a:r>
            <a:rPr lang="en-US" sz="2000" dirty="0" err="1"/>
            <a:t>proposisi</a:t>
          </a:r>
          <a:endParaRPr lang="en-US" sz="2000" dirty="0"/>
        </a:p>
      </dgm:t>
    </dgm:pt>
    <dgm:pt modelId="{44346B97-D017-4441-A0F7-D8D164D7978B}" type="parTrans" cxnId="{0092223E-0E0E-4575-943D-485AC86E10C6}">
      <dgm:prSet/>
      <dgm:spPr/>
      <dgm:t>
        <a:bodyPr/>
        <a:lstStyle/>
        <a:p>
          <a:endParaRPr lang="en-US" sz="1600"/>
        </a:p>
      </dgm:t>
    </dgm:pt>
    <dgm:pt modelId="{0713EED1-7671-4B16-9853-B4802FA80C31}" type="sibTrans" cxnId="{0092223E-0E0E-4575-943D-485AC86E10C6}">
      <dgm:prSet/>
      <dgm:spPr/>
      <dgm:t>
        <a:bodyPr/>
        <a:lstStyle/>
        <a:p>
          <a:endParaRPr lang="en-US" sz="1600"/>
        </a:p>
      </dgm:t>
    </dgm:pt>
    <dgm:pt modelId="{AF2E7B5E-CFF9-440A-A84D-F9266BA820F6}">
      <dgm:prSet phldrT="[Text]" custT="1"/>
      <dgm:spPr/>
      <dgm:t>
        <a:bodyPr/>
        <a:lstStyle/>
        <a:p>
          <a:r>
            <a:rPr lang="en-US" sz="2000" dirty="0" err="1"/>
            <a:t>Memahami</a:t>
          </a:r>
          <a:r>
            <a:rPr lang="en-US" sz="2000" dirty="0"/>
            <a:t> </a:t>
          </a:r>
          <a:r>
            <a:rPr lang="en-US" sz="2000" dirty="0" err="1"/>
            <a:t>konsep</a:t>
          </a:r>
          <a:r>
            <a:rPr lang="en-US" sz="2000" dirty="0"/>
            <a:t> </a:t>
          </a:r>
          <a:r>
            <a:rPr lang="en-US" sz="2000" dirty="0" err="1"/>
            <a:t>Logika</a:t>
          </a:r>
          <a:r>
            <a:rPr lang="en-US" sz="2000" dirty="0"/>
            <a:t> </a:t>
          </a:r>
          <a:r>
            <a:rPr lang="en-US" sz="2000" dirty="0" err="1"/>
            <a:t>Predikat</a:t>
          </a:r>
          <a:endParaRPr lang="en-US" sz="2000" dirty="0"/>
        </a:p>
      </dgm:t>
    </dgm:pt>
    <dgm:pt modelId="{D043AA5D-B2D5-4209-8F17-C4F257EF6D85}" type="parTrans" cxnId="{47030A37-07BB-4AB4-8DCA-C304313A68D4}">
      <dgm:prSet/>
      <dgm:spPr/>
      <dgm:t>
        <a:bodyPr/>
        <a:lstStyle/>
        <a:p>
          <a:endParaRPr lang="en-US" sz="1600"/>
        </a:p>
      </dgm:t>
    </dgm:pt>
    <dgm:pt modelId="{47AEADF1-BA00-4F32-A020-61C9C300CB1A}" type="sibTrans" cxnId="{47030A37-07BB-4AB4-8DCA-C304313A68D4}">
      <dgm:prSet/>
      <dgm:spPr/>
      <dgm:t>
        <a:bodyPr/>
        <a:lstStyle/>
        <a:p>
          <a:endParaRPr lang="en-US" sz="1600"/>
        </a:p>
      </dgm:t>
    </dgm:pt>
    <dgm:pt modelId="{23621172-BCCC-460E-86EA-F6CAFFDB8D37}">
      <dgm:prSet phldrT="[Text]" custT="1"/>
      <dgm:spPr/>
      <dgm:t>
        <a:bodyPr/>
        <a:lstStyle/>
        <a:p>
          <a:r>
            <a:rPr lang="en-ID" sz="2000" dirty="0" err="1"/>
            <a:t>Merepresentasikan</a:t>
          </a:r>
          <a:r>
            <a:rPr lang="en-ID" sz="2000" dirty="0"/>
            <a:t> </a:t>
          </a:r>
          <a:r>
            <a:rPr lang="en-ID" sz="2000" dirty="0" err="1"/>
            <a:t>logika</a:t>
          </a:r>
          <a:r>
            <a:rPr lang="en-ID" sz="2000" dirty="0"/>
            <a:t> fuzzy</a:t>
          </a:r>
          <a:endParaRPr lang="en-US" sz="2000" dirty="0"/>
        </a:p>
      </dgm:t>
    </dgm:pt>
    <dgm:pt modelId="{BE959144-C2B1-45BE-9219-9A116A848BD5}" type="parTrans" cxnId="{163FFBF2-A059-4CF4-9DE3-C20EDC286424}">
      <dgm:prSet/>
      <dgm:spPr/>
      <dgm:t>
        <a:bodyPr/>
        <a:lstStyle/>
        <a:p>
          <a:endParaRPr lang="en-ID" sz="1600"/>
        </a:p>
      </dgm:t>
    </dgm:pt>
    <dgm:pt modelId="{85863A6C-5E9C-4963-80DF-1C42C11623F4}" type="sibTrans" cxnId="{163FFBF2-A059-4CF4-9DE3-C20EDC286424}">
      <dgm:prSet/>
      <dgm:spPr/>
      <dgm:t>
        <a:bodyPr/>
        <a:lstStyle/>
        <a:p>
          <a:endParaRPr lang="en-ID" sz="1600"/>
        </a:p>
      </dgm:t>
    </dgm:pt>
    <dgm:pt modelId="{56572780-5425-4122-826B-8641D3D47317}">
      <dgm:prSet phldrT="[Text]" custT="1"/>
      <dgm:spPr/>
      <dgm:t>
        <a:bodyPr/>
        <a:lstStyle/>
        <a:p>
          <a:r>
            <a:rPr lang="en-ID" sz="2000" dirty="0" err="1"/>
            <a:t>Merepresentasikan</a:t>
          </a:r>
          <a:r>
            <a:rPr lang="en-ID" sz="2000" dirty="0"/>
            <a:t> </a:t>
          </a:r>
          <a:r>
            <a:rPr lang="en-ID" sz="2000" dirty="0" err="1"/>
            <a:t>himpunan</a:t>
          </a:r>
          <a:r>
            <a:rPr lang="en-ID" sz="2000" dirty="0"/>
            <a:t> </a:t>
          </a:r>
          <a:endParaRPr lang="en-US" sz="2000" dirty="0"/>
        </a:p>
      </dgm:t>
    </dgm:pt>
    <dgm:pt modelId="{44162C70-DB6F-4984-992F-BD5CBBEF6CD9}" type="parTrans" cxnId="{544113F0-E7F3-41CF-9D1C-8E7BD526F052}">
      <dgm:prSet/>
      <dgm:spPr/>
      <dgm:t>
        <a:bodyPr/>
        <a:lstStyle/>
        <a:p>
          <a:endParaRPr lang="en-ID" sz="1600"/>
        </a:p>
      </dgm:t>
    </dgm:pt>
    <dgm:pt modelId="{CC796DCE-3F4A-41F0-A43B-C2656AAF826F}" type="sibTrans" cxnId="{544113F0-E7F3-41CF-9D1C-8E7BD526F052}">
      <dgm:prSet/>
      <dgm:spPr/>
      <dgm:t>
        <a:bodyPr/>
        <a:lstStyle/>
        <a:p>
          <a:endParaRPr lang="en-ID" sz="1600"/>
        </a:p>
      </dgm:t>
    </dgm:pt>
    <dgm:pt modelId="{D19CBF92-DEFD-4C5C-A36E-F8E42790BD0D}">
      <dgm:prSet phldrT="[Text]" custT="1"/>
      <dgm:spPr/>
      <dgm:t>
        <a:bodyPr/>
        <a:lstStyle/>
        <a:p>
          <a:r>
            <a:rPr lang="en-ID" sz="2000" dirty="0" err="1"/>
            <a:t>Menggunakan</a:t>
          </a:r>
          <a:r>
            <a:rPr lang="en-ID" sz="2000" dirty="0"/>
            <a:t> </a:t>
          </a:r>
          <a:r>
            <a:rPr lang="en-ID" sz="2000" dirty="0" err="1"/>
            <a:t>metode</a:t>
          </a:r>
          <a:r>
            <a:rPr lang="en-ID" sz="2000" dirty="0"/>
            <a:t> </a:t>
          </a:r>
          <a:r>
            <a:rPr lang="en-ID" sz="2000" dirty="0" err="1"/>
            <a:t>pembuktian</a:t>
          </a:r>
          <a:endParaRPr lang="en-US" sz="2000" dirty="0"/>
        </a:p>
      </dgm:t>
    </dgm:pt>
    <dgm:pt modelId="{99D5FF55-8B05-4198-9069-A2FD3F12A5D2}" type="parTrans" cxnId="{D30BD2F1-485A-4882-BDDA-69824735431F}">
      <dgm:prSet/>
      <dgm:spPr/>
      <dgm:t>
        <a:bodyPr/>
        <a:lstStyle/>
        <a:p>
          <a:endParaRPr lang="en-ID" sz="1600"/>
        </a:p>
      </dgm:t>
    </dgm:pt>
    <dgm:pt modelId="{7EF1A8DA-096C-477C-B7D9-75F02C3B6BD9}" type="sibTrans" cxnId="{D30BD2F1-485A-4882-BDDA-69824735431F}">
      <dgm:prSet/>
      <dgm:spPr/>
      <dgm:t>
        <a:bodyPr/>
        <a:lstStyle/>
        <a:p>
          <a:endParaRPr lang="en-ID" sz="1600"/>
        </a:p>
      </dgm:t>
    </dgm:pt>
    <dgm:pt modelId="{6B21F857-DC9C-4BEE-AEEA-7145150256C4}" type="pres">
      <dgm:prSet presAssocID="{310FD235-D7D5-4519-9884-196A33B28071}" presName="Name0" presStyleCnt="0">
        <dgm:presLayoutVars>
          <dgm:chMax val="7"/>
          <dgm:chPref val="7"/>
          <dgm:dir/>
        </dgm:presLayoutVars>
      </dgm:prSet>
      <dgm:spPr/>
    </dgm:pt>
    <dgm:pt modelId="{8EBE7FD3-639A-43A1-A0BD-DDBD5534E125}" type="pres">
      <dgm:prSet presAssocID="{310FD235-D7D5-4519-9884-196A33B28071}" presName="Name1" presStyleCnt="0"/>
      <dgm:spPr/>
    </dgm:pt>
    <dgm:pt modelId="{DD277015-EF5A-45D5-926A-8C41AC208598}" type="pres">
      <dgm:prSet presAssocID="{310FD235-D7D5-4519-9884-196A33B28071}" presName="cycle" presStyleCnt="0"/>
      <dgm:spPr/>
    </dgm:pt>
    <dgm:pt modelId="{D2D060A9-300A-4AD7-893E-FD5A2CB01C6D}" type="pres">
      <dgm:prSet presAssocID="{310FD235-D7D5-4519-9884-196A33B28071}" presName="srcNode" presStyleLbl="node1" presStyleIdx="0" presStyleCnt="5"/>
      <dgm:spPr/>
    </dgm:pt>
    <dgm:pt modelId="{0635AA51-AE61-499D-8CE5-2E568AB1EB32}" type="pres">
      <dgm:prSet presAssocID="{310FD235-D7D5-4519-9884-196A33B28071}" presName="conn" presStyleLbl="parChTrans1D2" presStyleIdx="0" presStyleCnt="1"/>
      <dgm:spPr/>
      <dgm:t>
        <a:bodyPr/>
        <a:lstStyle/>
        <a:p>
          <a:endParaRPr lang="en-US"/>
        </a:p>
      </dgm:t>
    </dgm:pt>
    <dgm:pt modelId="{E419D7D3-86CE-4E73-B40D-12E8A2EB547B}" type="pres">
      <dgm:prSet presAssocID="{310FD235-D7D5-4519-9884-196A33B28071}" presName="extraNode" presStyleLbl="node1" presStyleIdx="0" presStyleCnt="5"/>
      <dgm:spPr/>
    </dgm:pt>
    <dgm:pt modelId="{2C87D027-CEB2-464E-B4A1-71102CCE232B}" type="pres">
      <dgm:prSet presAssocID="{310FD235-D7D5-4519-9884-196A33B28071}" presName="dstNode" presStyleLbl="node1" presStyleIdx="0" presStyleCnt="5"/>
      <dgm:spPr/>
    </dgm:pt>
    <dgm:pt modelId="{1C14D19A-1FD4-4D7E-A44C-E158DBF63A7B}" type="pres">
      <dgm:prSet presAssocID="{BD2496BA-EE1C-41BB-9D51-91767FBD6D21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BB3AC-B7B3-42C8-A3FB-85462B941CEB}" type="pres">
      <dgm:prSet presAssocID="{BD2496BA-EE1C-41BB-9D51-91767FBD6D21}" presName="accent_1" presStyleCnt="0"/>
      <dgm:spPr/>
    </dgm:pt>
    <dgm:pt modelId="{EF29E9BD-3665-403F-A3E7-305C3E0698B5}" type="pres">
      <dgm:prSet presAssocID="{BD2496BA-EE1C-41BB-9D51-91767FBD6D21}" presName="accentRepeatNode" presStyleLbl="solidFgAcc1" presStyleIdx="0" presStyleCnt="5"/>
      <dgm:spPr/>
    </dgm:pt>
    <dgm:pt modelId="{D7767FBA-3BE5-4DF3-AE43-D0C95F5D74C5}" type="pres">
      <dgm:prSet presAssocID="{AF2E7B5E-CFF9-440A-A84D-F9266BA820F6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E9DA2D-1E49-4898-8609-FB4D56A9B827}" type="pres">
      <dgm:prSet presAssocID="{AF2E7B5E-CFF9-440A-A84D-F9266BA820F6}" presName="accent_2" presStyleCnt="0"/>
      <dgm:spPr/>
    </dgm:pt>
    <dgm:pt modelId="{88944BBB-0E51-4937-9641-ECC9D992EB26}" type="pres">
      <dgm:prSet presAssocID="{AF2E7B5E-CFF9-440A-A84D-F9266BA820F6}" presName="accentRepeatNode" presStyleLbl="solidFgAcc1" presStyleIdx="1" presStyleCnt="5"/>
      <dgm:spPr/>
    </dgm:pt>
    <dgm:pt modelId="{C8D6E2F2-8862-47D3-9CD7-ECE47F3D6B81}" type="pres">
      <dgm:prSet presAssocID="{D19CBF92-DEFD-4C5C-A36E-F8E42790BD0D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9085BF-38F1-447F-8FC7-BB7EF7E5D388}" type="pres">
      <dgm:prSet presAssocID="{D19CBF92-DEFD-4C5C-A36E-F8E42790BD0D}" presName="accent_3" presStyleCnt="0"/>
      <dgm:spPr/>
    </dgm:pt>
    <dgm:pt modelId="{A54D24FA-4320-41E2-AC59-3E5F263CE13D}" type="pres">
      <dgm:prSet presAssocID="{D19CBF92-DEFD-4C5C-A36E-F8E42790BD0D}" presName="accentRepeatNode" presStyleLbl="solidFgAcc1" presStyleIdx="2" presStyleCnt="5"/>
      <dgm:spPr/>
    </dgm:pt>
    <dgm:pt modelId="{B8AC5D64-858A-4C2C-BE73-A83ED10753BA}" type="pres">
      <dgm:prSet presAssocID="{56572780-5425-4122-826B-8641D3D47317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2B4171-FD2E-4A91-B3C5-CA18BF69BA94}" type="pres">
      <dgm:prSet presAssocID="{56572780-5425-4122-826B-8641D3D47317}" presName="accent_4" presStyleCnt="0"/>
      <dgm:spPr/>
    </dgm:pt>
    <dgm:pt modelId="{F02BAEF3-CD5B-4894-8431-453E5FD0F80C}" type="pres">
      <dgm:prSet presAssocID="{56572780-5425-4122-826B-8641D3D47317}" presName="accentRepeatNode" presStyleLbl="solidFgAcc1" presStyleIdx="3" presStyleCnt="5"/>
      <dgm:spPr/>
    </dgm:pt>
    <dgm:pt modelId="{8C4264AE-7E17-42B4-ACEA-CEA8E3C35EE1}" type="pres">
      <dgm:prSet presAssocID="{23621172-BCCC-460E-86EA-F6CAFFDB8D37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0F67D-4764-4B5A-AFDD-3213CB5E0209}" type="pres">
      <dgm:prSet presAssocID="{23621172-BCCC-460E-86EA-F6CAFFDB8D37}" presName="accent_5" presStyleCnt="0"/>
      <dgm:spPr/>
    </dgm:pt>
    <dgm:pt modelId="{D3483FB3-3328-49F6-8913-74D9996C2CA1}" type="pres">
      <dgm:prSet presAssocID="{23621172-BCCC-460E-86EA-F6CAFFDB8D37}" presName="accentRepeatNode" presStyleLbl="solidFgAcc1" presStyleIdx="4" presStyleCnt="5"/>
      <dgm:spPr/>
    </dgm:pt>
  </dgm:ptLst>
  <dgm:cxnLst>
    <dgm:cxn modelId="{544113F0-E7F3-41CF-9D1C-8E7BD526F052}" srcId="{310FD235-D7D5-4519-9884-196A33B28071}" destId="{56572780-5425-4122-826B-8641D3D47317}" srcOrd="3" destOrd="0" parTransId="{44162C70-DB6F-4984-992F-BD5CBBEF6CD9}" sibTransId="{CC796DCE-3F4A-41F0-A43B-C2656AAF826F}"/>
    <dgm:cxn modelId="{A8ED6A63-1982-4637-8A2B-A410F6CAE17B}" type="presOf" srcId="{AF2E7B5E-CFF9-440A-A84D-F9266BA820F6}" destId="{D7767FBA-3BE5-4DF3-AE43-D0C95F5D74C5}" srcOrd="0" destOrd="0" presId="urn:microsoft.com/office/officeart/2008/layout/VerticalCurvedList"/>
    <dgm:cxn modelId="{4D2E20CC-4052-4530-9B45-01ABBB618638}" type="presOf" srcId="{BD2496BA-EE1C-41BB-9D51-91767FBD6D21}" destId="{1C14D19A-1FD4-4D7E-A44C-E158DBF63A7B}" srcOrd="0" destOrd="0" presId="urn:microsoft.com/office/officeart/2008/layout/VerticalCurvedList"/>
    <dgm:cxn modelId="{34CDE312-3A5C-45B5-A2F4-0A083C0DD064}" type="presOf" srcId="{23621172-BCCC-460E-86EA-F6CAFFDB8D37}" destId="{8C4264AE-7E17-42B4-ACEA-CEA8E3C35EE1}" srcOrd="0" destOrd="0" presId="urn:microsoft.com/office/officeart/2008/layout/VerticalCurvedList"/>
    <dgm:cxn modelId="{877F0680-0A3B-42BD-898C-B6D2166B2D08}" type="presOf" srcId="{310FD235-D7D5-4519-9884-196A33B28071}" destId="{6B21F857-DC9C-4BEE-AEEA-7145150256C4}" srcOrd="0" destOrd="0" presId="urn:microsoft.com/office/officeart/2008/layout/VerticalCurvedList"/>
    <dgm:cxn modelId="{0092223E-0E0E-4575-943D-485AC86E10C6}" srcId="{310FD235-D7D5-4519-9884-196A33B28071}" destId="{BD2496BA-EE1C-41BB-9D51-91767FBD6D21}" srcOrd="0" destOrd="0" parTransId="{44346B97-D017-4441-A0F7-D8D164D7978B}" sibTransId="{0713EED1-7671-4B16-9853-B4802FA80C31}"/>
    <dgm:cxn modelId="{96E014C4-A009-452D-94A0-1146FD4C80A5}" type="presOf" srcId="{56572780-5425-4122-826B-8641D3D47317}" destId="{B8AC5D64-858A-4C2C-BE73-A83ED10753BA}" srcOrd="0" destOrd="0" presId="urn:microsoft.com/office/officeart/2008/layout/VerticalCurvedList"/>
    <dgm:cxn modelId="{D30BD2F1-485A-4882-BDDA-69824735431F}" srcId="{310FD235-D7D5-4519-9884-196A33B28071}" destId="{D19CBF92-DEFD-4C5C-A36E-F8E42790BD0D}" srcOrd="2" destOrd="0" parTransId="{99D5FF55-8B05-4198-9069-A2FD3F12A5D2}" sibTransId="{7EF1A8DA-096C-477C-B7D9-75F02C3B6BD9}"/>
    <dgm:cxn modelId="{9BC93B40-9780-4FCA-B666-EF58A35E18E5}" type="presOf" srcId="{0713EED1-7671-4B16-9853-B4802FA80C31}" destId="{0635AA51-AE61-499D-8CE5-2E568AB1EB32}" srcOrd="0" destOrd="0" presId="urn:microsoft.com/office/officeart/2008/layout/VerticalCurvedList"/>
    <dgm:cxn modelId="{BB83F068-9349-4990-BD0E-9293A7623F21}" type="presOf" srcId="{D19CBF92-DEFD-4C5C-A36E-F8E42790BD0D}" destId="{C8D6E2F2-8862-47D3-9CD7-ECE47F3D6B81}" srcOrd="0" destOrd="0" presId="urn:microsoft.com/office/officeart/2008/layout/VerticalCurvedList"/>
    <dgm:cxn modelId="{163FFBF2-A059-4CF4-9DE3-C20EDC286424}" srcId="{310FD235-D7D5-4519-9884-196A33B28071}" destId="{23621172-BCCC-460E-86EA-F6CAFFDB8D37}" srcOrd="4" destOrd="0" parTransId="{BE959144-C2B1-45BE-9219-9A116A848BD5}" sibTransId="{85863A6C-5E9C-4963-80DF-1C42C11623F4}"/>
    <dgm:cxn modelId="{47030A37-07BB-4AB4-8DCA-C304313A68D4}" srcId="{310FD235-D7D5-4519-9884-196A33B28071}" destId="{AF2E7B5E-CFF9-440A-A84D-F9266BA820F6}" srcOrd="1" destOrd="0" parTransId="{D043AA5D-B2D5-4209-8F17-C4F257EF6D85}" sibTransId="{47AEADF1-BA00-4F32-A020-61C9C300CB1A}"/>
    <dgm:cxn modelId="{9D832EA2-9F28-43BA-A7FA-FF3F848FA082}" type="presParOf" srcId="{6B21F857-DC9C-4BEE-AEEA-7145150256C4}" destId="{8EBE7FD3-639A-43A1-A0BD-DDBD5534E125}" srcOrd="0" destOrd="0" presId="urn:microsoft.com/office/officeart/2008/layout/VerticalCurvedList"/>
    <dgm:cxn modelId="{3A83493B-C0BF-439E-AE5D-F5686E6B4456}" type="presParOf" srcId="{8EBE7FD3-639A-43A1-A0BD-DDBD5534E125}" destId="{DD277015-EF5A-45D5-926A-8C41AC208598}" srcOrd="0" destOrd="0" presId="urn:microsoft.com/office/officeart/2008/layout/VerticalCurvedList"/>
    <dgm:cxn modelId="{39B931A5-0515-4B76-99EB-0668EB6671EE}" type="presParOf" srcId="{DD277015-EF5A-45D5-926A-8C41AC208598}" destId="{D2D060A9-300A-4AD7-893E-FD5A2CB01C6D}" srcOrd="0" destOrd="0" presId="urn:microsoft.com/office/officeart/2008/layout/VerticalCurvedList"/>
    <dgm:cxn modelId="{F9EED081-D364-459C-B3E5-DBD9963A997C}" type="presParOf" srcId="{DD277015-EF5A-45D5-926A-8C41AC208598}" destId="{0635AA51-AE61-499D-8CE5-2E568AB1EB32}" srcOrd="1" destOrd="0" presId="urn:microsoft.com/office/officeart/2008/layout/VerticalCurvedList"/>
    <dgm:cxn modelId="{32602EEF-661B-41B1-AB13-192512E5BDFC}" type="presParOf" srcId="{DD277015-EF5A-45D5-926A-8C41AC208598}" destId="{E419D7D3-86CE-4E73-B40D-12E8A2EB547B}" srcOrd="2" destOrd="0" presId="urn:microsoft.com/office/officeart/2008/layout/VerticalCurvedList"/>
    <dgm:cxn modelId="{4DA4DAF0-8CBC-4F7F-AEF0-4ADEA136CDCE}" type="presParOf" srcId="{DD277015-EF5A-45D5-926A-8C41AC208598}" destId="{2C87D027-CEB2-464E-B4A1-71102CCE232B}" srcOrd="3" destOrd="0" presId="urn:microsoft.com/office/officeart/2008/layout/VerticalCurvedList"/>
    <dgm:cxn modelId="{1AAD54DA-37BD-400E-8EEF-96BF6A688152}" type="presParOf" srcId="{8EBE7FD3-639A-43A1-A0BD-DDBD5534E125}" destId="{1C14D19A-1FD4-4D7E-A44C-E158DBF63A7B}" srcOrd="1" destOrd="0" presId="urn:microsoft.com/office/officeart/2008/layout/VerticalCurvedList"/>
    <dgm:cxn modelId="{E7B0A0D6-6745-4CF9-B592-40E62803873C}" type="presParOf" srcId="{8EBE7FD3-639A-43A1-A0BD-DDBD5534E125}" destId="{46FBB3AC-B7B3-42C8-A3FB-85462B941CEB}" srcOrd="2" destOrd="0" presId="urn:microsoft.com/office/officeart/2008/layout/VerticalCurvedList"/>
    <dgm:cxn modelId="{37FB8568-71FA-435C-A9B6-4ECF4FD8BD34}" type="presParOf" srcId="{46FBB3AC-B7B3-42C8-A3FB-85462B941CEB}" destId="{EF29E9BD-3665-403F-A3E7-305C3E0698B5}" srcOrd="0" destOrd="0" presId="urn:microsoft.com/office/officeart/2008/layout/VerticalCurvedList"/>
    <dgm:cxn modelId="{8B223C72-6CDD-4C27-88BB-14A9E2D1E40B}" type="presParOf" srcId="{8EBE7FD3-639A-43A1-A0BD-DDBD5534E125}" destId="{D7767FBA-3BE5-4DF3-AE43-D0C95F5D74C5}" srcOrd="3" destOrd="0" presId="urn:microsoft.com/office/officeart/2008/layout/VerticalCurvedList"/>
    <dgm:cxn modelId="{654DC57E-F151-4056-BFE4-7FEAFDADE130}" type="presParOf" srcId="{8EBE7FD3-639A-43A1-A0BD-DDBD5534E125}" destId="{08E9DA2D-1E49-4898-8609-FB4D56A9B827}" srcOrd="4" destOrd="0" presId="urn:microsoft.com/office/officeart/2008/layout/VerticalCurvedList"/>
    <dgm:cxn modelId="{4F427DB1-8C26-4404-BC79-149E1E6F95B9}" type="presParOf" srcId="{08E9DA2D-1E49-4898-8609-FB4D56A9B827}" destId="{88944BBB-0E51-4937-9641-ECC9D992EB26}" srcOrd="0" destOrd="0" presId="urn:microsoft.com/office/officeart/2008/layout/VerticalCurvedList"/>
    <dgm:cxn modelId="{C16E2212-6933-437A-8966-0D69242E8C4D}" type="presParOf" srcId="{8EBE7FD3-639A-43A1-A0BD-DDBD5534E125}" destId="{C8D6E2F2-8862-47D3-9CD7-ECE47F3D6B81}" srcOrd="5" destOrd="0" presId="urn:microsoft.com/office/officeart/2008/layout/VerticalCurvedList"/>
    <dgm:cxn modelId="{1635825B-CD69-4AEE-9E2B-BA323C36346E}" type="presParOf" srcId="{8EBE7FD3-639A-43A1-A0BD-DDBD5534E125}" destId="{D09085BF-38F1-447F-8FC7-BB7EF7E5D388}" srcOrd="6" destOrd="0" presId="urn:microsoft.com/office/officeart/2008/layout/VerticalCurvedList"/>
    <dgm:cxn modelId="{C05FB36B-F955-4C9D-B088-ACE6CD68BB83}" type="presParOf" srcId="{D09085BF-38F1-447F-8FC7-BB7EF7E5D388}" destId="{A54D24FA-4320-41E2-AC59-3E5F263CE13D}" srcOrd="0" destOrd="0" presId="urn:microsoft.com/office/officeart/2008/layout/VerticalCurvedList"/>
    <dgm:cxn modelId="{71EFE572-BABB-4F36-A4A1-18732EB7DF2C}" type="presParOf" srcId="{8EBE7FD3-639A-43A1-A0BD-DDBD5534E125}" destId="{B8AC5D64-858A-4C2C-BE73-A83ED10753BA}" srcOrd="7" destOrd="0" presId="urn:microsoft.com/office/officeart/2008/layout/VerticalCurvedList"/>
    <dgm:cxn modelId="{976A6C2D-DABE-46AA-B033-8B508185A463}" type="presParOf" srcId="{8EBE7FD3-639A-43A1-A0BD-DDBD5534E125}" destId="{AF2B4171-FD2E-4A91-B3C5-CA18BF69BA94}" srcOrd="8" destOrd="0" presId="urn:microsoft.com/office/officeart/2008/layout/VerticalCurvedList"/>
    <dgm:cxn modelId="{6F77AE4A-99FC-43D8-960E-321B2BC70C85}" type="presParOf" srcId="{AF2B4171-FD2E-4A91-B3C5-CA18BF69BA94}" destId="{F02BAEF3-CD5B-4894-8431-453E5FD0F80C}" srcOrd="0" destOrd="0" presId="urn:microsoft.com/office/officeart/2008/layout/VerticalCurvedList"/>
    <dgm:cxn modelId="{AD0CA173-225F-46BF-9387-B0174B4DA5D5}" type="presParOf" srcId="{8EBE7FD3-639A-43A1-A0BD-DDBD5534E125}" destId="{8C4264AE-7E17-42B4-ACEA-CEA8E3C35EE1}" srcOrd="9" destOrd="0" presId="urn:microsoft.com/office/officeart/2008/layout/VerticalCurvedList"/>
    <dgm:cxn modelId="{981B79E9-701F-4F1A-ACD8-F71C8BFDB3A0}" type="presParOf" srcId="{8EBE7FD3-639A-43A1-A0BD-DDBD5534E125}" destId="{FFD0F67D-4764-4B5A-AFDD-3213CB5E0209}" srcOrd="10" destOrd="0" presId="urn:microsoft.com/office/officeart/2008/layout/VerticalCurvedList"/>
    <dgm:cxn modelId="{69F60053-F8DF-4CC9-A68C-1F41BB9A7C7A}" type="presParOf" srcId="{FFD0F67D-4764-4B5A-AFDD-3213CB5E0209}" destId="{D3483FB3-3328-49F6-8913-74D9996C2CA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5AA51-AE61-499D-8CE5-2E568AB1EB32}">
      <dsp:nvSpPr>
        <dsp:cNvPr id="0" name=""/>
        <dsp:cNvSpPr/>
      </dsp:nvSpPr>
      <dsp:spPr>
        <a:xfrm>
          <a:off x="-3984081" y="-611633"/>
          <a:ext cx="4747878" cy="4747878"/>
        </a:xfrm>
        <a:prstGeom prst="blockArc">
          <a:avLst>
            <a:gd name="adj1" fmla="val 18900000"/>
            <a:gd name="adj2" fmla="val 2700000"/>
            <a:gd name="adj3" fmla="val 455"/>
          </a:avLst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14D19A-1FD4-4D7E-A44C-E158DBF63A7B}">
      <dsp:nvSpPr>
        <dsp:cNvPr id="0" name=""/>
        <dsp:cNvSpPr/>
      </dsp:nvSpPr>
      <dsp:spPr>
        <a:xfrm>
          <a:off x="334695" y="220217"/>
          <a:ext cx="6782289" cy="4407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82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Memahami</a:t>
          </a:r>
          <a:r>
            <a:rPr lang="en-US" sz="2000" kern="1200" dirty="0"/>
            <a:t> </a:t>
          </a:r>
          <a:r>
            <a:rPr lang="en-US" sz="2000" kern="1200" dirty="0" err="1"/>
            <a:t>konsep</a:t>
          </a:r>
          <a:r>
            <a:rPr lang="en-US" sz="2000" kern="1200" dirty="0"/>
            <a:t> </a:t>
          </a:r>
          <a:r>
            <a:rPr lang="en-US" sz="2000" kern="1200" dirty="0" err="1"/>
            <a:t>dengan</a:t>
          </a:r>
          <a:r>
            <a:rPr lang="en-US" sz="2000" kern="1200" dirty="0"/>
            <a:t> </a:t>
          </a:r>
          <a:r>
            <a:rPr lang="en-US" sz="2000" kern="1200" dirty="0" err="1"/>
            <a:t>proposisi</a:t>
          </a:r>
          <a:endParaRPr lang="en-US" sz="2000" kern="1200" dirty="0"/>
        </a:p>
      </dsp:txBody>
      <dsp:txXfrm>
        <a:off x="334695" y="220217"/>
        <a:ext cx="6782289" cy="440717"/>
      </dsp:txXfrm>
    </dsp:sp>
    <dsp:sp modelId="{EF29E9BD-3665-403F-A3E7-305C3E0698B5}">
      <dsp:nvSpPr>
        <dsp:cNvPr id="0" name=""/>
        <dsp:cNvSpPr/>
      </dsp:nvSpPr>
      <dsp:spPr>
        <a:xfrm>
          <a:off x="59247" y="165128"/>
          <a:ext cx="550896" cy="5508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767FBA-3BE5-4DF3-AE43-D0C95F5D74C5}">
      <dsp:nvSpPr>
        <dsp:cNvPr id="0" name=""/>
        <dsp:cNvSpPr/>
      </dsp:nvSpPr>
      <dsp:spPr>
        <a:xfrm>
          <a:off x="650500" y="881082"/>
          <a:ext cx="6466484" cy="4407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82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Memahami</a:t>
          </a:r>
          <a:r>
            <a:rPr lang="en-US" sz="2000" kern="1200" dirty="0"/>
            <a:t> </a:t>
          </a:r>
          <a:r>
            <a:rPr lang="en-US" sz="2000" kern="1200" dirty="0" err="1"/>
            <a:t>konsep</a:t>
          </a:r>
          <a:r>
            <a:rPr lang="en-US" sz="2000" kern="1200" dirty="0"/>
            <a:t> </a:t>
          </a:r>
          <a:r>
            <a:rPr lang="en-US" sz="2000" kern="1200" dirty="0" err="1"/>
            <a:t>Logika</a:t>
          </a:r>
          <a:r>
            <a:rPr lang="en-US" sz="2000" kern="1200" dirty="0"/>
            <a:t> </a:t>
          </a:r>
          <a:r>
            <a:rPr lang="en-US" sz="2000" kern="1200" dirty="0" err="1"/>
            <a:t>Predikat</a:t>
          </a:r>
          <a:endParaRPr lang="en-US" sz="2000" kern="1200" dirty="0"/>
        </a:p>
      </dsp:txBody>
      <dsp:txXfrm>
        <a:off x="650500" y="881082"/>
        <a:ext cx="6466484" cy="440717"/>
      </dsp:txXfrm>
    </dsp:sp>
    <dsp:sp modelId="{88944BBB-0E51-4937-9641-ECC9D992EB26}">
      <dsp:nvSpPr>
        <dsp:cNvPr id="0" name=""/>
        <dsp:cNvSpPr/>
      </dsp:nvSpPr>
      <dsp:spPr>
        <a:xfrm>
          <a:off x="375052" y="825992"/>
          <a:ext cx="550896" cy="5508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D6E2F2-8862-47D3-9CD7-ECE47F3D6B81}">
      <dsp:nvSpPr>
        <dsp:cNvPr id="0" name=""/>
        <dsp:cNvSpPr/>
      </dsp:nvSpPr>
      <dsp:spPr>
        <a:xfrm>
          <a:off x="747427" y="1541947"/>
          <a:ext cx="6369557" cy="4407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82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kern="1200" dirty="0" err="1"/>
            <a:t>Menggunakan</a:t>
          </a:r>
          <a:r>
            <a:rPr lang="en-ID" sz="2000" kern="1200" dirty="0"/>
            <a:t> </a:t>
          </a:r>
          <a:r>
            <a:rPr lang="en-ID" sz="2000" kern="1200" dirty="0" err="1"/>
            <a:t>metode</a:t>
          </a:r>
          <a:r>
            <a:rPr lang="en-ID" sz="2000" kern="1200" dirty="0"/>
            <a:t> </a:t>
          </a:r>
          <a:r>
            <a:rPr lang="en-ID" sz="2000" kern="1200" dirty="0" err="1"/>
            <a:t>pembuktian</a:t>
          </a:r>
          <a:endParaRPr lang="en-US" sz="2000" kern="1200" dirty="0"/>
        </a:p>
      </dsp:txBody>
      <dsp:txXfrm>
        <a:off x="747427" y="1541947"/>
        <a:ext cx="6369557" cy="440717"/>
      </dsp:txXfrm>
    </dsp:sp>
    <dsp:sp modelId="{A54D24FA-4320-41E2-AC59-3E5F263CE13D}">
      <dsp:nvSpPr>
        <dsp:cNvPr id="0" name=""/>
        <dsp:cNvSpPr/>
      </dsp:nvSpPr>
      <dsp:spPr>
        <a:xfrm>
          <a:off x="471979" y="1486857"/>
          <a:ext cx="550896" cy="5508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AC5D64-858A-4C2C-BE73-A83ED10753BA}">
      <dsp:nvSpPr>
        <dsp:cNvPr id="0" name=""/>
        <dsp:cNvSpPr/>
      </dsp:nvSpPr>
      <dsp:spPr>
        <a:xfrm>
          <a:off x="650500" y="2202812"/>
          <a:ext cx="6466484" cy="4407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82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kern="1200" dirty="0" err="1"/>
            <a:t>Merepresentasikan</a:t>
          </a:r>
          <a:r>
            <a:rPr lang="en-ID" sz="2000" kern="1200" dirty="0"/>
            <a:t> </a:t>
          </a:r>
          <a:r>
            <a:rPr lang="en-ID" sz="2000" kern="1200" dirty="0" err="1"/>
            <a:t>himpunan</a:t>
          </a:r>
          <a:r>
            <a:rPr lang="en-ID" sz="2000" kern="1200" dirty="0"/>
            <a:t> </a:t>
          </a:r>
          <a:endParaRPr lang="en-US" sz="2000" kern="1200" dirty="0"/>
        </a:p>
      </dsp:txBody>
      <dsp:txXfrm>
        <a:off x="650500" y="2202812"/>
        <a:ext cx="6466484" cy="440717"/>
      </dsp:txXfrm>
    </dsp:sp>
    <dsp:sp modelId="{F02BAEF3-CD5B-4894-8431-453E5FD0F80C}">
      <dsp:nvSpPr>
        <dsp:cNvPr id="0" name=""/>
        <dsp:cNvSpPr/>
      </dsp:nvSpPr>
      <dsp:spPr>
        <a:xfrm>
          <a:off x="375052" y="2147722"/>
          <a:ext cx="550896" cy="5508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4264AE-7E17-42B4-ACEA-CEA8E3C35EE1}">
      <dsp:nvSpPr>
        <dsp:cNvPr id="0" name=""/>
        <dsp:cNvSpPr/>
      </dsp:nvSpPr>
      <dsp:spPr>
        <a:xfrm>
          <a:off x="334695" y="2863676"/>
          <a:ext cx="6782289" cy="44071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82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kern="1200" dirty="0" err="1"/>
            <a:t>Merepresentasikan</a:t>
          </a:r>
          <a:r>
            <a:rPr lang="en-ID" sz="2000" kern="1200" dirty="0"/>
            <a:t> </a:t>
          </a:r>
          <a:r>
            <a:rPr lang="en-ID" sz="2000" kern="1200" dirty="0" err="1"/>
            <a:t>logika</a:t>
          </a:r>
          <a:r>
            <a:rPr lang="en-ID" sz="2000" kern="1200" dirty="0"/>
            <a:t> fuzzy</a:t>
          </a:r>
          <a:endParaRPr lang="en-US" sz="2000" kern="1200" dirty="0"/>
        </a:p>
      </dsp:txBody>
      <dsp:txXfrm>
        <a:off x="334695" y="2863676"/>
        <a:ext cx="6782289" cy="440717"/>
      </dsp:txXfrm>
    </dsp:sp>
    <dsp:sp modelId="{D3483FB3-3328-49F6-8913-74D9996C2CA1}">
      <dsp:nvSpPr>
        <dsp:cNvPr id="0" name=""/>
        <dsp:cNvSpPr/>
      </dsp:nvSpPr>
      <dsp:spPr>
        <a:xfrm>
          <a:off x="59247" y="2808587"/>
          <a:ext cx="550896" cy="5508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83715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9755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5023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9489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5464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7215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8211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893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471211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64768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497087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84516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341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8867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721425" y="3785246"/>
            <a:ext cx="5216700" cy="1546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1pPr>
            <a:lvl2pPr lvl="1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557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893625" y="1600200"/>
            <a:ext cx="31368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219456" y="1600200"/>
            <a:ext cx="31368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8855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689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471835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710425" y="2882400"/>
            <a:ext cx="5723700" cy="1093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defRPr i="1"/>
            </a:lvl1pPr>
            <a:lvl2pPr lvl="1" algn="ctr" rtl="0">
              <a:spcBef>
                <a:spcPts val="0"/>
              </a:spcBef>
              <a:defRPr i="1"/>
            </a:lvl2pPr>
            <a:lvl3pPr lvl="2" algn="ctr" rtl="0">
              <a:spcBef>
                <a:spcPts val="0"/>
              </a:spcBef>
              <a:defRPr i="1"/>
            </a:lvl3pPr>
            <a:lvl4pPr lvl="3" algn="ctr" rtl="0">
              <a:spcBef>
                <a:spcPts val="0"/>
              </a:spcBef>
              <a:defRPr i="1"/>
            </a:lvl4pPr>
            <a:lvl5pPr lvl="4" algn="ctr" rtl="0">
              <a:spcBef>
                <a:spcPts val="0"/>
              </a:spcBef>
              <a:defRPr i="1"/>
            </a:lvl5pPr>
            <a:lvl6pPr lvl="5" algn="ctr" rtl="0">
              <a:spcBef>
                <a:spcPts val="0"/>
              </a:spcBef>
              <a:defRPr i="1"/>
            </a:lvl6pPr>
            <a:lvl7pPr lvl="6" algn="ctr" rtl="0">
              <a:spcBef>
                <a:spcPts val="0"/>
              </a:spcBef>
              <a:defRPr i="1"/>
            </a:lvl7pPr>
            <a:lvl8pPr lvl="7" algn="ctr" rtl="0">
              <a:spcBef>
                <a:spcPts val="0"/>
              </a:spcBef>
              <a:defRPr i="1"/>
            </a:lvl8pPr>
            <a:lvl9pPr lvl="8" algn="ctr">
              <a:spcBef>
                <a:spcPts val="0"/>
              </a:spcBef>
              <a:defRPr i="1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925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1121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0988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66367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65414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529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39842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51625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58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  <p:sldLayoutId id="2147483680" r:id="rId20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carnival.com/help-use-presentation-templat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726187" y="1882500"/>
            <a:ext cx="6036563" cy="1546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en-US" sz="3600" dirty="0">
                <a:solidFill>
                  <a:srgbClr val="FF0000"/>
                </a:solidFill>
              </a:rPr>
              <a:t>PENGANTAR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LOGIKA MATEMATIKA </a:t>
            </a:r>
            <a:endParaRPr lang="en" sz="4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7A1D4F-D287-4310-8EF0-4B8E257AD2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909" y="6097045"/>
            <a:ext cx="3118670" cy="760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KARAKTERISTIK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93700" y="1831450"/>
            <a:ext cx="7576532" cy="4736400"/>
          </a:xfrm>
        </p:spPr>
        <p:txBody>
          <a:bodyPr>
            <a:normAutofit/>
          </a:bodyPr>
          <a:lstStyle/>
          <a:p>
            <a:pPr marL="271463" indent="-271463">
              <a:lnSpc>
                <a:spcPct val="150000"/>
              </a:lnSpc>
            </a:pP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kaidah-kaidah</a:t>
            </a:r>
            <a:r>
              <a:rPr lang="en-US" sz="2400" dirty="0"/>
              <a:t> dan </a:t>
            </a:r>
            <a:r>
              <a:rPr lang="en-US" sz="2400" dirty="0" err="1"/>
              <a:t>aturan-aturan</a:t>
            </a:r>
            <a:r>
              <a:rPr lang="en-US" sz="2400" dirty="0"/>
              <a:t> </a:t>
            </a:r>
            <a:r>
              <a:rPr lang="en-US" sz="2400" dirty="0" err="1"/>
              <a:t>matematika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menyelesaikannya</a:t>
            </a:r>
            <a:endParaRPr lang="en-US" sz="2400" dirty="0"/>
          </a:p>
          <a:p>
            <a:pPr marL="271463" indent="-271463">
              <a:lnSpc>
                <a:spcPct val="150000"/>
              </a:lnSpc>
            </a:pPr>
            <a:endParaRPr lang="en-US" sz="2400" dirty="0"/>
          </a:p>
          <a:p>
            <a:pPr marL="271463" indent="-271463">
              <a:lnSpc>
                <a:spcPct val="150000"/>
              </a:lnSpc>
            </a:pP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proses-proses </a:t>
            </a:r>
            <a:r>
              <a:rPr lang="en-US" sz="2400" dirty="0" err="1"/>
              <a:t>deduksi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matematis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pencarian</a:t>
            </a:r>
            <a:r>
              <a:rPr lang="en-US" sz="2400" dirty="0"/>
              <a:t> </a:t>
            </a:r>
            <a:r>
              <a:rPr lang="en-US" sz="2400" dirty="0" err="1"/>
              <a:t>pembuktian</a:t>
            </a:r>
            <a:r>
              <a:rPr lang="en-US" sz="2400" dirty="0"/>
              <a:t> (</a:t>
            </a:r>
            <a:r>
              <a:rPr lang="en-US" sz="2400" i="1" dirty="0"/>
              <a:t>methods of proofs</a:t>
            </a:r>
            <a:r>
              <a:rPr lang="en-US" sz="2400" dirty="0"/>
              <a:t>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B2B0A5-D6A1-4740-AE37-C65080CA4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7" y="6060400"/>
            <a:ext cx="3118670" cy="76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49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KARAKTERISTIK (</a:t>
            </a:r>
            <a:r>
              <a:rPr lang="en-US" sz="4000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50799" y="1831450"/>
            <a:ext cx="8064563" cy="4736400"/>
          </a:xfrm>
        </p:spPr>
        <p:txBody>
          <a:bodyPr/>
          <a:lstStyle/>
          <a:p>
            <a:pPr marL="357188" indent="-357188">
              <a:lnSpc>
                <a:spcPct val="150000"/>
              </a:lnSpc>
            </a:pP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mengacu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penalaran</a:t>
            </a:r>
            <a:r>
              <a:rPr lang="en-US" sz="2400" dirty="0"/>
              <a:t> </a:t>
            </a:r>
            <a:r>
              <a:rPr lang="en-US" sz="2400" dirty="0" err="1"/>
              <a:t>sintaktik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menghasilkan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pernyataan</a:t>
            </a:r>
            <a:r>
              <a:rPr lang="en-US" sz="2400" dirty="0">
                <a:sym typeface="Wingdings" pitchFamily="2" charset="2"/>
              </a:rPr>
              <a:t> yang </a:t>
            </a:r>
            <a:r>
              <a:rPr lang="en-US" sz="2400" dirty="0" err="1">
                <a:sym typeface="Wingdings" pitchFamily="2" charset="2"/>
              </a:rPr>
              <a:t>dapat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bernilai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benar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atau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salah</a:t>
            </a:r>
            <a:endParaRPr lang="en-US" sz="2400" dirty="0">
              <a:sym typeface="Wingdings" pitchFamily="2" charset="2"/>
            </a:endParaRPr>
          </a:p>
          <a:p>
            <a:pPr marL="714375" lvl="3" indent="-357188">
              <a:lnSpc>
                <a:spcPct val="150000"/>
              </a:lnSpc>
              <a:spcBef>
                <a:spcPts val="600"/>
              </a:spcBef>
              <a:buFont typeface="Lato"/>
              <a:buChar char="▷"/>
            </a:pPr>
            <a:r>
              <a:rPr lang="en-US" sz="1800" dirty="0" err="1"/>
              <a:t>Penalaran</a:t>
            </a:r>
            <a:r>
              <a:rPr lang="en-US" sz="1800" dirty="0"/>
              <a:t> </a:t>
            </a:r>
            <a:r>
              <a:rPr lang="en-US" sz="1800" dirty="0" err="1"/>
              <a:t>semantik</a:t>
            </a:r>
            <a:r>
              <a:rPr lang="en-US" sz="1800" dirty="0"/>
              <a:t> </a:t>
            </a:r>
            <a:r>
              <a:rPr lang="en-US" sz="1800" dirty="0">
                <a:sym typeface="Wingdings" pitchFamily="2" charset="2"/>
              </a:rPr>
              <a:t> </a:t>
            </a:r>
            <a:r>
              <a:rPr lang="en-US" sz="1800" dirty="0" err="1">
                <a:sym typeface="Wingdings" pitchFamily="2" charset="2"/>
              </a:rPr>
              <a:t>berusaha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menjawab</a:t>
            </a:r>
            <a:r>
              <a:rPr lang="en-US" sz="1800" dirty="0">
                <a:sym typeface="Wingdings" pitchFamily="2" charset="2"/>
              </a:rPr>
              <a:t> “</a:t>
            </a:r>
            <a:r>
              <a:rPr lang="en-US" sz="1800" dirty="0" err="1">
                <a:sym typeface="Wingdings" pitchFamily="2" charset="2"/>
              </a:rPr>
              <a:t>Apakah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kebenaran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itu</a:t>
            </a:r>
            <a:r>
              <a:rPr lang="en-US" sz="1800" dirty="0">
                <a:sym typeface="Wingdings" pitchFamily="2" charset="2"/>
              </a:rPr>
              <a:t>?”</a:t>
            </a:r>
          </a:p>
          <a:p>
            <a:pPr marL="714375" lvl="3" indent="-357188">
              <a:lnSpc>
                <a:spcPct val="150000"/>
              </a:lnSpc>
              <a:spcBef>
                <a:spcPts val="600"/>
              </a:spcBef>
              <a:buFont typeface="Lato"/>
              <a:buChar char="▷"/>
            </a:pPr>
            <a:r>
              <a:rPr lang="en-US" sz="1800" dirty="0" err="1">
                <a:sym typeface="Wingdings" pitchFamily="2" charset="2"/>
              </a:rPr>
              <a:t>Penalaran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sintaktik</a:t>
            </a:r>
            <a:r>
              <a:rPr lang="en-US" sz="1800" dirty="0">
                <a:sym typeface="Wingdings" pitchFamily="2" charset="2"/>
              </a:rPr>
              <a:t>  </a:t>
            </a:r>
            <a:r>
              <a:rPr lang="en-US" sz="1800" dirty="0" err="1">
                <a:sym typeface="Wingdings" pitchFamily="2" charset="2"/>
              </a:rPr>
              <a:t>menjawab</a:t>
            </a:r>
            <a:r>
              <a:rPr lang="en-US" sz="1800" dirty="0">
                <a:sym typeface="Wingdings" pitchFamily="2" charset="2"/>
              </a:rPr>
              <a:t> “ </a:t>
            </a:r>
            <a:r>
              <a:rPr lang="en-US" sz="1800" dirty="0" err="1">
                <a:sym typeface="Wingdings" pitchFamily="2" charset="2"/>
              </a:rPr>
              <a:t>Apa</a:t>
            </a:r>
            <a:r>
              <a:rPr lang="en-US" sz="1800" dirty="0">
                <a:sym typeface="Wingdings" pitchFamily="2" charset="2"/>
              </a:rPr>
              <a:t> yang </a:t>
            </a:r>
            <a:r>
              <a:rPr lang="en-US" sz="1800" dirty="0" err="1">
                <a:sym typeface="Wingdings" pitchFamily="2" charset="2"/>
              </a:rPr>
              <a:t>dapat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diungkapkan</a:t>
            </a:r>
            <a:r>
              <a:rPr lang="en-US" sz="1800" dirty="0">
                <a:sym typeface="Wingdings" pitchFamily="2" charset="2"/>
              </a:rPr>
              <a:t> ?”</a:t>
            </a:r>
            <a:endParaRPr lang="en-US" sz="1800" dirty="0"/>
          </a:p>
          <a:p>
            <a:pPr marL="714375" lvl="3" indent="-357188">
              <a:lnSpc>
                <a:spcPct val="150000"/>
              </a:lnSpc>
              <a:spcBef>
                <a:spcPts val="600"/>
              </a:spcBef>
              <a:buFont typeface="Lato"/>
              <a:buChar char="▷"/>
            </a:pPr>
            <a:endParaRPr lang="en-US" sz="1800" dirty="0">
              <a:sym typeface="Wingdings" pitchFamily="2" charset="2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D117DC-D740-4D0A-AECA-6E0BC6D0F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49" y="6074253"/>
            <a:ext cx="3118670" cy="76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2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4294967295"/>
          </p:nvPr>
        </p:nvSpPr>
        <p:spPr>
          <a:xfrm>
            <a:off x="0" y="3297238"/>
            <a:ext cx="5561013" cy="26606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dirty="0" smtClean="0"/>
              <a:t>Team </a:t>
            </a:r>
            <a:r>
              <a:rPr lang="en-US" sz="2400" dirty="0" err="1" smtClean="0"/>
              <a:t>Dosen</a:t>
            </a:r>
            <a:r>
              <a:rPr lang="en-US" sz="2400" dirty="0" smtClean="0"/>
              <a:t> </a:t>
            </a:r>
            <a:r>
              <a:rPr lang="en-US" sz="2400" dirty="0" err="1" smtClean="0"/>
              <a:t>Logika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Matematika</a:t>
            </a:r>
            <a:r>
              <a:rPr lang="en-US" sz="2400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Informatika</a:t>
            </a:r>
            <a:r>
              <a:rPr lang="en-US" sz="2400" dirty="0"/>
              <a:t> - UNIKOM</a:t>
            </a:r>
          </a:p>
          <a:p>
            <a:pPr lvl="0" rtl="0">
              <a:spcBef>
                <a:spcPts val="0"/>
              </a:spcBef>
              <a:buNone/>
            </a:pPr>
            <a:endParaRPr sz="24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5634062-F33D-4FBB-AA74-29727D7191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7" y="5694219"/>
            <a:ext cx="4689906" cy="11360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893700" y="579450"/>
            <a:ext cx="7628100" cy="1143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dirty="0"/>
              <a:t>K</a:t>
            </a:r>
            <a:r>
              <a:rPr lang="en-US" sz="6000" dirty="0"/>
              <a:t>o</a:t>
            </a:r>
            <a:r>
              <a:rPr lang="en" sz="6000" dirty="0"/>
              <a:t>ntrak Belajar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893700" y="2031201"/>
            <a:ext cx="3576300" cy="307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b="1" dirty="0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</a:rPr>
              <a:t>PENILAIAN</a:t>
            </a:r>
          </a:p>
          <a:p>
            <a:pPr lvl="0" rtl="0">
              <a:spcBef>
                <a:spcPts val="600"/>
              </a:spcBef>
              <a:buNone/>
            </a:pPr>
            <a:endParaRPr lang="en" b="1" dirty="0">
              <a:solidFill>
                <a:srgbClr val="F20253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spcBef>
                <a:spcPts val="600"/>
              </a:spcBef>
              <a:buClr>
                <a:schemeClr val="dk1"/>
              </a:buClr>
            </a:pPr>
            <a:r>
              <a:rPr lang="en-US" dirty="0" err="1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Kehadiran</a:t>
            </a:r>
            <a:r>
              <a:rPr lang="en-US" dirty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 (10%)</a:t>
            </a:r>
          </a:p>
          <a:p>
            <a:pPr lvl="0">
              <a:spcBef>
                <a:spcPts val="600"/>
              </a:spcBef>
              <a:buClr>
                <a:schemeClr val="dk1"/>
              </a:buClr>
            </a:pPr>
            <a:r>
              <a:rPr lang="en-US" dirty="0" err="1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Tugas</a:t>
            </a:r>
            <a:r>
              <a:rPr lang="en-US" dirty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  / Quiz </a:t>
            </a:r>
            <a:r>
              <a:rPr lang="en-US" dirty="0" smtClean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n-US" dirty="0" smtClean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30</a:t>
            </a:r>
            <a:r>
              <a:rPr lang="en-US" dirty="0" smtClean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%)</a:t>
            </a:r>
            <a:endParaRPr lang="en-US" dirty="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spcBef>
                <a:spcPts val="600"/>
              </a:spcBef>
              <a:buClr>
                <a:schemeClr val="dk1"/>
              </a:buClr>
            </a:pPr>
            <a:r>
              <a:rPr lang="en-US" dirty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UTS (30%)</a:t>
            </a:r>
          </a:p>
          <a:p>
            <a:pPr lvl="0">
              <a:spcBef>
                <a:spcPts val="600"/>
              </a:spcBef>
              <a:buClr>
                <a:schemeClr val="dk1"/>
              </a:buClr>
            </a:pPr>
            <a:r>
              <a:rPr lang="en-US" dirty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UAS (</a:t>
            </a:r>
            <a:r>
              <a:rPr lang="en-US" dirty="0" smtClean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30%).</a:t>
            </a:r>
            <a:endParaRPr lang="en-US" dirty="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600"/>
              </a:spcBef>
              <a:buClr>
                <a:schemeClr val="dk1"/>
              </a:buClr>
              <a:buFont typeface="Arial"/>
              <a:buNone/>
            </a:pPr>
            <a:endParaRPr dirty="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600"/>
              </a:spcBef>
              <a:buNone/>
            </a:pPr>
            <a:endParaRPr dirty="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3554739" y="1989636"/>
            <a:ext cx="3732600" cy="2466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b="1" dirty="0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</a:rPr>
              <a:t>REFFERENSI</a:t>
            </a:r>
          </a:p>
          <a:p>
            <a:pPr lvl="0">
              <a:spcBef>
                <a:spcPts val="600"/>
              </a:spcBef>
            </a:pPr>
            <a:endParaRPr lang="en-US" dirty="0" smtClean="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spcBef>
                <a:spcPts val="600"/>
              </a:spcBef>
            </a:pPr>
            <a:r>
              <a:rPr lang="en-US" dirty="0" err="1" smtClean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Logika</a:t>
            </a:r>
            <a:r>
              <a:rPr lang="en-US" dirty="0" smtClean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dirty="0" err="1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Matematika</a:t>
            </a:r>
            <a:r>
              <a:rPr lang="en-US" dirty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dirty="0" err="1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untuk</a:t>
            </a:r>
            <a:r>
              <a:rPr lang="en-US" dirty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dirty="0" err="1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Ilmu</a:t>
            </a:r>
            <a:r>
              <a:rPr lang="en-US" dirty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dirty="0" err="1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Komputer</a:t>
            </a:r>
            <a:r>
              <a:rPr lang="en-US" dirty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, E. </a:t>
            </a:r>
            <a:r>
              <a:rPr lang="en-US" dirty="0" err="1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Soesianto</a:t>
            </a:r>
            <a:r>
              <a:rPr lang="en-US" dirty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dirty="0" err="1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dan</a:t>
            </a:r>
            <a:r>
              <a:rPr lang="en-US" dirty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dirty="0" err="1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Djoni</a:t>
            </a:r>
            <a:r>
              <a:rPr lang="en-US" dirty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dirty="0" err="1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Dwijono</a:t>
            </a:r>
            <a:r>
              <a:rPr lang="en-US" dirty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r>
              <a:rPr lang="en-US" dirty="0" err="1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Penerbit</a:t>
            </a:r>
            <a:r>
              <a:rPr lang="en-US" dirty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dirty="0" err="1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Adi</a:t>
            </a:r>
            <a:endParaRPr lang="en-US" dirty="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spcBef>
                <a:spcPts val="600"/>
              </a:spcBef>
            </a:pPr>
            <a:endParaRPr lang="en-US" dirty="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spcBef>
                <a:spcPts val="600"/>
              </a:spcBef>
            </a:pPr>
            <a:r>
              <a:rPr lang="en-US" dirty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Rosen, Kenneth </a:t>
            </a:r>
            <a:r>
              <a:rPr lang="en-US" dirty="0" err="1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H.,Discrete</a:t>
            </a:r>
            <a:r>
              <a:rPr lang="en-US" dirty="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 Mathematic and Its Applications, 4th edition, McGraw Hill International Editions, 1999</a:t>
            </a:r>
          </a:p>
          <a:p>
            <a:pPr lvl="0">
              <a:spcBef>
                <a:spcPts val="600"/>
              </a:spcBef>
            </a:pPr>
            <a:endParaRPr lang="en-US" dirty="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200974" y="5246453"/>
            <a:ext cx="7793100" cy="826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200" b="1" dirty="0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</a:rPr>
              <a:t>Materi tambahan  slide di </a:t>
            </a:r>
            <a:r>
              <a:rPr lang="en" sz="1200" b="1" dirty="0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 </a:t>
            </a:r>
            <a:r>
              <a:rPr lang="en" sz="1200" b="1" u="sng" dirty="0" smtClean="0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kuliahonline.unikom.ac.id (Cari Kelas Logika Matematika Dosen : Sufa’atin)</a:t>
            </a:r>
            <a:endParaRPr lang="en" sz="1200" b="1" u="sng" dirty="0">
              <a:solidFill>
                <a:srgbClr val="F20253"/>
              </a:solidFill>
              <a:latin typeface="Lato"/>
              <a:ea typeface="Lato"/>
              <a:cs typeface="Lato"/>
              <a:sym typeface="Lato"/>
              <a:hlinkClick r:id="rId3"/>
            </a:endParaRP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 sz="1200" dirty="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 sz="1200" dirty="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574E06-7223-4CAD-818C-990BE36762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88" y="6060400"/>
            <a:ext cx="3118670" cy="760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588" y="274650"/>
            <a:ext cx="6084712" cy="1143000"/>
          </a:xfrm>
        </p:spPr>
        <p:txBody>
          <a:bodyPr/>
          <a:lstStyle/>
          <a:p>
            <a:r>
              <a:rPr lang="en-US"/>
              <a:t>Aturan Perkuliahan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1411976" y="2287918"/>
            <a:ext cx="3425400" cy="3231000"/>
          </a:xfrm>
        </p:spPr>
        <p:txBody>
          <a:bodyPr/>
          <a:lstStyle/>
          <a:p>
            <a:pPr marL="265113" indent="-265113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sz="1400" b="1" noProof="1">
              <a:solidFill>
                <a:schemeClr val="tx2">
                  <a:lumMod val="25000"/>
                </a:schemeClr>
              </a:solidFill>
            </a:endParaRPr>
          </a:p>
          <a:p>
            <a:pPr marL="265113" indent="-265113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sz="1400" b="1" dirty="0">
              <a:solidFill>
                <a:srgbClr val="FF0000"/>
              </a:solidFill>
            </a:endParaRPr>
          </a:p>
          <a:p>
            <a:pPr marL="265113" indent="-265113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sz="1400" b="1" dirty="0">
              <a:solidFill>
                <a:srgbClr val="FF0000"/>
              </a:solidFill>
            </a:endParaRPr>
          </a:p>
          <a:p>
            <a:pPr marL="265113" indent="-265113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265113" indent="-265113">
              <a:buFont typeface="Wingdings" panose="05000000000000000000" pitchFamily="2" charset="2"/>
              <a:buChar char="§"/>
            </a:pPr>
            <a:endParaRPr lang="en-US" sz="1400" dirty="0"/>
          </a:p>
        </p:txBody>
      </p:sp>
      <p:grpSp>
        <p:nvGrpSpPr>
          <p:cNvPr id="28" name="Shape 368"/>
          <p:cNvGrpSpPr/>
          <p:nvPr/>
        </p:nvGrpSpPr>
        <p:grpSpPr>
          <a:xfrm>
            <a:off x="368443" y="688659"/>
            <a:ext cx="788501" cy="673256"/>
            <a:chOff x="5247525" y="3007275"/>
            <a:chExt cx="517575" cy="456510"/>
          </a:xfrm>
        </p:grpSpPr>
        <p:sp>
          <p:nvSpPr>
            <p:cNvPr id="29" name="Shape 369"/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0" t="0" r="0" b="0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Shape 370"/>
            <p:cNvSpPr/>
            <p:nvPr/>
          </p:nvSpPr>
          <p:spPr>
            <a:xfrm>
              <a:off x="5566575" y="3265260"/>
              <a:ext cx="198525" cy="198525"/>
            </a:xfrm>
            <a:custGeom>
              <a:avLst/>
              <a:gdLst/>
              <a:ahLst/>
              <a:cxnLst/>
              <a:rect l="0" t="0" r="0" b="0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D2FF7441-F340-4B32-B7C9-3361D7EA6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15" y="6074255"/>
            <a:ext cx="3118670" cy="76095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385450" y="1600200"/>
            <a:ext cx="6732801" cy="3789218"/>
          </a:xfrm>
        </p:spPr>
        <p:txBody>
          <a:bodyPr/>
          <a:lstStyle/>
          <a:p>
            <a:r>
              <a:rPr lang="en-US" dirty="0" err="1" smtClean="0"/>
              <a:t>Kehadiran</a:t>
            </a:r>
            <a:r>
              <a:rPr lang="en-US" dirty="0" smtClean="0"/>
              <a:t> Minimal 80%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susulan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, (</a:t>
            </a:r>
            <a:r>
              <a:rPr lang="en-US" dirty="0" err="1" smtClean="0"/>
              <a:t>Susulan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ket.Dokter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dikumpukan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waktunya</a:t>
            </a:r>
            <a:endParaRPr lang="en-US" dirty="0" smtClean="0"/>
          </a:p>
          <a:p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r>
              <a:rPr lang="en-US" dirty="0" smtClean="0"/>
              <a:t>./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47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Silabus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806324" y="2042651"/>
            <a:ext cx="4010025" cy="4967288"/>
          </a:xfrm>
        </p:spPr>
        <p:txBody>
          <a:bodyPr/>
          <a:lstStyle/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3D0E8B-39A7-446E-BFDE-F9F4A91E1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F01D58A-C737-4A4C-85F6-E2CE29DB5F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227719"/>
              </p:ext>
            </p:extLst>
          </p:nvPr>
        </p:nvGraphicFramePr>
        <p:xfrm>
          <a:off x="249382" y="1850489"/>
          <a:ext cx="7329054" cy="398234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868340">
                  <a:extLst>
                    <a:ext uri="{9D8B030D-6E8A-4147-A177-3AD203B41FA5}">
                      <a16:colId xmlns:a16="http://schemas.microsoft.com/office/drawing/2014/main" val="2733807440"/>
                    </a:ext>
                  </a:extLst>
                </a:gridCol>
                <a:gridCol w="2482415">
                  <a:extLst>
                    <a:ext uri="{9D8B030D-6E8A-4147-A177-3AD203B41FA5}">
                      <a16:colId xmlns:a16="http://schemas.microsoft.com/office/drawing/2014/main" val="236853975"/>
                    </a:ext>
                  </a:extLst>
                </a:gridCol>
                <a:gridCol w="977799">
                  <a:extLst>
                    <a:ext uri="{9D8B030D-6E8A-4147-A177-3AD203B41FA5}">
                      <a16:colId xmlns:a16="http://schemas.microsoft.com/office/drawing/2014/main" val="3889619395"/>
                    </a:ext>
                  </a:extLst>
                </a:gridCol>
                <a:gridCol w="3000500">
                  <a:extLst>
                    <a:ext uri="{9D8B030D-6E8A-4147-A177-3AD203B41FA5}">
                      <a16:colId xmlns:a16="http://schemas.microsoft.com/office/drawing/2014/main" val="1743622300"/>
                    </a:ext>
                  </a:extLst>
                </a:gridCol>
              </a:tblGrid>
              <a:tr h="449451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err="1" smtClean="0"/>
                        <a:t>Minggu</a:t>
                      </a:r>
                      <a:r>
                        <a:rPr lang="en-ID" sz="1600" baseline="0" dirty="0" smtClean="0"/>
                        <a:t> </a:t>
                      </a:r>
                      <a:endParaRPr lang="en-ID" sz="1600" dirty="0"/>
                    </a:p>
                    <a:p>
                      <a:pPr algn="ctr"/>
                      <a:r>
                        <a:rPr lang="en-ID" sz="1600" dirty="0" err="1"/>
                        <a:t>ke</a:t>
                      </a:r>
                      <a:r>
                        <a:rPr lang="en-ID" sz="1600" dirty="0"/>
                        <a:t>-</a:t>
                      </a:r>
                      <a:endParaRPr lang="en-ID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MATERI</a:t>
                      </a:r>
                      <a:endParaRPr lang="en-ID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err="1" smtClean="0"/>
                        <a:t>Minggu</a:t>
                      </a:r>
                      <a:r>
                        <a:rPr lang="en-ID" sz="1600" baseline="0" dirty="0" smtClean="0"/>
                        <a:t> </a:t>
                      </a:r>
                      <a:endParaRPr lang="en-ID" sz="1600" dirty="0"/>
                    </a:p>
                    <a:p>
                      <a:pPr algn="ctr"/>
                      <a:r>
                        <a:rPr lang="en-ID" sz="1600" dirty="0" err="1"/>
                        <a:t>ke</a:t>
                      </a:r>
                      <a:r>
                        <a:rPr lang="en-ID" sz="1600" dirty="0"/>
                        <a:t>-</a:t>
                      </a:r>
                      <a:endParaRPr lang="en-ID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MATERI</a:t>
                      </a:r>
                      <a:endParaRPr lang="en-ID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6498871"/>
                  </a:ext>
                </a:extLst>
              </a:tr>
              <a:tr h="680645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D" sz="1600" dirty="0" err="1"/>
                        <a:t>Pengantar</a:t>
                      </a:r>
                      <a:r>
                        <a:rPr lang="en-ID" sz="1600" dirty="0"/>
                        <a:t> </a:t>
                      </a:r>
                      <a:r>
                        <a:rPr lang="en-ID" sz="1600" dirty="0" err="1"/>
                        <a:t>Logika</a:t>
                      </a:r>
                      <a:r>
                        <a:rPr lang="en-ID" sz="1600" dirty="0"/>
                        <a:t> </a:t>
                      </a:r>
                      <a:r>
                        <a:rPr lang="en-ID" sz="1600" dirty="0" err="1"/>
                        <a:t>Matematika</a:t>
                      </a:r>
                      <a:endParaRPr lang="en-ID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9 - 10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Metode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Pembuktian</a:t>
                      </a:r>
                      <a:r>
                        <a:rPr lang="en-US" sz="160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7285614"/>
                  </a:ext>
                </a:extLst>
              </a:tr>
              <a:tr h="680645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Proposisi</a:t>
                      </a:r>
                      <a:r>
                        <a:rPr lang="en-US" sz="1600" dirty="0"/>
                        <a:t> dan </a:t>
                      </a:r>
                      <a:r>
                        <a:rPr lang="en-US" sz="1600" dirty="0" err="1"/>
                        <a:t>validasi</a:t>
                      </a:r>
                      <a:endParaRPr lang="en-US" sz="1600" dirty="0"/>
                    </a:p>
                    <a:p>
                      <a:endParaRPr lang="en-ID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Induksi</a:t>
                      </a:r>
                      <a:r>
                        <a:rPr lang="en-US" sz="160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06260"/>
                  </a:ext>
                </a:extLst>
              </a:tr>
              <a:tr h="680645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Interpretasi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proposisi</a:t>
                      </a:r>
                      <a:endParaRPr lang="en-US" sz="1600" dirty="0"/>
                    </a:p>
                    <a:p>
                      <a:endParaRPr lang="en-ID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12 -13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Teori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Himpunan</a:t>
                      </a:r>
                      <a:r>
                        <a:rPr lang="en-US" sz="160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1569928"/>
                  </a:ext>
                </a:extLst>
              </a:tr>
              <a:tr h="680645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D" sz="1600" dirty="0" err="1"/>
                        <a:t>Translasi</a:t>
                      </a:r>
                      <a:r>
                        <a:rPr lang="en-ID" sz="1600" dirty="0"/>
                        <a:t> dan </a:t>
                      </a:r>
                      <a:r>
                        <a:rPr lang="en-ID" sz="1600" dirty="0" err="1"/>
                        <a:t>inferensi</a:t>
                      </a:r>
                      <a:endParaRPr lang="en-ID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Pengantar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logika</a:t>
                      </a:r>
                      <a:r>
                        <a:rPr lang="en-US" sz="1600" dirty="0"/>
                        <a:t> Fuzzy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4169229"/>
                  </a:ext>
                </a:extLst>
              </a:tr>
              <a:tr h="680645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5 - 6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Logika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predikat</a:t>
                      </a:r>
                      <a:r>
                        <a:rPr lang="en-US" sz="1600" dirty="0"/>
                        <a:t> &amp; </a:t>
                      </a:r>
                      <a:r>
                        <a:rPr lang="en-US" sz="1600" dirty="0" err="1"/>
                        <a:t>Kuantor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D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D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3998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6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Tujuan Pembelajaran LogMat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93700" y="1417650"/>
            <a:ext cx="7578789" cy="96890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2400"/>
              <a:t>Setelah   menyelesaikan   Mata   Kuliah  Logika Matematika, mahasiswa dapat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73078129"/>
              </p:ext>
            </p:extLst>
          </p:nvPr>
        </p:nvGraphicFramePr>
        <p:xfrm>
          <a:off x="821410" y="2243137"/>
          <a:ext cx="7163653" cy="3524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E198572-68EE-4A6A-B3D1-E17BFD968B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8756" y="6060400"/>
            <a:ext cx="3118670" cy="760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571625" y="2839537"/>
            <a:ext cx="6176825" cy="109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n-US" sz="2400" b="1" i="0" dirty="0" smtClean="0">
                <a:solidFill>
                  <a:srgbClr val="0070C0"/>
                </a:solidFill>
              </a:rPr>
              <a:t>1.</a:t>
            </a:r>
            <a:endParaRPr lang="en-US" sz="2400" b="1" i="0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penalaran</a:t>
            </a:r>
            <a:r>
              <a:rPr lang="en-US" dirty="0"/>
              <a:t> </a:t>
            </a:r>
            <a:r>
              <a:rPr lang="en-US" dirty="0" err="1"/>
              <a:t>argumen</a:t>
            </a:r>
            <a:r>
              <a:rPr lang="en-US" dirty="0"/>
              <a:t> yang valid. 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CFB1D2-AAC6-4B89-B19A-EB3E1ECC50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052" y="6060400"/>
            <a:ext cx="3118670" cy="760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SEJARAH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93700" y="1531413"/>
            <a:ext cx="7178738" cy="47364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/>
              <a:t>Berasal dari kata “Logos” dari bahasa Yunani yang artinya “kata”, </a:t>
            </a:r>
            <a:r>
              <a:rPr lang="en-US" sz="2400">
                <a:sym typeface="Wingdings" pitchFamily="2" charset="2"/>
              </a:rPr>
              <a:t>“ucapan”, atau “alasan”</a:t>
            </a:r>
          </a:p>
          <a:p>
            <a:pPr>
              <a:lnSpc>
                <a:spcPct val="150000"/>
              </a:lnSpc>
            </a:pPr>
            <a:r>
              <a:rPr lang="en-US" sz="2400"/>
              <a:t> 300 SM Aristoteles </a:t>
            </a:r>
            <a:r>
              <a:rPr lang="en-US" sz="2400">
                <a:sym typeface="Wingdings" pitchFamily="2" charset="2"/>
              </a:rPr>
              <a:t> logika klasik</a:t>
            </a:r>
          </a:p>
          <a:p>
            <a:pPr marL="271463" indent="-271463">
              <a:lnSpc>
                <a:spcPct val="150000"/>
              </a:lnSpc>
            </a:pPr>
            <a:r>
              <a:rPr lang="en-US" sz="2400">
                <a:sym typeface="Wingdings" pitchFamily="2" charset="2"/>
              </a:rPr>
              <a:t>2000 tahun kemudian, George Boole dan Augustus De Morgan  logika simbolik  </a:t>
            </a:r>
          </a:p>
          <a:p>
            <a:pPr marL="271463" indent="-271463">
              <a:lnSpc>
                <a:spcPct val="150000"/>
              </a:lnSpc>
              <a:tabLst>
                <a:tab pos="6119813" algn="l"/>
              </a:tabLst>
            </a:pPr>
            <a:r>
              <a:rPr lang="en-US" sz="2400">
                <a:sym typeface="Wingdings" pitchFamily="2" charset="2"/>
              </a:rPr>
              <a:t>Sampai abad 20 terus dikembangkan Gottlob Frege, Bertrand Russel, Alfred North W., dll </a:t>
            </a:r>
            <a:endParaRPr lang="en-US" sz="2400" dirty="0">
              <a:sym typeface="Wingdings" pitchFamily="2" charset="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F1ED5-6FBA-44F8-AD36-867FBA019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64" y="6097045"/>
            <a:ext cx="3118670" cy="76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3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IMPLEMENTASI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700" y="1831450"/>
            <a:ext cx="7050150" cy="4736400"/>
          </a:xfrm>
        </p:spPr>
        <p:txBody>
          <a:bodyPr/>
          <a:lstStyle/>
          <a:p>
            <a:pPr marL="357188" indent="-357188">
              <a:lnSpc>
                <a:spcPct val="150000"/>
              </a:lnSpc>
            </a:pPr>
            <a:r>
              <a:rPr lang="en-US" sz="2400"/>
              <a:t>Kecerdasan Buatan (</a:t>
            </a:r>
            <a:r>
              <a:rPr lang="en-US" sz="2400" i="1"/>
              <a:t>Artificial Intelligence</a:t>
            </a:r>
            <a:r>
              <a:rPr lang="en-US" sz="2400"/>
              <a:t>)</a:t>
            </a:r>
          </a:p>
          <a:p>
            <a:pPr marL="357188" indent="-357188">
              <a:lnSpc>
                <a:spcPct val="150000"/>
              </a:lnSpc>
            </a:pPr>
            <a:r>
              <a:rPr lang="en-US" sz="2400"/>
              <a:t>Sistem Pakar (</a:t>
            </a:r>
            <a:r>
              <a:rPr lang="en-US" sz="2400" i="1"/>
              <a:t>Expert System</a:t>
            </a:r>
            <a:r>
              <a:rPr lang="en-US" sz="2400"/>
              <a:t>)</a:t>
            </a:r>
          </a:p>
          <a:p>
            <a:pPr marL="357188" indent="-357188">
              <a:lnSpc>
                <a:spcPct val="150000"/>
              </a:lnSpc>
            </a:pPr>
            <a:r>
              <a:rPr lang="en-US" sz="2400"/>
              <a:t>Logika pemrograman </a:t>
            </a:r>
          </a:p>
          <a:p>
            <a:pPr marL="357188" indent="-357188">
              <a:lnSpc>
                <a:spcPct val="150000"/>
              </a:lnSpc>
            </a:pPr>
            <a:r>
              <a:rPr lang="en-US" sz="2400"/>
              <a:t>dsb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88D694-F15E-4775-9673-E5D054B3C0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618" y="6097045"/>
            <a:ext cx="3118670" cy="76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0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477</TotalTime>
  <Words>353</Words>
  <Application>Microsoft Office PowerPoint</Application>
  <PresentationFormat>On-screen Show (4:3)</PresentationFormat>
  <Paragraphs>79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Lato</vt:lpstr>
      <vt:lpstr>Trebuchet MS</vt:lpstr>
      <vt:lpstr>Wingdings</vt:lpstr>
      <vt:lpstr>Wingdings 3</vt:lpstr>
      <vt:lpstr>Facet</vt:lpstr>
      <vt:lpstr>PENGANTAR  LOGIKA MATEMATIKA </vt:lpstr>
      <vt:lpstr>PowerPoint Presentation</vt:lpstr>
      <vt:lpstr>Kontrak Belajar</vt:lpstr>
      <vt:lpstr>Aturan Perkuliahan</vt:lpstr>
      <vt:lpstr>Silabus </vt:lpstr>
      <vt:lpstr>Tujuan Pembelajaran LogMat</vt:lpstr>
      <vt:lpstr>PowerPoint Presentation</vt:lpstr>
      <vt:lpstr>SEJARAH</vt:lpstr>
      <vt:lpstr>IMPLEMENTASI</vt:lpstr>
      <vt:lpstr>KARAKTERISTIK</vt:lpstr>
      <vt:lpstr>KARAKTERISTIK (lanjutan)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LOGIKA MATEMATIKA</dc:title>
  <dc:creator>indi widi</dc:creator>
  <cp:lastModifiedBy>Kaprodi_Informatika</cp:lastModifiedBy>
  <cp:revision>29</cp:revision>
  <dcterms:modified xsi:type="dcterms:W3CDTF">2019-03-15T02:53:45Z</dcterms:modified>
</cp:coreProperties>
</file>