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1" r:id="rId3"/>
    <p:sldId id="257" r:id="rId4"/>
    <p:sldId id="258" r:id="rId5"/>
    <p:sldId id="267" r:id="rId6"/>
    <p:sldId id="280" r:id="rId7"/>
    <p:sldId id="281" r:id="rId8"/>
    <p:sldId id="282" r:id="rId9"/>
    <p:sldId id="283" r:id="rId10"/>
    <p:sldId id="264" r:id="rId11"/>
    <p:sldId id="259" r:id="rId12"/>
    <p:sldId id="276" r:id="rId13"/>
    <p:sldId id="284" r:id="rId14"/>
    <p:sldId id="271" r:id="rId15"/>
    <p:sldId id="272" r:id="rId16"/>
    <p:sldId id="274" r:id="rId17"/>
    <p:sldId id="279" r:id="rId18"/>
    <p:sldId id="2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Sheet1!$F$11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59D12CF-4242-4A29-8424-002FD8197C1C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9EFBC56-F4BF-4050-934A-32EB60864C21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50CBEDF-B055-47E5-94BA-906A0E9FC64E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B434FCD-9D8C-4C5E-A74B-0951B145BDF4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D4D65595-84D3-4190-B085-0F6D5AEDDC81}" type="VALUE">
                      <a:rPr lang="en-US"/>
                      <a:pPr/>
                      <a:t>[VALUE]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Sheet1!$E$12:$E$16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Sheet1!$F$12:$F$16</c:f>
              <c:numCache>
                <c:formatCode>General</c:formatCode>
                <c:ptCount val="5"/>
                <c:pt idx="0">
                  <c:v>87.35</c:v>
                </c:pt>
                <c:pt idx="1">
                  <c:v>90.149999999999991</c:v>
                </c:pt>
                <c:pt idx="2">
                  <c:v>92.75</c:v>
                </c:pt>
                <c:pt idx="3">
                  <c:v>95.149999999999991</c:v>
                </c:pt>
                <c:pt idx="4">
                  <c:v>97.35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888032"/>
        <c:axId val="1498884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Sheet1!$E$11</c15:sqref>
                        </c15:formulaRef>
                      </c:ext>
                    </c:extLst>
                    <c:strCache>
                      <c:ptCount val="1"/>
                      <c:pt idx="0">
                        <c:v>Tahun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Sheet1!$E$12:$E$16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Sheet1!$E$12:$E$16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498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88424"/>
        <c:crosses val="autoZero"/>
        <c:auto val="1"/>
        <c:lblAlgn val="ctr"/>
        <c:lblOffset val="100"/>
        <c:noMultiLvlLbl val="0"/>
      </c:catAx>
      <c:valAx>
        <c:axId val="149888424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8803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8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9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0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4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2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6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7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4286" y="1649701"/>
            <a:ext cx="8689976" cy="2509213"/>
          </a:xfrm>
        </p:spPr>
        <p:txBody>
          <a:bodyPr/>
          <a:lstStyle/>
          <a:p>
            <a:r>
              <a:rPr lang="en-US" sz="8000" dirty="0" err="1" smtClean="0"/>
              <a:t>Sistem</a:t>
            </a:r>
            <a:r>
              <a:rPr lang="en-US" sz="8000" dirty="0" smtClean="0"/>
              <a:t> </a:t>
            </a:r>
            <a:r>
              <a:rPr lang="en-US" sz="8000" dirty="0" err="1" smtClean="0"/>
              <a:t>tenaga</a:t>
            </a:r>
            <a:r>
              <a:rPr lang="en-US" sz="8000" dirty="0" smtClean="0"/>
              <a:t> </a:t>
            </a:r>
            <a:r>
              <a:rPr lang="en-US" sz="8000" dirty="0" err="1" smtClean="0"/>
              <a:t>listrik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5366084"/>
            <a:ext cx="8689976" cy="517357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rgbClr val="FF0000"/>
                </a:solidFill>
              </a:rPr>
              <a:t>Teknik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tenaga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listrik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err="1" smtClean="0">
                <a:solidFill>
                  <a:srgbClr val="FF0000"/>
                </a:solidFill>
              </a:rPr>
              <a:t>teknik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elektro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unikom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64" y="1448100"/>
            <a:ext cx="8662736" cy="54099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97069" y="294956"/>
            <a:ext cx="6666457" cy="842613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perangkat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ketenagalistrikan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6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3"/>
          </a:xfrm>
        </p:spPr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INTERKONEKSI SISTEM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keTENAGALISTRIKan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5021" y="2257465"/>
            <a:ext cx="5706979" cy="2928146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Menghubungkan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antar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pusat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pembangkit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pusat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beban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untuk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melayani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variasi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beban</a:t>
            </a:r>
            <a:endParaRPr lang="en-US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en-US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igunakan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pada</a:t>
            </a:r>
            <a:r>
              <a:rPr 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KAPASITAS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DAYA BESAR &amp; STANDAR KUALITAS LAYANAN YANG 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TINGGI</a:t>
            </a:r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91" y="2575240"/>
            <a:ext cx="6225651" cy="31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337" y="1517666"/>
            <a:ext cx="8333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  <a:cs typeface="Times New Roman" pitchFamily="18" charset="0"/>
              </a:rPr>
              <a:t>KEBIJAKAN PEMERINTAH DALAM SEKTOR KETENAGALISTRIKAN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9234" y="4399366"/>
            <a:ext cx="8431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UU No. 30 Tahun 2009 tentang Ketenagalistrikan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5690937" y="2899611"/>
            <a:ext cx="794084" cy="9504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Orientasi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pembangunan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ketenagalistrikan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indonesia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2121" y="2603105"/>
            <a:ext cx="6732353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14300" indent="-114300" algn="just">
              <a:buFont typeface="Arial" pitchFamily="34" charset="0"/>
              <a:buChar char="•"/>
            </a:pPr>
            <a:r>
              <a:rPr lang="en-US" sz="2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Kelompok</a:t>
            </a: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masyarakat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tidak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mampu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Pembangunan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sarana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penyediaan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tenaga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listrik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di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daerah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yang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belum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berkembang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Pembangunan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tenaga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listrik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di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daerah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terpencil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dan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perbatasan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; </a:t>
            </a:r>
          </a:p>
          <a:p>
            <a:pPr marL="114300" indent="-114300" algn="just"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Pembangunan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listrik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perdesaan</a:t>
            </a: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523143" y="2447081"/>
            <a:ext cx="6945709" cy="21069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2592121" y="4950258"/>
            <a:ext cx="2514466" cy="7619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Regulasi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loud 6"/>
          <p:cNvSpPr/>
          <p:nvPr/>
        </p:nvSpPr>
        <p:spPr>
          <a:xfrm>
            <a:off x="5046061" y="4925974"/>
            <a:ext cx="2153877" cy="7619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loud 7"/>
          <p:cNvSpPr/>
          <p:nvPr/>
        </p:nvSpPr>
        <p:spPr>
          <a:xfrm>
            <a:off x="7120209" y="4905152"/>
            <a:ext cx="2302073" cy="761988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Kebijakan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372157" y="4573708"/>
            <a:ext cx="612963" cy="398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046061" y="4579588"/>
            <a:ext cx="669834" cy="399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19773" y="4572869"/>
            <a:ext cx="2356883" cy="430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IC000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162" y="2447081"/>
            <a:ext cx="1720112" cy="16628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4" descr="http://cikalnews.com/static/data/berita/foto/besar/81763350777pltmh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5039302"/>
            <a:ext cx="2132840" cy="1416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41Rereb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2980" y="2447081"/>
            <a:ext cx="1749525" cy="16624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78884" y="4458287"/>
            <a:ext cx="1749525" cy="17459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881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5880443" y="2910615"/>
            <a:ext cx="1428207" cy="2672313"/>
          </a:xfrm>
          <a:prstGeom prst="homePlate">
            <a:avLst>
              <a:gd name="adj" fmla="val 38791"/>
            </a:avLst>
          </a:prstGeom>
          <a:gradFill>
            <a:gsLst>
              <a:gs pos="99609">
                <a:schemeClr val="accent1"/>
              </a:gs>
              <a:gs pos="99218">
                <a:srgbClr val="DFECF8"/>
              </a:gs>
              <a:gs pos="98437">
                <a:srgbClr val="DFECF8"/>
              </a:gs>
              <a:gs pos="96875">
                <a:srgbClr val="DFECF8"/>
              </a:gs>
              <a:gs pos="93750">
                <a:srgbClr val="E0ECF8"/>
              </a:gs>
              <a:gs pos="94000">
                <a:srgbClr val="E2EDF8"/>
              </a:gs>
              <a:gs pos="100000">
                <a:srgbClr val="E5EFF9"/>
              </a:gs>
              <a:gs pos="62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3" y="264693"/>
            <a:ext cx="9905997" cy="688788"/>
          </a:xfrm>
          <a:prstGeom prst="rect">
            <a:avLst/>
          </a:prstGeom>
          <a:solidFill>
            <a:srgbClr val="1FAEC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PROGRAM 35.000 MW </a:t>
            </a:r>
          </a:p>
        </p:txBody>
      </p:sp>
      <p:sp>
        <p:nvSpPr>
          <p:cNvPr id="6" name="Rectangle 5"/>
          <p:cNvSpPr/>
          <p:nvPr/>
        </p:nvSpPr>
        <p:spPr>
          <a:xfrm>
            <a:off x="95317" y="3537032"/>
            <a:ext cx="2609310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dirty="0" err="1"/>
              <a:t>Kapasitas</a:t>
            </a:r>
            <a:r>
              <a:rPr lang="en-US" sz="1400" dirty="0"/>
              <a:t> </a:t>
            </a:r>
            <a:r>
              <a:rPr lang="en-US" sz="1400" dirty="0" err="1"/>
              <a:t>terpasang</a:t>
            </a:r>
            <a:r>
              <a:rPr lang="en-US" sz="1400" dirty="0"/>
              <a:t>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</a:t>
            </a:r>
            <a:r>
              <a:rPr lang="en-US" sz="1400" dirty="0" err="1" smtClean="0"/>
              <a:t>memenuhi</a:t>
            </a:r>
            <a:r>
              <a:rPr lang="en-US" sz="1400" dirty="0" smtClean="0"/>
              <a:t> </a:t>
            </a:r>
            <a:r>
              <a:rPr lang="en-US" sz="1400" dirty="0" err="1"/>
              <a:t>kebutuhan</a:t>
            </a:r>
            <a:r>
              <a:rPr lang="en-US" sz="1400" dirty="0"/>
              <a:t> </a:t>
            </a:r>
            <a:r>
              <a:rPr lang="en-US" sz="1400" dirty="0" err="1"/>
              <a:t>listrik</a:t>
            </a:r>
            <a:r>
              <a:rPr lang="en-US" sz="1400" dirty="0"/>
              <a:t> </a:t>
            </a:r>
            <a:r>
              <a:rPr lang="en-US" sz="1400" dirty="0" err="1"/>
              <a:t>sebesar</a:t>
            </a:r>
            <a:r>
              <a:rPr lang="en-US" sz="1400" dirty="0"/>
              <a:t> </a:t>
            </a:r>
            <a:r>
              <a:rPr lang="en-US" sz="1600" b="1" dirty="0">
                <a:solidFill>
                  <a:srgbClr val="FF0000"/>
                </a:solidFill>
              </a:rPr>
              <a:t>86,39</a:t>
            </a:r>
            <a:r>
              <a:rPr lang="en-US" sz="1600" b="1" dirty="0" smtClean="0">
                <a:solidFill>
                  <a:srgbClr val="FF0000"/>
                </a:solidFill>
              </a:rPr>
              <a:t>%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768435"/>
              </p:ext>
            </p:extLst>
          </p:nvPr>
        </p:nvGraphicFramePr>
        <p:xfrm>
          <a:off x="4071238" y="4840354"/>
          <a:ext cx="2523308" cy="120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050"/>
              </p:ext>
            </p:extLst>
          </p:nvPr>
        </p:nvGraphicFramePr>
        <p:xfrm>
          <a:off x="3909638" y="3128801"/>
          <a:ext cx="3097836" cy="117881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32612"/>
                <a:gridCol w="1032612"/>
                <a:gridCol w="1032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Kondisi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Saat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Ini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Satuan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Jumlah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Elektrifikasi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%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86,39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5077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Kapasitas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MW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53.535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Pentagon 9"/>
          <p:cNvSpPr/>
          <p:nvPr/>
        </p:nvSpPr>
        <p:spPr>
          <a:xfrm>
            <a:off x="7421874" y="3186320"/>
            <a:ext cx="1872335" cy="2133600"/>
          </a:xfrm>
          <a:prstGeom prst="homePlate">
            <a:avLst>
              <a:gd name="adj" fmla="val 16557"/>
            </a:avLst>
          </a:prstGeom>
          <a:solidFill>
            <a:srgbClr val="46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err="1" smtClean="0"/>
              <a:t>Diperlukan</a:t>
            </a:r>
            <a:r>
              <a:rPr lang="en-US" sz="1200" dirty="0" smtClean="0"/>
              <a:t> </a:t>
            </a:r>
            <a:r>
              <a:rPr lang="en-US" sz="1200" dirty="0" err="1"/>
              <a:t>tambahan</a:t>
            </a:r>
            <a:r>
              <a:rPr lang="en-US" sz="1200" dirty="0"/>
              <a:t> </a:t>
            </a:r>
            <a:r>
              <a:rPr lang="en-US" sz="1200" dirty="0" err="1"/>
              <a:t>kapasitas</a:t>
            </a:r>
            <a:r>
              <a:rPr lang="en-US" sz="1200" dirty="0"/>
              <a:t> </a:t>
            </a:r>
            <a:r>
              <a:rPr lang="en-US" sz="1200" dirty="0" err="1"/>
              <a:t>terpasang</a:t>
            </a:r>
            <a:r>
              <a:rPr lang="en-US" sz="1200" dirty="0"/>
              <a:t> </a:t>
            </a:r>
            <a:r>
              <a:rPr lang="en-US" sz="1200" dirty="0" err="1"/>
              <a:t>sebesar</a:t>
            </a:r>
            <a:r>
              <a:rPr lang="en-US" sz="1200" dirty="0"/>
              <a:t> 35.000 MW (di </a:t>
            </a:r>
            <a:r>
              <a:rPr lang="en-US" sz="1200" dirty="0" err="1"/>
              <a:t>luar</a:t>
            </a:r>
            <a:r>
              <a:rPr lang="en-US" sz="1200" dirty="0"/>
              <a:t> 7.400 MW yang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konstruksi</a:t>
            </a:r>
            <a:r>
              <a:rPr lang="en-US" sz="1200" dirty="0"/>
              <a:t>) </a:t>
            </a:r>
            <a:r>
              <a:rPr lang="en-US" sz="1200" dirty="0" err="1"/>
              <a:t>pada</a:t>
            </a:r>
            <a:r>
              <a:rPr lang="en-US" sz="1200" dirty="0"/>
              <a:t> 2015-2019</a:t>
            </a:r>
          </a:p>
        </p:txBody>
      </p:sp>
      <p:sp>
        <p:nvSpPr>
          <p:cNvPr id="11" name="Oval 10"/>
          <p:cNvSpPr/>
          <p:nvPr/>
        </p:nvSpPr>
        <p:spPr>
          <a:xfrm>
            <a:off x="9599937" y="3529233"/>
            <a:ext cx="1554480" cy="155448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Impact" panose="020B0806030902050204" pitchFamily="34" charset="0"/>
              </a:rPr>
              <a:t>PROGRAM 35.000 GW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69643" y="2509082"/>
            <a:ext cx="2661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Rasio</a:t>
            </a:r>
            <a:r>
              <a:rPr lang="en-US" sz="1400" b="1" dirty="0"/>
              <a:t> </a:t>
            </a:r>
            <a:r>
              <a:rPr lang="en-US" sz="1400" b="1" dirty="0" err="1"/>
              <a:t>Elektrifikasi</a:t>
            </a:r>
            <a:r>
              <a:rPr lang="en-US" sz="1400" b="1" dirty="0"/>
              <a:t> </a:t>
            </a:r>
            <a:r>
              <a:rPr lang="en-US" sz="1400" b="1" dirty="0" err="1"/>
              <a:t>dan</a:t>
            </a:r>
            <a:r>
              <a:rPr lang="en-US" sz="1400" b="1" dirty="0"/>
              <a:t> </a:t>
            </a:r>
            <a:r>
              <a:rPr lang="en-US" sz="1400" b="1" dirty="0" err="1"/>
              <a:t>Kapasitas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22305" y="4514118"/>
            <a:ext cx="2661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Target </a:t>
            </a:r>
            <a:r>
              <a:rPr lang="en-US" sz="1400" b="1" dirty="0" err="1"/>
              <a:t>Elektrifikasi</a:t>
            </a:r>
            <a:endParaRPr lang="en-US" sz="1400" b="1" dirty="0"/>
          </a:p>
        </p:txBody>
      </p:sp>
      <p:sp>
        <p:nvSpPr>
          <p:cNvPr id="2" name="Rectangle 1"/>
          <p:cNvSpPr/>
          <p:nvPr/>
        </p:nvSpPr>
        <p:spPr>
          <a:xfrm>
            <a:off x="3352800" y="11972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Pembangunan </a:t>
            </a:r>
            <a:r>
              <a:rPr lang="en-US" b="1" dirty="0" err="1">
                <a:solidFill>
                  <a:srgbClr val="C00000"/>
                </a:solidFill>
              </a:rPr>
              <a:t>Ketenagalistrikan</a:t>
            </a:r>
            <a:r>
              <a:rPr lang="en-US" b="1" dirty="0">
                <a:solidFill>
                  <a:srgbClr val="C00000"/>
                </a:solidFill>
              </a:rPr>
              <a:t> 2015-2019 </a:t>
            </a:r>
            <a:r>
              <a:rPr lang="en-US" b="1" dirty="0" err="1">
                <a:solidFill>
                  <a:srgbClr val="C00000"/>
                </a:solidFill>
              </a:rPr>
              <a:t>Untuk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Memenuhi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Pertumbuhan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Listrik</a:t>
            </a:r>
            <a:r>
              <a:rPr lang="en-US" b="1" dirty="0">
                <a:solidFill>
                  <a:srgbClr val="C00000"/>
                </a:solidFill>
              </a:rPr>
              <a:t> 8,7% </a:t>
            </a:r>
            <a:r>
              <a:rPr lang="en-US" b="1" dirty="0" err="1">
                <a:solidFill>
                  <a:srgbClr val="C00000"/>
                </a:solidFill>
              </a:rPr>
              <a:t>dan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Elektrifikasi</a:t>
            </a:r>
            <a:r>
              <a:rPr lang="en-US" b="1" dirty="0">
                <a:solidFill>
                  <a:srgbClr val="C00000"/>
                </a:solidFill>
              </a:rPr>
              <a:t> 97,35% </a:t>
            </a:r>
            <a:r>
              <a:rPr lang="en-US" b="1" dirty="0" err="1">
                <a:solidFill>
                  <a:srgbClr val="C00000"/>
                </a:solidFill>
              </a:rPr>
              <a:t>Pada</a:t>
            </a:r>
            <a:r>
              <a:rPr lang="en-US" b="1" dirty="0">
                <a:solidFill>
                  <a:srgbClr val="C00000"/>
                </a:solidFill>
              </a:rPr>
              <a:t> 2019 </a:t>
            </a:r>
            <a:endParaRPr lang="en-US" sz="10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924332" y="2910615"/>
            <a:ext cx="932086" cy="2237214"/>
          </a:xfrm>
          <a:prstGeom prst="homePlate">
            <a:avLst>
              <a:gd name="adj" fmla="val 38791"/>
            </a:avLst>
          </a:prstGeom>
          <a:gradFill>
            <a:gsLst>
              <a:gs pos="99609">
                <a:schemeClr val="accent1"/>
              </a:gs>
              <a:gs pos="99218">
                <a:srgbClr val="DFECF8"/>
              </a:gs>
              <a:gs pos="98437">
                <a:srgbClr val="DFECF8"/>
              </a:gs>
              <a:gs pos="96875">
                <a:srgbClr val="DFECF8"/>
              </a:gs>
              <a:gs pos="93750">
                <a:srgbClr val="E0ECF8"/>
              </a:gs>
              <a:gs pos="94000">
                <a:srgbClr val="E2EDF8"/>
              </a:gs>
              <a:gs pos="100000">
                <a:srgbClr val="E5EFF9"/>
              </a:gs>
              <a:gs pos="62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3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Graphic spid="8" grpId="0">
        <p:bldAsOne/>
      </p:bldGraphic>
      <p:bldP spid="10" grpId="0" animBg="1"/>
      <p:bldP spid="11" grpId="0" animBg="1"/>
      <p:bldP spid="12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41435" y="765891"/>
            <a:ext cx="8571240" cy="4595728"/>
            <a:chOff x="43978" y="692150"/>
            <a:chExt cx="8968260" cy="4693633"/>
          </a:xfrm>
        </p:grpSpPr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43978" y="692150"/>
              <a:ext cx="8968260" cy="4690696"/>
              <a:chOff x="44082" y="965008"/>
              <a:chExt cx="8968156" cy="4686878"/>
            </a:xfrm>
          </p:grpSpPr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175" y="1206537"/>
                <a:ext cx="8882063" cy="4445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44082" y="965008"/>
                <a:ext cx="770059" cy="451737"/>
              </a:xfrm>
              <a:prstGeom prst="wedgeRoundRectCallout">
                <a:avLst>
                  <a:gd name="adj1" fmla="val -30566"/>
                  <a:gd name="adj2" fmla="val 99344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Aceh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92,31%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3" name="AutoShape 6"/>
              <p:cNvSpPr>
                <a:spLocks noChangeArrowheads="1"/>
              </p:cNvSpPr>
              <p:nvPr/>
            </p:nvSpPr>
            <p:spPr bwMode="auto">
              <a:xfrm>
                <a:off x="795483" y="1240658"/>
                <a:ext cx="636802" cy="451737"/>
              </a:xfrm>
              <a:prstGeom prst="wedgeRoundRectCallout">
                <a:avLst>
                  <a:gd name="adj1" fmla="val -52071"/>
                  <a:gd name="adj2" fmla="val 121993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Sumut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>
                    <a:solidFill>
                      <a:srgbClr val="000000"/>
                    </a:solidFill>
                    <a:cs typeface="Arial" pitchFamily="34" charset="0"/>
                  </a:rPr>
                  <a:t>91</a:t>
                </a:r>
                <a:r>
                  <a:rPr lang="id-ID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,</a:t>
                </a:r>
                <a:r>
                  <a:rPr lang="en-AU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03</a:t>
                </a:r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130178" y="2785513"/>
                <a:ext cx="636802" cy="451737"/>
              </a:xfrm>
              <a:prstGeom prst="wedgeRoundRectCallout">
                <a:avLst>
                  <a:gd name="adj1" fmla="val 105321"/>
                  <a:gd name="adj2" fmla="val 11151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Sumbar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80,14%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5" name="AutoShape 8"/>
              <p:cNvSpPr>
                <a:spLocks noChangeArrowheads="1"/>
              </p:cNvSpPr>
              <p:nvPr/>
            </p:nvSpPr>
            <p:spPr bwMode="auto">
              <a:xfrm>
                <a:off x="1139511" y="1795414"/>
                <a:ext cx="636802" cy="451737"/>
              </a:xfrm>
              <a:prstGeom prst="wedgeRoundRectCallout">
                <a:avLst>
                  <a:gd name="adj1" fmla="val -6258"/>
                  <a:gd name="adj2" fmla="val 167645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Riau 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84,54%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>
                <a:off x="1984577" y="2768465"/>
                <a:ext cx="636802" cy="451737"/>
              </a:xfrm>
              <a:prstGeom prst="wedgeRoundRectCallout">
                <a:avLst>
                  <a:gd name="adj1" fmla="val -51991"/>
                  <a:gd name="adj2" fmla="val 125250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Sumsel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>
                    <a:solidFill>
                      <a:srgbClr val="000000"/>
                    </a:solidFill>
                    <a:cs typeface="Arial" pitchFamily="34" charset="0"/>
                  </a:rPr>
                  <a:t>76</a:t>
                </a:r>
                <a:r>
                  <a:rPr lang="id-ID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,</a:t>
                </a:r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38%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7" name="AutoShape 10"/>
              <p:cNvSpPr>
                <a:spLocks noChangeArrowheads="1"/>
              </p:cNvSpPr>
              <p:nvPr/>
            </p:nvSpPr>
            <p:spPr bwMode="auto">
              <a:xfrm>
                <a:off x="605159" y="3951337"/>
                <a:ext cx="690524" cy="451737"/>
              </a:xfrm>
              <a:prstGeom prst="wedgeRoundRectCallout">
                <a:avLst>
                  <a:gd name="adj1" fmla="val 65543"/>
                  <a:gd name="adj2" fmla="val -101026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Bengkulu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83,47%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8" name="AutoShape 11"/>
              <p:cNvSpPr>
                <a:spLocks noChangeArrowheads="1"/>
              </p:cNvSpPr>
              <p:nvPr/>
            </p:nvSpPr>
            <p:spPr bwMode="auto">
              <a:xfrm>
                <a:off x="2484268" y="3374377"/>
                <a:ext cx="636802" cy="469111"/>
              </a:xfrm>
              <a:prstGeom prst="wedgeRoundRectCallout">
                <a:avLst>
                  <a:gd name="adj1" fmla="val -84338"/>
                  <a:gd name="adj2" fmla="val -21903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Babel</a:t>
                </a:r>
                <a:r>
                  <a:rPr lang="en-US" altLang="en-US" sz="1000" b="1" dirty="0">
                    <a:solidFill>
                      <a:srgbClr val="000000"/>
                    </a:solidFill>
                    <a:cs typeface="Arial" pitchFamily="34" charset="0"/>
                  </a:rPr>
                  <a:t> 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95,53%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19" name="AutoShape 12"/>
              <p:cNvSpPr>
                <a:spLocks noChangeArrowheads="1"/>
              </p:cNvSpPr>
              <p:nvPr/>
            </p:nvSpPr>
            <p:spPr bwMode="auto">
              <a:xfrm>
                <a:off x="748920" y="4471366"/>
                <a:ext cx="683361" cy="451737"/>
              </a:xfrm>
              <a:prstGeom prst="wedgeRoundRectCallout">
                <a:avLst>
                  <a:gd name="adj1" fmla="val 138016"/>
                  <a:gd name="adj2" fmla="val -101145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Lampung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81,27%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0" name="AutoShape 13"/>
              <p:cNvSpPr>
                <a:spLocks noChangeArrowheads="1"/>
              </p:cNvSpPr>
              <p:nvPr/>
            </p:nvSpPr>
            <p:spPr bwMode="auto">
              <a:xfrm>
                <a:off x="2221691" y="3877724"/>
                <a:ext cx="636802" cy="451737"/>
              </a:xfrm>
              <a:prstGeom prst="wedgeRoundRectCallout">
                <a:avLst>
                  <a:gd name="adj1" fmla="val -24458"/>
                  <a:gd name="adj2" fmla="val 69968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pPr algn="ctr">
                  <a:defRPr/>
                </a:pPr>
                <a:r>
                  <a:rPr lang="en-US" sz="900" b="1" kern="0" dirty="0">
                    <a:solidFill>
                      <a:sysClr val="windowText" lastClr="000000"/>
                    </a:solidFill>
                    <a:cs typeface="Arial" pitchFamily="34" charset="0"/>
                  </a:rPr>
                  <a:t>Jakarta</a:t>
                </a:r>
              </a:p>
              <a:p>
                <a:pPr algn="ctr">
                  <a:defRPr/>
                </a:pPr>
                <a:r>
                  <a:rPr lang="en-US" sz="1100" b="1" kern="0" dirty="0" smtClean="0">
                    <a:solidFill>
                      <a:sysClr val="windowText" lastClr="000000"/>
                    </a:solidFill>
                    <a:cs typeface="Arial" pitchFamily="34" charset="0"/>
                  </a:rPr>
                  <a:t>99,61%</a:t>
                </a:r>
                <a:endParaRPr lang="en-US" sz="1100" b="1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1" name="AutoShape 14"/>
              <p:cNvSpPr>
                <a:spLocks noChangeArrowheads="1"/>
              </p:cNvSpPr>
              <p:nvPr/>
            </p:nvSpPr>
            <p:spPr bwMode="auto">
              <a:xfrm>
                <a:off x="1473158" y="4638545"/>
                <a:ext cx="636802" cy="451737"/>
              </a:xfrm>
              <a:prstGeom prst="wedgeRoundRectCallout">
                <a:avLst>
                  <a:gd name="adj1" fmla="val 63787"/>
                  <a:gd name="adj2" fmla="val -71880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Banten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92,93%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2" name="AutoShape 15"/>
              <p:cNvSpPr>
                <a:spLocks noChangeArrowheads="1"/>
              </p:cNvSpPr>
              <p:nvPr/>
            </p:nvSpPr>
            <p:spPr bwMode="auto">
              <a:xfrm>
                <a:off x="2109961" y="5071053"/>
                <a:ext cx="636802" cy="451737"/>
              </a:xfrm>
              <a:prstGeom prst="wedgeRoundRectCallout">
                <a:avLst>
                  <a:gd name="adj1" fmla="val 16751"/>
                  <a:gd name="adj2" fmla="val -131109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Jabar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86,04%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3" name="AutoShape 16"/>
              <p:cNvSpPr>
                <a:spLocks noChangeArrowheads="1"/>
              </p:cNvSpPr>
              <p:nvPr/>
            </p:nvSpPr>
            <p:spPr bwMode="auto">
              <a:xfrm>
                <a:off x="2860961" y="3900434"/>
                <a:ext cx="636802" cy="451737"/>
              </a:xfrm>
              <a:prstGeom prst="wedgeRoundRectCallout">
                <a:avLst>
                  <a:gd name="adj1" fmla="val -17661"/>
                  <a:gd name="adj2" fmla="val 112849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Jateng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88,04</a:t>
                </a:r>
                <a:r>
                  <a:rPr lang="id-ID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4" name="AutoShape 17"/>
              <p:cNvSpPr>
                <a:spLocks noChangeArrowheads="1"/>
              </p:cNvSpPr>
              <p:nvPr/>
            </p:nvSpPr>
            <p:spPr bwMode="auto">
              <a:xfrm>
                <a:off x="66383" y="3456858"/>
                <a:ext cx="636802" cy="451737"/>
              </a:xfrm>
              <a:prstGeom prst="wedgeRoundRectCallout">
                <a:avLst>
                  <a:gd name="adj1" fmla="val 205915"/>
                  <a:gd name="adj2" fmla="val -83817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Jambi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80,70%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5" name="AutoShape 18"/>
              <p:cNvSpPr>
                <a:spLocks noChangeArrowheads="1"/>
              </p:cNvSpPr>
              <p:nvPr/>
            </p:nvSpPr>
            <p:spPr bwMode="auto">
              <a:xfrm>
                <a:off x="2819813" y="5198129"/>
                <a:ext cx="636802" cy="451737"/>
              </a:xfrm>
              <a:prstGeom prst="wedgeRoundRectCallout">
                <a:avLst>
                  <a:gd name="adj1" fmla="val -8948"/>
                  <a:gd name="adj2" fmla="val -123093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DIY</a:t>
                </a:r>
              </a:p>
              <a:p>
                <a:pPr algn="ctr"/>
                <a:r>
                  <a:rPr lang="en-AU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82</a:t>
                </a:r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,26%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6" name="AutoShape 19"/>
              <p:cNvSpPr>
                <a:spLocks noChangeArrowheads="1"/>
              </p:cNvSpPr>
              <p:nvPr/>
            </p:nvSpPr>
            <p:spPr bwMode="auto">
              <a:xfrm>
                <a:off x="3568504" y="5196507"/>
                <a:ext cx="636802" cy="451737"/>
              </a:xfrm>
              <a:prstGeom prst="wedgeRoundRectCallout">
                <a:avLst>
                  <a:gd name="adj1" fmla="val -63984"/>
                  <a:gd name="adj2" fmla="val -152332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Jatim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83,55%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7" name="AutoShape 20"/>
              <p:cNvSpPr>
                <a:spLocks noChangeArrowheads="1"/>
              </p:cNvSpPr>
              <p:nvPr/>
            </p:nvSpPr>
            <p:spPr bwMode="auto">
              <a:xfrm>
                <a:off x="4205307" y="4363918"/>
                <a:ext cx="636802" cy="451737"/>
              </a:xfrm>
              <a:prstGeom prst="wedgeRoundRectCallout">
                <a:avLst>
                  <a:gd name="adj1" fmla="val -86352"/>
                  <a:gd name="adj2" fmla="val 93257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Bali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85,17%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8" name="AutoShape 22"/>
              <p:cNvSpPr>
                <a:spLocks noChangeArrowheads="1"/>
              </p:cNvSpPr>
              <p:nvPr/>
            </p:nvSpPr>
            <p:spPr bwMode="auto">
              <a:xfrm>
                <a:off x="5988827" y="5198129"/>
                <a:ext cx="636802" cy="451737"/>
              </a:xfrm>
              <a:prstGeom prst="wedgeRoundRectCallout">
                <a:avLst>
                  <a:gd name="adj1" fmla="val -80925"/>
                  <a:gd name="adj2" fmla="val -43284"/>
                  <a:gd name="adj3" fmla="val 16667"/>
                </a:avLst>
              </a:prstGeom>
              <a:solidFill>
                <a:srgbClr val="FFC000"/>
              </a:solidFill>
              <a:ln w="9525">
                <a:solidFill>
                  <a:schemeClr val="accent2">
                    <a:lumMod val="75000"/>
                  </a:schemeClr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NTT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58,91%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29" name="AutoShape 23"/>
              <p:cNvSpPr>
                <a:spLocks noChangeArrowheads="1"/>
              </p:cNvSpPr>
              <p:nvPr/>
            </p:nvSpPr>
            <p:spPr bwMode="auto">
              <a:xfrm>
                <a:off x="2568960" y="1918561"/>
                <a:ext cx="636802" cy="451737"/>
              </a:xfrm>
              <a:prstGeom prst="wedgeRoundRectCallout">
                <a:avLst>
                  <a:gd name="adj1" fmla="val -23844"/>
                  <a:gd name="adj2" fmla="val 162638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Kalbar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79,77%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0" name="AutoShape 25"/>
              <p:cNvSpPr>
                <a:spLocks noChangeArrowheads="1"/>
              </p:cNvSpPr>
              <p:nvPr/>
            </p:nvSpPr>
            <p:spPr bwMode="auto">
              <a:xfrm>
                <a:off x="3541428" y="3959669"/>
                <a:ext cx="636802" cy="451737"/>
              </a:xfrm>
              <a:prstGeom prst="wedgeRoundRectCallout">
                <a:avLst>
                  <a:gd name="adj1" fmla="val -2174"/>
                  <a:gd name="adj2" fmla="val -86830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Kalsel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83,75%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1" name="AutoShape 26"/>
              <p:cNvSpPr>
                <a:spLocks noChangeArrowheads="1"/>
              </p:cNvSpPr>
              <p:nvPr/>
            </p:nvSpPr>
            <p:spPr bwMode="auto">
              <a:xfrm>
                <a:off x="4511212" y="1425204"/>
                <a:ext cx="636802" cy="451737"/>
              </a:xfrm>
              <a:prstGeom prst="wedgeRoundRectCallout">
                <a:avLst>
                  <a:gd name="adj1" fmla="val -63750"/>
                  <a:gd name="adj2" fmla="val 220370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 smtClean="0">
                    <a:solidFill>
                      <a:srgbClr val="000000"/>
                    </a:solidFill>
                    <a:cs typeface="Arial" pitchFamily="34" charset="0"/>
                  </a:rPr>
                  <a:t>Kaltim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91,71%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2" name="AutoShape 27"/>
              <p:cNvSpPr>
                <a:spLocks noChangeArrowheads="1"/>
              </p:cNvSpPr>
              <p:nvPr/>
            </p:nvSpPr>
            <p:spPr bwMode="auto">
              <a:xfrm>
                <a:off x="5685067" y="1893272"/>
                <a:ext cx="636802" cy="451737"/>
              </a:xfrm>
              <a:prstGeom prst="wedgeRoundRectCallout">
                <a:avLst>
                  <a:gd name="adj1" fmla="val -25847"/>
                  <a:gd name="adj2" fmla="val 100399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Sulut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85,53%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3" name="AutoShape 29"/>
              <p:cNvSpPr>
                <a:spLocks noChangeArrowheads="1"/>
              </p:cNvSpPr>
              <p:nvPr/>
            </p:nvSpPr>
            <p:spPr bwMode="auto">
              <a:xfrm>
                <a:off x="5471321" y="3011381"/>
                <a:ext cx="636802" cy="451737"/>
              </a:xfrm>
              <a:prstGeom prst="wedgeRoundRectCallout">
                <a:avLst>
                  <a:gd name="adj1" fmla="val -133042"/>
                  <a:gd name="adj2" fmla="val 17477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Sulteng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75,58%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4" name="AutoShape 31"/>
              <p:cNvSpPr>
                <a:spLocks noChangeArrowheads="1"/>
              </p:cNvSpPr>
              <p:nvPr/>
            </p:nvSpPr>
            <p:spPr bwMode="auto">
              <a:xfrm>
                <a:off x="4954350" y="4337810"/>
                <a:ext cx="636802" cy="451737"/>
              </a:xfrm>
              <a:prstGeom prst="wedgeRoundRectCallout">
                <a:avLst>
                  <a:gd name="adj1" fmla="val -54632"/>
                  <a:gd name="adj2" fmla="val -104208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</p:spPr>
            <p:txBody>
              <a:bodyPr wrap="none" lIns="45720" rIns="45720">
                <a:spAutoFit/>
              </a:bodyPr>
              <a:lstStyle/>
              <a:p>
                <a:pPr algn="ctr">
                  <a:defRPr/>
                </a:pPr>
                <a:r>
                  <a:rPr lang="en-US" sz="900" b="1" kern="0" dirty="0" err="1">
                    <a:solidFill>
                      <a:sysClr val="windowText" lastClr="000000"/>
                    </a:solidFill>
                    <a:cs typeface="Arial" pitchFamily="34" charset="0"/>
                  </a:rPr>
                  <a:t>Sulsel</a:t>
                </a:r>
                <a:endParaRPr lang="en-US" sz="900" b="1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  <a:p>
                <a:pPr algn="ctr">
                  <a:defRPr/>
                </a:pPr>
                <a:r>
                  <a:rPr lang="en-US" sz="1100" b="1" kern="0" dirty="0" smtClean="0">
                    <a:solidFill>
                      <a:sysClr val="windowText" lastClr="000000"/>
                    </a:solidFill>
                    <a:cs typeface="Arial" pitchFamily="34" charset="0"/>
                  </a:rPr>
                  <a:t>85,05%</a:t>
                </a:r>
                <a:endParaRPr lang="en-US" sz="1100" b="1" kern="0" dirty="0">
                  <a:solidFill>
                    <a:sysClr val="windowText" lastClr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5" name="AutoShape 32"/>
              <p:cNvSpPr>
                <a:spLocks noChangeArrowheads="1"/>
              </p:cNvSpPr>
              <p:nvPr/>
            </p:nvSpPr>
            <p:spPr bwMode="auto">
              <a:xfrm>
                <a:off x="6682597" y="2141649"/>
                <a:ext cx="636802" cy="451737"/>
              </a:xfrm>
              <a:prstGeom prst="wedgeRoundRectCallout">
                <a:avLst>
                  <a:gd name="adj1" fmla="val -84938"/>
                  <a:gd name="adj2" fmla="val 74596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Malut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90,52%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36" name="AutoShape 33"/>
              <p:cNvSpPr>
                <a:spLocks noChangeArrowheads="1"/>
              </p:cNvSpPr>
              <p:nvPr/>
            </p:nvSpPr>
            <p:spPr bwMode="auto">
              <a:xfrm>
                <a:off x="6754447" y="3951337"/>
                <a:ext cx="636802" cy="451737"/>
              </a:xfrm>
              <a:prstGeom prst="wedgeRoundRectCallout">
                <a:avLst>
                  <a:gd name="adj1" fmla="val -88249"/>
                  <a:gd name="adj2" fmla="val -85695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srgbClr val="000000"/>
                    </a:solidFill>
                    <a:cs typeface="Arial" pitchFamily="34" charset="0"/>
                  </a:rPr>
                  <a:t>Maluku</a:t>
                </a:r>
              </a:p>
              <a:p>
                <a:pPr algn="ctr"/>
                <a:r>
                  <a:rPr lang="en-US" altLang="en-US" sz="1100" b="1" dirty="0">
                    <a:solidFill>
                      <a:srgbClr val="000000"/>
                    </a:solidFill>
                    <a:cs typeface="Arial" pitchFamily="34" charset="0"/>
                  </a:rPr>
                  <a:t>82,22%</a:t>
                </a:r>
              </a:p>
            </p:txBody>
          </p:sp>
          <p:sp>
            <p:nvSpPr>
              <p:cNvPr id="37" name="AutoShape 34"/>
              <p:cNvSpPr>
                <a:spLocks noChangeArrowheads="1"/>
              </p:cNvSpPr>
              <p:nvPr/>
            </p:nvSpPr>
            <p:spPr bwMode="auto">
              <a:xfrm>
                <a:off x="8164710" y="3499601"/>
                <a:ext cx="636802" cy="451737"/>
              </a:xfrm>
              <a:prstGeom prst="wedgeRoundRectCallout">
                <a:avLst>
                  <a:gd name="adj1" fmla="val 67019"/>
                  <a:gd name="adj2" fmla="val -27968"/>
                  <a:gd name="adj3" fmla="val 16667"/>
                </a:avLst>
              </a:prstGeom>
              <a:solidFill>
                <a:srgbClr val="FF5050"/>
              </a:solidFill>
              <a:ln w="9525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>
                    <a:solidFill>
                      <a:prstClr val="black"/>
                    </a:solidFill>
                    <a:cs typeface="Arial" pitchFamily="34" charset="0"/>
                  </a:rPr>
                  <a:t>Papua</a:t>
                </a:r>
              </a:p>
              <a:p>
                <a:pPr algn="ctr"/>
                <a:r>
                  <a:rPr lang="en-US" altLang="en-US" sz="1100" b="1" dirty="0" smtClean="0">
                    <a:solidFill>
                      <a:prstClr val="black"/>
                    </a:solidFill>
                    <a:cs typeface="Arial" pitchFamily="34" charset="0"/>
                  </a:rPr>
                  <a:t>43,46%</a:t>
                </a:r>
                <a:endParaRPr lang="en-US" altLang="en-US" sz="1100" b="1" dirty="0">
                  <a:solidFill>
                    <a:prstClr val="black"/>
                  </a:solidFill>
                  <a:cs typeface="Arial" pitchFamily="34" charset="0"/>
                </a:endParaRPr>
              </a:p>
            </p:txBody>
          </p:sp>
          <p:grpSp>
            <p:nvGrpSpPr>
              <p:cNvPr id="38" name="Group 619"/>
              <p:cNvGrpSpPr>
                <a:grpSpLocks/>
              </p:cNvGrpSpPr>
              <p:nvPr/>
            </p:nvGrpSpPr>
            <p:grpSpPr bwMode="auto">
              <a:xfrm>
                <a:off x="7496310" y="977920"/>
                <a:ext cx="1226736" cy="1097048"/>
                <a:chOff x="4613" y="833"/>
                <a:chExt cx="772" cy="691"/>
              </a:xfrm>
            </p:grpSpPr>
            <p:sp>
              <p:nvSpPr>
                <p:cNvPr id="41" name="Rectangle 620"/>
                <p:cNvSpPr>
                  <a:spLocks noChangeArrowheads="1"/>
                </p:cNvSpPr>
                <p:nvPr/>
              </p:nvSpPr>
              <p:spPr bwMode="auto">
                <a:xfrm>
                  <a:off x="4613" y="845"/>
                  <a:ext cx="772" cy="67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9525" cap="sq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200" kern="0" dirty="0">
                    <a:solidFill>
                      <a:sysClr val="windowText" lastClr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2" name="Text Box 621"/>
                <p:cNvSpPr txBox="1">
                  <a:spLocks noChangeArrowheads="1"/>
                </p:cNvSpPr>
                <p:nvPr/>
              </p:nvSpPr>
              <p:spPr bwMode="auto">
                <a:xfrm>
                  <a:off x="4613" y="833"/>
                  <a:ext cx="772" cy="163"/>
                </a:xfrm>
                <a:prstGeom prst="rect">
                  <a:avLst/>
                </a:prstGeom>
                <a:noFill/>
                <a:ln w="12700" cap="sq" algn="ctr">
                  <a:noFill/>
                  <a:miter lim="800000"/>
                  <a:headEnd/>
                  <a:tailEnd/>
                </a:ln>
                <a:effectLst>
                  <a:prstShdw prst="shdw17" dist="17961" dir="2700000">
                    <a:srgbClr val="BBE0E3">
                      <a:gamma/>
                      <a:shade val="60000"/>
                      <a:invGamma/>
                      <a:alpha val="50000"/>
                    </a:srgbClr>
                  </a:prstShdw>
                </a:effectLst>
              </p:spPr>
              <p:txBody>
                <a:bodyPr wrap="squar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kern="0" dirty="0" smtClean="0">
                      <a:solidFill>
                        <a:sysClr val="windowText" lastClr="000000"/>
                      </a:solidFill>
                      <a:cs typeface="Arial" pitchFamily="34" charset="0"/>
                    </a:rPr>
                    <a:t>KATEGORI</a:t>
                  </a:r>
                  <a:endParaRPr lang="en-US" sz="1050" b="1" kern="0" dirty="0">
                    <a:solidFill>
                      <a:sysClr val="windowText" lastClr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3" name="Rectangle 622"/>
                <p:cNvSpPr>
                  <a:spLocks noChangeArrowheads="1"/>
                </p:cNvSpPr>
                <p:nvPr/>
              </p:nvSpPr>
              <p:spPr bwMode="auto">
                <a:xfrm>
                  <a:off x="4653" y="1016"/>
                  <a:ext cx="241" cy="118"/>
                </a:xfrm>
                <a:prstGeom prst="rect">
                  <a:avLst/>
                </a:prstGeom>
                <a:solidFill>
                  <a:srgbClr val="00FF00"/>
                </a:solidFill>
                <a:ln w="9525" cap="sq" algn="ctr">
                  <a:solidFill>
                    <a:schemeClr val="accent1">
                      <a:lumMod val="7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300" kern="0" dirty="0">
                    <a:solidFill>
                      <a:sysClr val="windowText" lastClr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4" name="Rectangle 623"/>
                <p:cNvSpPr>
                  <a:spLocks noChangeArrowheads="1"/>
                </p:cNvSpPr>
                <p:nvPr/>
              </p:nvSpPr>
              <p:spPr bwMode="auto">
                <a:xfrm>
                  <a:off x="4653" y="1168"/>
                  <a:ext cx="241" cy="118"/>
                </a:xfrm>
                <a:prstGeom prst="rect">
                  <a:avLst/>
                </a:prstGeom>
                <a:solidFill>
                  <a:srgbClr val="FFC000"/>
                </a:solidFill>
                <a:ln w="9525" cap="sq" algn="ctr">
                  <a:solidFill>
                    <a:schemeClr val="accent2">
                      <a:lumMod val="75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300" kern="0" dirty="0">
                    <a:solidFill>
                      <a:sysClr val="windowText" lastClr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5" name="Rectangle 624"/>
                <p:cNvSpPr>
                  <a:spLocks noChangeArrowheads="1"/>
                </p:cNvSpPr>
                <p:nvPr/>
              </p:nvSpPr>
              <p:spPr bwMode="auto">
                <a:xfrm>
                  <a:off x="4652" y="1328"/>
                  <a:ext cx="241" cy="118"/>
                </a:xfrm>
                <a:prstGeom prst="rect">
                  <a:avLst/>
                </a:prstGeom>
                <a:solidFill>
                  <a:srgbClr val="FF5050"/>
                </a:solidFill>
                <a:ln w="9525" cap="sq" algn="ctr">
                  <a:solidFill>
                    <a:srgbClr val="C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300" kern="0" dirty="0">
                    <a:solidFill>
                      <a:sysClr val="windowText" lastClr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46" name="Text Box 625"/>
                <p:cNvSpPr txBox="1">
                  <a:spLocks noChangeArrowheads="1"/>
                </p:cNvSpPr>
                <p:nvPr/>
              </p:nvSpPr>
              <p:spPr bwMode="auto">
                <a:xfrm>
                  <a:off x="4878" y="998"/>
                  <a:ext cx="385" cy="158"/>
                </a:xfrm>
                <a:prstGeom prst="rect">
                  <a:avLst/>
                </a:prstGeom>
                <a:noFill/>
                <a:ln w="9525" cap="sq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00" b="1" kern="0" dirty="0">
                      <a:solidFill>
                        <a:sysClr val="windowText" lastClr="000000"/>
                      </a:solidFill>
                      <a:cs typeface="Arial" pitchFamily="34" charset="0"/>
                    </a:rPr>
                    <a:t>&gt; 70 %</a:t>
                  </a:r>
                </a:p>
              </p:txBody>
            </p:sp>
            <p:sp>
              <p:nvSpPr>
                <p:cNvPr id="47" name="Text Box 626"/>
                <p:cNvSpPr txBox="1">
                  <a:spLocks noChangeArrowheads="1"/>
                </p:cNvSpPr>
                <p:nvPr/>
              </p:nvSpPr>
              <p:spPr bwMode="auto">
                <a:xfrm>
                  <a:off x="4881" y="1162"/>
                  <a:ext cx="504" cy="158"/>
                </a:xfrm>
                <a:prstGeom prst="rect">
                  <a:avLst/>
                </a:prstGeom>
                <a:noFill/>
                <a:ln w="9525" cap="sq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00" b="1" kern="0" dirty="0">
                      <a:solidFill>
                        <a:sysClr val="windowText" lastClr="000000"/>
                      </a:solidFill>
                      <a:cs typeface="Arial" pitchFamily="34" charset="0"/>
                    </a:rPr>
                    <a:t>50 -  70 %</a:t>
                  </a:r>
                </a:p>
              </p:txBody>
            </p:sp>
            <p:sp>
              <p:nvSpPr>
                <p:cNvPr id="48" name="Text Box 627"/>
                <p:cNvSpPr txBox="1">
                  <a:spLocks noChangeArrowheads="1"/>
                </p:cNvSpPr>
                <p:nvPr/>
              </p:nvSpPr>
              <p:spPr bwMode="auto">
                <a:xfrm>
                  <a:off x="4875" y="1310"/>
                  <a:ext cx="400" cy="163"/>
                </a:xfrm>
                <a:prstGeom prst="rect">
                  <a:avLst/>
                </a:prstGeom>
                <a:noFill/>
                <a:ln w="9525" cap="sq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050" b="1" kern="0" dirty="0">
                      <a:solidFill>
                        <a:sysClr val="windowText" lastClr="000000"/>
                      </a:solidFill>
                      <a:cs typeface="Arial" pitchFamily="34" charset="0"/>
                    </a:rPr>
                    <a:t>&lt; 50 %</a:t>
                  </a:r>
                </a:p>
              </p:txBody>
            </p:sp>
          </p:grpSp>
          <p:sp>
            <p:nvSpPr>
              <p:cNvPr id="39" name="AutoShape 31"/>
              <p:cNvSpPr>
                <a:spLocks noChangeArrowheads="1"/>
              </p:cNvSpPr>
              <p:nvPr/>
            </p:nvSpPr>
            <p:spPr bwMode="auto">
              <a:xfrm>
                <a:off x="3954230" y="3380098"/>
                <a:ext cx="636802" cy="451737"/>
              </a:xfrm>
              <a:prstGeom prst="wedgeRoundRectCallout">
                <a:avLst>
                  <a:gd name="adj1" fmla="val 70277"/>
                  <a:gd name="adj2" fmla="val 19082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Sulbar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74,11</a:t>
                </a:r>
                <a:r>
                  <a:rPr lang="id-ID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  <p:sp>
            <p:nvSpPr>
              <p:cNvPr id="40" name="AutoShape 8"/>
              <p:cNvSpPr>
                <a:spLocks noChangeArrowheads="1"/>
              </p:cNvSpPr>
              <p:nvPr/>
            </p:nvSpPr>
            <p:spPr bwMode="auto">
              <a:xfrm>
                <a:off x="1888276" y="2117215"/>
                <a:ext cx="636802" cy="451737"/>
              </a:xfrm>
              <a:prstGeom prst="wedgeRoundRectCallout">
                <a:avLst>
                  <a:gd name="adj1" fmla="val -39513"/>
                  <a:gd name="adj2" fmla="val 74240"/>
                  <a:gd name="adj3" fmla="val 16667"/>
                </a:avLst>
              </a:prstGeom>
              <a:solidFill>
                <a:srgbClr val="00FF0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lIns="45720" rIns="45720">
                <a:spAutoFit/>
              </a:bodyPr>
              <a:lstStyle/>
              <a:p>
                <a:pPr algn="ctr"/>
                <a:r>
                  <a:rPr lang="en-US" altLang="en-US" sz="900" b="1" dirty="0" err="1">
                    <a:solidFill>
                      <a:srgbClr val="000000"/>
                    </a:solidFill>
                    <a:cs typeface="Arial" pitchFamily="34" charset="0"/>
                  </a:rPr>
                  <a:t>Kepri</a:t>
                </a:r>
                <a:endParaRPr lang="en-US" altLang="en-US" sz="900" b="1" dirty="0">
                  <a:solidFill>
                    <a:srgbClr val="000000"/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en-US" sz="1100" b="1" dirty="0" smtClean="0">
                    <a:solidFill>
                      <a:srgbClr val="000000"/>
                    </a:solidFill>
                    <a:cs typeface="Arial" pitchFamily="34" charset="0"/>
                  </a:rPr>
                  <a:t>74,06%</a:t>
                </a:r>
                <a:endParaRPr lang="en-US" altLang="en-US" sz="1100" b="1" dirty="0">
                  <a:solidFill>
                    <a:srgbClr val="000000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6" name="AutoShape 29"/>
            <p:cNvSpPr>
              <a:spLocks noChangeArrowheads="1"/>
            </p:cNvSpPr>
            <p:nvPr/>
          </p:nvSpPr>
          <p:spPr bwMode="auto">
            <a:xfrm>
              <a:off x="5729107" y="3444807"/>
              <a:ext cx="641711" cy="457064"/>
            </a:xfrm>
            <a:prstGeom prst="wedgeRoundRectCallout">
              <a:avLst>
                <a:gd name="adj1" fmla="val -108551"/>
                <a:gd name="adj2" fmla="val 5972"/>
                <a:gd name="adj3" fmla="val 16667"/>
              </a:avLst>
            </a:prstGeom>
            <a:solidFill>
              <a:srgbClr val="FFC000"/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lIns="47893" tIns="47893" rIns="47893" bIns="47893">
              <a:spAutoFit/>
            </a:bodyPr>
            <a:lstStyle/>
            <a:p>
              <a:pPr algn="ctr"/>
              <a:r>
                <a:rPr lang="en-US" altLang="en-US" sz="900" b="1" dirty="0" err="1">
                  <a:solidFill>
                    <a:srgbClr val="000000"/>
                  </a:solidFill>
                  <a:cs typeface="Arial" pitchFamily="34" charset="0"/>
                </a:rPr>
                <a:t>Sultra</a:t>
              </a:r>
              <a:endParaRPr lang="en-US" altLang="en-US" sz="900" b="1" dirty="0">
                <a:solidFill>
                  <a:srgbClr val="000000"/>
                </a:solidFill>
                <a:cs typeface="Arial" pitchFamily="34" charset="0"/>
              </a:endParaRPr>
            </a:p>
            <a:p>
              <a:pPr algn="ctr"/>
              <a:r>
                <a:rPr lang="en-US" altLang="en-US" sz="1100" b="1" dirty="0" smtClean="0">
                  <a:solidFill>
                    <a:srgbClr val="000000"/>
                  </a:solidFill>
                  <a:cs typeface="Arial" pitchFamily="34" charset="0"/>
                </a:rPr>
                <a:t>66,78%</a:t>
              </a:r>
              <a:endParaRPr lang="en-US" altLang="en-US" sz="11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" name="AutoShape 32"/>
            <p:cNvSpPr>
              <a:spLocks noChangeArrowheads="1"/>
            </p:cNvSpPr>
            <p:nvPr/>
          </p:nvSpPr>
          <p:spPr bwMode="auto">
            <a:xfrm>
              <a:off x="7785070" y="2073275"/>
              <a:ext cx="844606" cy="457064"/>
            </a:xfrm>
            <a:prstGeom prst="wedgeRoundRectCallout">
              <a:avLst>
                <a:gd name="adj1" fmla="val -104037"/>
                <a:gd name="adj2" fmla="val 94861"/>
                <a:gd name="adj3" fmla="val 16667"/>
              </a:avLst>
            </a:prstGeom>
            <a:solidFill>
              <a:srgbClr val="00FF0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lIns="47893" tIns="47893" rIns="47893" bIns="47893">
              <a:spAutoFit/>
            </a:bodyPr>
            <a:lstStyle/>
            <a:p>
              <a:pPr algn="ctr"/>
              <a:r>
                <a:rPr lang="en-US" altLang="en-US" sz="900" b="1" dirty="0">
                  <a:solidFill>
                    <a:srgbClr val="000000"/>
                  </a:solidFill>
                  <a:cs typeface="Arial" pitchFamily="34" charset="0"/>
                </a:rPr>
                <a:t>Papua Barat</a:t>
              </a:r>
            </a:p>
            <a:p>
              <a:pPr algn="ctr"/>
              <a:r>
                <a:rPr lang="en-US" altLang="en-US" sz="1100" b="1" dirty="0" smtClean="0">
                  <a:solidFill>
                    <a:srgbClr val="000000"/>
                  </a:solidFill>
                  <a:cs typeface="Arial" pitchFamily="34" charset="0"/>
                </a:rPr>
                <a:t>77,81%</a:t>
              </a:r>
              <a:endParaRPr lang="en-US" altLang="en-US" sz="11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8" name="AutoShape 26"/>
            <p:cNvSpPr>
              <a:spLocks noChangeArrowheads="1"/>
            </p:cNvSpPr>
            <p:nvPr/>
          </p:nvSpPr>
          <p:spPr bwMode="auto">
            <a:xfrm>
              <a:off x="3205689" y="2567459"/>
              <a:ext cx="641711" cy="457064"/>
            </a:xfrm>
            <a:prstGeom prst="wedgeRoundRectCallout">
              <a:avLst>
                <a:gd name="adj1" fmla="val -6913"/>
                <a:gd name="adj2" fmla="val 105272"/>
                <a:gd name="adj3" fmla="val 16667"/>
              </a:avLst>
            </a:prstGeom>
            <a:solidFill>
              <a:srgbClr val="FFCC00"/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lIns="47893" tIns="47893" rIns="47893" bIns="47893">
              <a:spAutoFit/>
            </a:bodyPr>
            <a:lstStyle/>
            <a:p>
              <a:pPr algn="ctr"/>
              <a:r>
                <a:rPr lang="en-US" altLang="en-US" sz="900" b="1" dirty="0" err="1">
                  <a:solidFill>
                    <a:srgbClr val="000000"/>
                  </a:solidFill>
                  <a:cs typeface="Arial" pitchFamily="34" charset="0"/>
                </a:rPr>
                <a:t>Kalteng</a:t>
              </a:r>
              <a:endParaRPr lang="en-US" altLang="en-US" sz="900" b="1" dirty="0">
                <a:solidFill>
                  <a:srgbClr val="000000"/>
                </a:solidFill>
                <a:cs typeface="Arial" pitchFamily="34" charset="0"/>
              </a:endParaRPr>
            </a:p>
            <a:p>
              <a:pPr algn="ctr"/>
              <a:r>
                <a:rPr lang="en-US" altLang="en-US" sz="1100" b="1" dirty="0" smtClean="0">
                  <a:solidFill>
                    <a:srgbClr val="000000"/>
                  </a:solidFill>
                  <a:cs typeface="Arial" pitchFamily="34" charset="0"/>
                </a:rPr>
                <a:t>67,23%</a:t>
              </a:r>
              <a:endParaRPr lang="en-US" altLang="en-US" sz="11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9" name="AutoShape 19"/>
            <p:cNvSpPr>
              <a:spLocks noChangeArrowheads="1"/>
            </p:cNvSpPr>
            <p:nvPr/>
          </p:nvSpPr>
          <p:spPr bwMode="auto">
            <a:xfrm>
              <a:off x="4312590" y="4928719"/>
              <a:ext cx="641711" cy="457064"/>
            </a:xfrm>
            <a:prstGeom prst="wedgeRoundRectCallout">
              <a:avLst>
                <a:gd name="adj1" fmla="val -65044"/>
                <a:gd name="adj2" fmla="val -88438"/>
                <a:gd name="adj3" fmla="val 16667"/>
              </a:avLst>
            </a:prstGeom>
            <a:solidFill>
              <a:srgbClr val="FFC000"/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lIns="47893" tIns="47893" rIns="47893" bIns="47893">
              <a:spAutoFit/>
            </a:bodyPr>
            <a:lstStyle/>
            <a:p>
              <a:pPr algn="ctr"/>
              <a:r>
                <a:rPr lang="en-US" altLang="en-US" sz="900" b="1" dirty="0">
                  <a:solidFill>
                    <a:srgbClr val="000000"/>
                  </a:solidFill>
                  <a:cs typeface="Arial" pitchFamily="34" charset="0"/>
                </a:rPr>
                <a:t>NTB</a:t>
              </a:r>
            </a:p>
            <a:p>
              <a:pPr algn="ctr"/>
              <a:r>
                <a:rPr lang="en-US" altLang="en-US" sz="1100" b="1" dirty="0" smtClean="0">
                  <a:solidFill>
                    <a:srgbClr val="000000"/>
                  </a:solidFill>
                  <a:cs typeface="Arial" pitchFamily="34" charset="0"/>
                </a:rPr>
                <a:t>68,05%</a:t>
              </a:r>
              <a:endParaRPr lang="en-US" altLang="en-US" sz="11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0" name="AutoShape 26"/>
            <p:cNvSpPr>
              <a:spLocks noChangeArrowheads="1"/>
            </p:cNvSpPr>
            <p:nvPr/>
          </p:nvSpPr>
          <p:spPr bwMode="auto">
            <a:xfrm>
              <a:off x="4814357" y="1771801"/>
              <a:ext cx="717530" cy="457064"/>
            </a:xfrm>
            <a:prstGeom prst="wedgeRoundRectCallout">
              <a:avLst>
                <a:gd name="adj1" fmla="val 14685"/>
                <a:gd name="adj2" fmla="val 98487"/>
                <a:gd name="adj3" fmla="val 16667"/>
              </a:avLst>
            </a:prstGeom>
            <a:solidFill>
              <a:srgbClr val="00FF0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lIns="47893" tIns="47893" rIns="47893" bIns="47893">
              <a:spAutoFit/>
            </a:bodyPr>
            <a:lstStyle/>
            <a:p>
              <a:pPr algn="ctr"/>
              <a:r>
                <a:rPr lang="en-US" altLang="en-US" sz="900" b="1" dirty="0" err="1">
                  <a:solidFill>
                    <a:srgbClr val="000000"/>
                  </a:solidFill>
                  <a:cs typeface="Arial" pitchFamily="34" charset="0"/>
                </a:rPr>
                <a:t>Gorontalo</a:t>
              </a:r>
              <a:endParaRPr lang="en-US" altLang="en-US" sz="900" b="1" dirty="0">
                <a:solidFill>
                  <a:srgbClr val="000000"/>
                </a:solidFill>
                <a:cs typeface="Arial" pitchFamily="34" charset="0"/>
              </a:endParaRPr>
            </a:p>
            <a:p>
              <a:pPr algn="ctr"/>
              <a:r>
                <a:rPr lang="en-US" altLang="en-US" sz="1100" b="1" dirty="0" smtClean="0">
                  <a:solidFill>
                    <a:srgbClr val="000000"/>
                  </a:solidFill>
                  <a:cs typeface="Arial" pitchFamily="34" charset="0"/>
                </a:rPr>
                <a:t>74,65%</a:t>
              </a:r>
              <a:endParaRPr lang="en-US" altLang="en-US" sz="1100" b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54285"/>
              </p:ext>
            </p:extLst>
          </p:nvPr>
        </p:nvGraphicFramePr>
        <p:xfrm>
          <a:off x="3758479" y="5692270"/>
          <a:ext cx="4931970" cy="10029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93197"/>
                <a:gridCol w="493197"/>
                <a:gridCol w="493197"/>
                <a:gridCol w="493197"/>
                <a:gridCol w="493197"/>
                <a:gridCol w="493197"/>
                <a:gridCol w="493197"/>
                <a:gridCol w="493197"/>
                <a:gridCol w="493197"/>
                <a:gridCol w="493197"/>
              </a:tblGrid>
              <a:tr h="39685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REALISASI</a:t>
                      </a:r>
                      <a:endParaRPr lang="en-US" sz="1100" dirty="0"/>
                    </a:p>
                  </a:txBody>
                  <a:tcPr marL="91444" marR="91444" marT="45736" marB="45736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TARGET BERDASARKAN </a:t>
                      </a:r>
                      <a:r>
                        <a:rPr lang="en-US" sz="1100" i="1" dirty="0" smtClean="0"/>
                        <a:t>DRAFT </a:t>
                      </a:r>
                      <a:r>
                        <a:rPr lang="en-US" sz="1100" dirty="0" smtClean="0"/>
                        <a:t>RUKN</a:t>
                      </a:r>
                      <a:endParaRPr lang="en-US" sz="1100" dirty="0"/>
                    </a:p>
                  </a:txBody>
                  <a:tcPr marL="91444" marR="91444" marT="45736" marB="45736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8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2010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2011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2012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2013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2014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2015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2016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2017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2018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2019</a:t>
                      </a:r>
                      <a:endParaRPr lang="en-US" sz="105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67.15%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72.95%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76.56%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+mn-lt"/>
                        </a:rPr>
                        <a:t>80.51%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84.35%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87.35%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90.15%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92.75%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95.15%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+mn-lt"/>
                        </a:rPr>
                        <a:t>97.35%</a:t>
                      </a:r>
                      <a:endParaRPr lang="en-US" sz="9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AutoShape 26"/>
          <p:cNvSpPr>
            <a:spLocks noChangeArrowheads="1"/>
          </p:cNvSpPr>
          <p:nvPr/>
        </p:nvSpPr>
        <p:spPr bwMode="auto">
          <a:xfrm>
            <a:off x="5325655" y="953324"/>
            <a:ext cx="613303" cy="447530"/>
          </a:xfrm>
          <a:prstGeom prst="wedgeRoundRectCallout">
            <a:avLst>
              <a:gd name="adj1" fmla="val 30019"/>
              <a:gd name="adj2" fmla="val 140888"/>
              <a:gd name="adj3" fmla="val 16667"/>
            </a:avLst>
          </a:prstGeom>
          <a:solidFill>
            <a:srgbClr val="FFCC00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47893" tIns="47893" rIns="47893" bIns="47893">
            <a:spAutoFit/>
          </a:bodyPr>
          <a:lstStyle/>
          <a:p>
            <a:pPr algn="ctr"/>
            <a:r>
              <a:rPr lang="en-US" altLang="en-US" sz="900" b="1" dirty="0" err="1" smtClean="0">
                <a:solidFill>
                  <a:srgbClr val="000000"/>
                </a:solidFill>
                <a:cs typeface="Arial" pitchFamily="34" charset="0"/>
              </a:rPr>
              <a:t>Kaltara</a:t>
            </a:r>
            <a:endParaRPr lang="en-US" altLang="en-US" sz="900" b="1" dirty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r>
              <a:rPr lang="en-US" altLang="en-US" sz="1100" b="1" dirty="0" smtClean="0">
                <a:solidFill>
                  <a:srgbClr val="000000"/>
                </a:solidFill>
                <a:cs typeface="Arial" pitchFamily="34" charset="0"/>
              </a:rPr>
              <a:t>69,64%</a:t>
            </a:r>
            <a:endParaRPr lang="en-US" altLang="en-US" sz="11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39259" y="120306"/>
            <a:ext cx="9905998" cy="453080"/>
          </a:xfrm>
          <a:prstGeom prst="rect">
            <a:avLst/>
          </a:prstGeom>
          <a:solidFill>
            <a:srgbClr val="1FA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RASIO ELEKTRIFIKASI 2014-2019</a:t>
            </a:r>
            <a:endParaRPr lang="en-US" sz="105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3633" y="216559"/>
            <a:ext cx="9905998" cy="453080"/>
          </a:xfrm>
          <a:prstGeom prst="rect">
            <a:avLst/>
          </a:prstGeom>
          <a:solidFill>
            <a:srgbClr val="1FAE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Times New Roman" pitchFamily="18" charset="0"/>
              </a:rPr>
              <a:t>PROYEKSI KEBUTUHAN TENAGA LISTRIK (2015-2024) </a:t>
            </a:r>
            <a:endParaRPr lang="en-US" sz="105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" name="Picture 2" descr="C:\Users\Program-5\Pictures\Pet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526" y="796058"/>
            <a:ext cx="7791916" cy="37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82599" y="3179641"/>
            <a:ext cx="320041" cy="1117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0788" y="1849318"/>
            <a:ext cx="320675" cy="2447925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0726" y="2612003"/>
            <a:ext cx="320041" cy="2174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595" y="2361168"/>
            <a:ext cx="320041" cy="468312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54488" y="1482169"/>
            <a:ext cx="320041" cy="118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57264" y="1355589"/>
            <a:ext cx="321217" cy="245553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4567" y="3232123"/>
            <a:ext cx="322334" cy="14277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71338" y="1621466"/>
            <a:ext cx="319456" cy="303843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709117" y="4709123"/>
            <a:ext cx="1224951" cy="0"/>
          </a:xfrm>
          <a:prstGeom prst="line">
            <a:avLst/>
          </a:prstGeom>
          <a:ln w="28575">
            <a:solidFill>
              <a:srgbClr val="9966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 rot="16200000">
            <a:off x="10310506" y="1353700"/>
            <a:ext cx="640080" cy="62179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55121" y="2901681"/>
            <a:ext cx="1224951" cy="0"/>
          </a:xfrm>
          <a:prstGeom prst="line">
            <a:avLst/>
          </a:prstGeom>
          <a:ln w="28575">
            <a:solidFill>
              <a:srgbClr val="0A47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33241" y="4359485"/>
            <a:ext cx="1224951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944783" y="1671698"/>
            <a:ext cx="1224951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9745689" y="2929853"/>
            <a:ext cx="640080" cy="62179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9734" y="2902636"/>
            <a:ext cx="121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BBD7F8">
                    <a:lumMod val="25000"/>
                  </a:srgbClr>
                </a:solidFill>
                <a:cs typeface="Arial" pitchFamily="34" charset="0"/>
              </a:rPr>
              <a:t>SUMATERA</a:t>
            </a:r>
          </a:p>
          <a:p>
            <a:pPr algn="ctr"/>
            <a:r>
              <a:rPr lang="en-US" sz="1200" b="1" dirty="0">
                <a:solidFill>
                  <a:srgbClr val="BBD7F8">
                    <a:lumMod val="25000"/>
                  </a:srgbClr>
                </a:solidFill>
                <a:cs typeface="Arial" pitchFamily="34" charset="0"/>
              </a:rPr>
              <a:t>11,6%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8718" y="1963424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31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1756" y="1706279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83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9859" y="4410136"/>
            <a:ext cx="1211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A37"/>
                </a:solidFill>
                <a:cs typeface="Arial" pitchFamily="34" charset="0"/>
              </a:rPr>
              <a:t>JAWA - BALI</a:t>
            </a:r>
          </a:p>
          <a:p>
            <a:pPr algn="ctr"/>
            <a:r>
              <a:rPr lang="en-US" sz="1200" b="1" dirty="0">
                <a:solidFill>
                  <a:srgbClr val="007A37"/>
                </a:solidFill>
                <a:cs typeface="Arial" pitchFamily="34" charset="0"/>
              </a:rPr>
              <a:t>7,8%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36769" y="2534824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165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5264" y="1151717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324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06649" y="1854431"/>
            <a:ext cx="12117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cs typeface="Arial" pitchFamily="34" charset="0"/>
              </a:rPr>
              <a:t>KALIMANTAN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10,4%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86553" y="2335880"/>
            <a:ext cx="12117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cs typeface="Arial" pitchFamily="34" charset="0"/>
              </a:rPr>
              <a:t>SULAWESI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12,4%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15520" y="2236526"/>
            <a:ext cx="12117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cs typeface="Arial" pitchFamily="34" charset="0"/>
              </a:rPr>
              <a:t>MALUKU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10,3%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30620" y="3394962"/>
            <a:ext cx="12117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cs typeface="Arial" pitchFamily="34" charset="0"/>
              </a:rPr>
              <a:t>PAPUA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9,4%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61735" y="1671699"/>
            <a:ext cx="162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34601"/>
                </a:solidFill>
                <a:cs typeface="Arial" pitchFamily="34" charset="0"/>
              </a:rPr>
              <a:t>INDONESIA TIMUR</a:t>
            </a:r>
          </a:p>
          <a:p>
            <a:pPr algn="ctr"/>
            <a:r>
              <a:rPr lang="en-US" sz="1200" b="1" dirty="0">
                <a:solidFill>
                  <a:srgbClr val="C34601"/>
                </a:solidFill>
                <a:cs typeface="Arial" pitchFamily="34" charset="0"/>
              </a:rPr>
              <a:t>11,1%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58925" y="4727754"/>
            <a:ext cx="813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E29F1D">
                    <a:lumMod val="60000"/>
                    <a:lumOff val="40000"/>
                  </a:srgbClr>
                </a:solidFill>
                <a:cs typeface="Arial" pitchFamily="34" charset="0"/>
              </a:rPr>
              <a:t>2015</a:t>
            </a:r>
            <a:endParaRPr lang="en-US" sz="2000" b="1" dirty="0">
              <a:solidFill>
                <a:srgbClr val="E29F1D">
                  <a:lumMod val="60000"/>
                  <a:lumOff val="40000"/>
                </a:srgb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15117" y="4727754"/>
            <a:ext cx="813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E29F1D">
                    <a:lumMod val="60000"/>
                    <a:lumOff val="40000"/>
                  </a:srgbClr>
                </a:solidFill>
                <a:cs typeface="Arial" pitchFamily="34" charset="0"/>
              </a:rPr>
              <a:t>2024</a:t>
            </a:r>
            <a:endParaRPr lang="en-US" sz="2000" b="1" dirty="0">
              <a:solidFill>
                <a:srgbClr val="E29F1D">
                  <a:lumMod val="60000"/>
                  <a:lumOff val="40000"/>
                </a:srgb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59878" y="2231956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219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25209" y="639926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464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2314" y="3944043"/>
            <a:ext cx="13965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cs typeface="Arial" pitchFamily="34" charset="0"/>
              </a:rPr>
              <a:t>NUSA TENGGARA</a:t>
            </a:r>
          </a:p>
          <a:p>
            <a:pPr algn="ctr"/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9,6%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08648" y="807861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23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12012" y="678472"/>
            <a:ext cx="121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cs typeface="Arial" pitchFamily="34" charset="0"/>
              </a:rPr>
              <a:t>57</a:t>
            </a:r>
            <a:r>
              <a:rPr lang="en-US" sz="16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sz="1400" b="1" dirty="0" err="1">
                <a:solidFill>
                  <a:prstClr val="black"/>
                </a:solidFill>
                <a:cs typeface="Arial" pitchFamily="34" charset="0"/>
              </a:rPr>
              <a:t>Twh</a:t>
            </a:r>
            <a:endParaRPr lang="en-US" sz="1400" b="1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37" name="Group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436429"/>
              </p:ext>
            </p:extLst>
          </p:nvPr>
        </p:nvGraphicFramePr>
        <p:xfrm>
          <a:off x="537825" y="5280965"/>
          <a:ext cx="8040734" cy="1314736"/>
        </p:xfrm>
        <a:graphic>
          <a:graphicData uri="http://schemas.openxmlformats.org/drawingml/2006/table">
            <a:tbl>
              <a:tblPr/>
              <a:tblGrid>
                <a:gridCol w="1383113"/>
                <a:gridCol w="545073"/>
                <a:gridCol w="588991"/>
                <a:gridCol w="630036"/>
                <a:gridCol w="630035"/>
                <a:gridCol w="630036"/>
                <a:gridCol w="628553"/>
                <a:gridCol w="659683"/>
                <a:gridCol w="600387"/>
                <a:gridCol w="628553"/>
                <a:gridCol w="558878"/>
                <a:gridCol w="557396"/>
              </a:tblGrid>
              <a:tr h="197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Tahun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2014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2015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2016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2017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2018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2019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2020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2021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2022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2024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97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Kebutuhan</a:t>
                      </a:r>
                      <a:r>
                        <a:rPr kumimoji="0" lang="id-ID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(TWh)</a:t>
                      </a: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202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19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39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60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83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307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332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361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392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427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464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8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Rasio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Elektrifikasi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(PLN &amp; Non PLN)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84.35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87.35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90,15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92,75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95,15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97,35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99,35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99,99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99,99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99,99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99,99</a:t>
                      </a:r>
                      <a:endParaRPr kumimoji="0" lang="id-ID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Rasio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Elektrifikasi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(PLN)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84.1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87.5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91.0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93.4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95.4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97.2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98.3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98.8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99.1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99.2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99.4</a:t>
                      </a:r>
                      <a:endParaRPr kumimoji="0" lang="id-ID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9057" marR="99057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7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r>
              <a:rPr lang="en-US" dirty="0" smtClean="0"/>
              <a:t>1: (</a:t>
            </a:r>
            <a:r>
              <a:rPr lang="en-US" dirty="0" err="1" smtClean="0"/>
              <a:t>tgl</a:t>
            </a:r>
            <a:r>
              <a:rPr lang="en-US" dirty="0" smtClean="0"/>
              <a:t> 16 </a:t>
            </a:r>
            <a:r>
              <a:rPr lang="en-US" dirty="0" err="1" smtClean="0"/>
              <a:t>maret</a:t>
            </a:r>
            <a:r>
              <a:rPr lang="en-US" dirty="0" smtClean="0"/>
              <a:t> 2020)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317480" cy="40507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BUATLAH SEBUAH </a:t>
            </a:r>
            <a:r>
              <a:rPr lang="en-US" dirty="0" smtClean="0"/>
              <a:t>URAIKAN(RESUME</a:t>
            </a:r>
            <a:r>
              <a:rPr lang="en-US" dirty="0" smtClean="0"/>
              <a:t>) TERKAIT DENGAN </a:t>
            </a:r>
            <a:r>
              <a:rPr lang="en-US" dirty="0" smtClean="0"/>
              <a:t>TEMA “</a:t>
            </a:r>
            <a:r>
              <a:rPr lang="en-US" b="1" i="1" dirty="0" smtClean="0">
                <a:solidFill>
                  <a:srgbClr val="FF0000"/>
                </a:solidFill>
              </a:rPr>
              <a:t>LANGKAH STRATEGIS PEMBANGUNAN </a:t>
            </a:r>
            <a:r>
              <a:rPr lang="en-US" b="1" i="1" dirty="0" smtClean="0">
                <a:solidFill>
                  <a:srgbClr val="FF0000"/>
                </a:solidFill>
              </a:rPr>
              <a:t>PROGRAM ELEKTRIFIKASI </a:t>
            </a:r>
            <a:r>
              <a:rPr lang="en-US" b="1" i="1" dirty="0" smtClean="0">
                <a:solidFill>
                  <a:srgbClr val="FF0000"/>
                </a:solidFill>
              </a:rPr>
              <a:t>KE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DEPAN DI </a:t>
            </a:r>
            <a:r>
              <a:rPr lang="en-US" b="1" i="1" dirty="0" smtClean="0">
                <a:solidFill>
                  <a:srgbClr val="FF0000"/>
                </a:solidFill>
              </a:rPr>
              <a:t>INDONESIA SESUAI REGULASI YANG ADA SEKARANG </a:t>
            </a:r>
            <a:r>
              <a:rPr lang="en-US" dirty="0" smtClean="0"/>
              <a:t>” !</a:t>
            </a:r>
          </a:p>
          <a:p>
            <a:pPr marL="0" indent="0"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i="1" dirty="0" smtClean="0"/>
              <a:t> </a:t>
            </a:r>
            <a:r>
              <a:rPr lang="en-US" i="1" dirty="0" err="1" smtClean="0"/>
              <a:t>Ditulis</a:t>
            </a:r>
            <a:r>
              <a:rPr lang="en-US" i="1" dirty="0" smtClean="0"/>
              <a:t> </a:t>
            </a:r>
            <a:r>
              <a:rPr lang="en-US" i="1" dirty="0" err="1" smtClean="0"/>
              <a:t>tangan</a:t>
            </a:r>
            <a:r>
              <a:rPr lang="en-US" i="1" dirty="0" smtClean="0"/>
              <a:t> (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kertas</a:t>
            </a:r>
            <a:r>
              <a:rPr lang="en-US" i="1" dirty="0" smtClean="0"/>
              <a:t> folio </a:t>
            </a:r>
            <a:r>
              <a:rPr lang="en-US" i="1" dirty="0" err="1" smtClean="0"/>
              <a:t>bergaris</a:t>
            </a:r>
            <a:r>
              <a:rPr lang="en-US" i="1" dirty="0" smtClean="0"/>
              <a:t>) </a:t>
            </a:r>
            <a:r>
              <a:rPr lang="en-US" i="1" dirty="0" err="1" smtClean="0"/>
              <a:t>disertai</a:t>
            </a:r>
            <a:r>
              <a:rPr lang="en-US" i="1" dirty="0" smtClean="0"/>
              <a:t> “JUDUL” </a:t>
            </a:r>
            <a:r>
              <a:rPr lang="en-US" i="1" dirty="0" err="1" smtClean="0"/>
              <a:t>sesuai</a:t>
            </a:r>
            <a:r>
              <a:rPr lang="en-US" i="1" dirty="0" smtClean="0"/>
              <a:t> </a:t>
            </a:r>
            <a:r>
              <a:rPr lang="en-US" i="1" dirty="0" err="1" smtClean="0"/>
              <a:t>tema</a:t>
            </a:r>
            <a:r>
              <a:rPr lang="en-US" i="1" dirty="0" smtClean="0"/>
              <a:t> di </a:t>
            </a:r>
            <a:r>
              <a:rPr lang="en-US" i="1" dirty="0" err="1" smtClean="0"/>
              <a:t>atas</a:t>
            </a:r>
            <a:endParaRPr lang="en-US" i="1" dirty="0" smtClean="0"/>
          </a:p>
          <a:p>
            <a:pPr marL="457200" indent="-457200">
              <a:buAutoNum type="arabicPeriod"/>
            </a:pPr>
            <a:r>
              <a:rPr lang="en-US" i="1" dirty="0" smtClean="0"/>
              <a:t>Minimal </a:t>
            </a:r>
            <a:r>
              <a:rPr lang="en-US" i="1" dirty="0" smtClean="0"/>
              <a:t>3 </a:t>
            </a:r>
            <a:r>
              <a:rPr lang="en-US" i="1" dirty="0" err="1" smtClean="0"/>
              <a:t>halaman</a:t>
            </a:r>
            <a:r>
              <a:rPr lang="en-US" i="1" dirty="0" smtClean="0"/>
              <a:t> (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bagus</a:t>
            </a:r>
            <a:r>
              <a:rPr lang="en-US" i="1" dirty="0" smtClean="0"/>
              <a:t> </a:t>
            </a: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)</a:t>
            </a:r>
          </a:p>
          <a:p>
            <a:pPr marL="457200" indent="-457200">
              <a:buAutoNum type="arabicPeriod"/>
            </a:pPr>
            <a:r>
              <a:rPr lang="en-US" i="1" dirty="0" err="1" smtClean="0"/>
              <a:t>Cantumkan</a:t>
            </a:r>
            <a:r>
              <a:rPr lang="en-US" i="1" dirty="0" smtClean="0"/>
              <a:t> </a:t>
            </a:r>
            <a:r>
              <a:rPr lang="en-US" i="1" dirty="0" err="1" smtClean="0"/>
              <a:t>beberapa</a:t>
            </a:r>
            <a:r>
              <a:rPr lang="en-US" i="1" dirty="0" smtClean="0"/>
              <a:t> </a:t>
            </a:r>
            <a:r>
              <a:rPr lang="en-US" i="1" dirty="0" err="1" smtClean="0"/>
              <a:t>regulasi</a:t>
            </a:r>
            <a:r>
              <a:rPr lang="en-US" i="1" dirty="0" smtClean="0"/>
              <a:t> yang </a:t>
            </a:r>
            <a:r>
              <a:rPr lang="en-US" i="1" dirty="0" err="1" smtClean="0"/>
              <a:t>ada</a:t>
            </a:r>
            <a:r>
              <a:rPr lang="en-US" i="1" dirty="0" smtClean="0"/>
              <a:t> (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memperkuat</a:t>
            </a:r>
            <a:r>
              <a:rPr lang="en-US" i="1" dirty="0" smtClean="0"/>
              <a:t> </a:t>
            </a:r>
            <a:r>
              <a:rPr lang="en-US" i="1" dirty="0" err="1" smtClean="0"/>
              <a:t>uraian</a:t>
            </a:r>
            <a:r>
              <a:rPr lang="en-US" i="1" dirty="0" smtClean="0"/>
              <a:t>)</a:t>
            </a:r>
          </a:p>
          <a:p>
            <a:pPr marL="457200" indent="-457200">
              <a:buAutoNum type="arabicPeriod"/>
            </a:pPr>
            <a:r>
              <a:rPr lang="en-US" i="1" dirty="0" err="1" smtClean="0"/>
              <a:t>Cantumkan</a:t>
            </a:r>
            <a:r>
              <a:rPr lang="en-US" i="1" dirty="0" smtClean="0"/>
              <a:t> </a:t>
            </a:r>
            <a:r>
              <a:rPr lang="en-US" i="1" dirty="0" err="1" smtClean="0"/>
              <a:t>usulan</a:t>
            </a:r>
            <a:r>
              <a:rPr lang="en-US" i="1" dirty="0" smtClean="0"/>
              <a:t> </a:t>
            </a:r>
            <a:r>
              <a:rPr lang="en-US" i="1" dirty="0" err="1" smtClean="0"/>
              <a:t>konstruktif</a:t>
            </a:r>
            <a:r>
              <a:rPr lang="en-US" i="1" dirty="0" smtClean="0"/>
              <a:t> (</a:t>
            </a:r>
            <a:r>
              <a:rPr lang="en-US" i="1" dirty="0" err="1" smtClean="0"/>
              <a:t>pedapat</a:t>
            </a:r>
            <a:r>
              <a:rPr lang="en-US" i="1" dirty="0" smtClean="0"/>
              <a:t> </a:t>
            </a:r>
            <a:r>
              <a:rPr lang="en-US" i="1" dirty="0" err="1" smtClean="0"/>
              <a:t>sendiri</a:t>
            </a:r>
            <a:r>
              <a:rPr lang="en-US" i="1" dirty="0" smtClean="0"/>
              <a:t>)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pengembangan</a:t>
            </a:r>
            <a:r>
              <a:rPr lang="en-US" i="1" dirty="0" smtClean="0"/>
              <a:t>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depannya</a:t>
            </a:r>
            <a:endParaRPr lang="en-US" i="1" dirty="0" smtClean="0"/>
          </a:p>
          <a:p>
            <a:pPr marL="457200" indent="-457200">
              <a:buAutoNum type="arabicPeriod"/>
            </a:pPr>
            <a:r>
              <a:rPr lang="en-US" i="1" dirty="0" err="1" smtClean="0"/>
              <a:t>Lamanya</a:t>
            </a:r>
            <a:r>
              <a:rPr lang="en-US" i="1" dirty="0" smtClean="0"/>
              <a:t> </a:t>
            </a:r>
            <a:r>
              <a:rPr lang="en-US" i="1" dirty="0" err="1" smtClean="0"/>
              <a:t>tugas</a:t>
            </a:r>
            <a:r>
              <a:rPr lang="en-US" i="1" dirty="0" smtClean="0"/>
              <a:t> 2 </a:t>
            </a:r>
            <a:r>
              <a:rPr lang="en-US" i="1" dirty="0" err="1" smtClean="0"/>
              <a:t>minggu</a:t>
            </a:r>
            <a:r>
              <a:rPr lang="en-US" i="1" dirty="0" smtClean="0"/>
              <a:t> ( </a:t>
            </a:r>
            <a:r>
              <a:rPr lang="en-US" i="1" dirty="0" err="1" smtClean="0"/>
              <a:t>tgl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29 </a:t>
            </a:r>
            <a:r>
              <a:rPr lang="en-US" b="1" i="1" dirty="0" err="1" smtClean="0">
                <a:solidFill>
                  <a:srgbClr val="FF0000"/>
                </a:solidFill>
              </a:rPr>
              <a:t>maret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2020 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terkumpul</a:t>
            </a:r>
            <a:r>
              <a:rPr lang="en-US" i="1" dirty="0" smtClean="0"/>
              <a:t>)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99789"/>
          </a:xfrm>
        </p:spPr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021" y="2145472"/>
            <a:ext cx="11141242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ketenagalistrikan</a:t>
            </a:r>
            <a:r>
              <a:rPr lang="en-US" sz="4000" dirty="0" smtClean="0"/>
              <a:t> </a:t>
            </a:r>
            <a:r>
              <a:rPr lang="en-US" sz="4000" dirty="0" smtClean="0"/>
              <a:t>&amp; </a:t>
            </a:r>
            <a:r>
              <a:rPr lang="en-US" sz="4000" dirty="0" err="1" smtClean="0"/>
              <a:t>pemakaian</a:t>
            </a:r>
            <a:r>
              <a:rPr lang="en-US" sz="4000" dirty="0" smtClean="0"/>
              <a:t> </a:t>
            </a:r>
            <a:r>
              <a:rPr lang="en-US" sz="4000" dirty="0" err="1" smtClean="0"/>
              <a:t>perangkat</a:t>
            </a:r>
            <a:r>
              <a:rPr lang="en-US" sz="4000" dirty="0" smtClean="0"/>
              <a:t> </a:t>
            </a:r>
            <a:r>
              <a:rPr lang="sv-SE" sz="4000" b="1" dirty="0" smtClean="0">
                <a:solidFill>
                  <a:srgbClr val="FF0000"/>
                </a:solidFill>
              </a:rPr>
              <a:t>berdaya </a:t>
            </a:r>
            <a:r>
              <a:rPr lang="sv-SE" sz="4000" b="1" dirty="0" smtClean="0">
                <a:solidFill>
                  <a:srgbClr val="FF0000"/>
                </a:solidFill>
              </a:rPr>
              <a:t>besar</a:t>
            </a:r>
            <a:r>
              <a:rPr lang="sv-SE" sz="4000" dirty="0" smtClean="0"/>
              <a:t>, </a:t>
            </a:r>
            <a:r>
              <a:rPr lang="sv-SE" sz="4000" b="1" dirty="0" smtClean="0">
                <a:solidFill>
                  <a:srgbClr val="0070C0"/>
                </a:solidFill>
              </a:rPr>
              <a:t>menengah</a:t>
            </a:r>
            <a:r>
              <a:rPr lang="sv-SE" sz="4000" dirty="0" smtClean="0"/>
              <a:t> &amp; </a:t>
            </a:r>
            <a:r>
              <a:rPr lang="sv-SE" sz="4000" b="1" dirty="0" smtClean="0">
                <a:solidFill>
                  <a:srgbClr val="00B050"/>
                </a:solidFill>
              </a:rPr>
              <a:t>rendah</a:t>
            </a:r>
            <a:r>
              <a:rPr lang="sv-SE" sz="4000" dirty="0" smtClean="0"/>
              <a:t>.</a:t>
            </a:r>
          </a:p>
          <a:p>
            <a:pPr marL="0" indent="0">
              <a:buNone/>
            </a:pP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4208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50873"/>
          </a:xfrm>
        </p:spPr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Infrastruktur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tenaga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270" y="2121408"/>
            <a:ext cx="4688929" cy="4279392"/>
          </a:xfrm>
        </p:spPr>
        <p:txBody>
          <a:bodyPr>
            <a:normAutofit/>
          </a:bodyPr>
          <a:lstStyle/>
          <a:p>
            <a:r>
              <a:rPr lang="en-US" sz="3200" b="1" i="1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b="1" i="1" dirty="0" err="1" smtClean="0"/>
              <a:t>Pembangkit</a:t>
            </a:r>
            <a:r>
              <a:rPr lang="en-US" sz="3200" dirty="0" smtClean="0"/>
              <a:t> </a:t>
            </a:r>
          </a:p>
          <a:p>
            <a:r>
              <a:rPr lang="en-US" sz="3200" b="1" i="1" dirty="0" err="1" smtClean="0"/>
              <a:t>Transmisi</a:t>
            </a:r>
            <a:r>
              <a:rPr lang="en-US" sz="3200" dirty="0" smtClean="0"/>
              <a:t> </a:t>
            </a:r>
          </a:p>
          <a:p>
            <a:r>
              <a:rPr lang="en-US" sz="3200" b="1" i="1" dirty="0" err="1"/>
              <a:t>D</a:t>
            </a:r>
            <a:r>
              <a:rPr lang="en-US" sz="3200" b="1" i="1" dirty="0" err="1" smtClean="0"/>
              <a:t>istribusi</a:t>
            </a:r>
            <a:r>
              <a:rPr lang="en-US" sz="3200" b="1" i="1" dirty="0" smtClean="0"/>
              <a:t> </a:t>
            </a:r>
            <a:endParaRPr lang="en-US" sz="3200" dirty="0" smtClean="0"/>
          </a:p>
          <a:p>
            <a:r>
              <a:rPr lang="en-US" sz="3200" b="1" i="1" dirty="0" err="1" smtClean="0"/>
              <a:t>Beban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41" y="1913022"/>
            <a:ext cx="7060130" cy="504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03536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KAPASITAS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tenaga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830" y="2117557"/>
            <a:ext cx="7828854" cy="435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7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409" y="421106"/>
            <a:ext cx="6400801" cy="98659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konversi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listrik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962" y="2033338"/>
            <a:ext cx="6639427" cy="3748017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1033" y="2537671"/>
            <a:ext cx="4688929" cy="2431371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Generator </a:t>
            </a:r>
            <a:r>
              <a:rPr lang="en-US" sz="3200" b="1" i="1" dirty="0" err="1" smtClean="0"/>
              <a:t>Listrik</a:t>
            </a:r>
            <a:endParaRPr lang="en-US" sz="3200" dirty="0" smtClean="0"/>
          </a:p>
          <a:p>
            <a:r>
              <a:rPr lang="en-US" sz="3200" b="1" i="1" dirty="0" smtClean="0"/>
              <a:t>Motor </a:t>
            </a:r>
            <a:r>
              <a:rPr lang="en-US" sz="3200" b="1" i="1" dirty="0" err="1" smtClean="0"/>
              <a:t>Listrik</a:t>
            </a:r>
            <a:endParaRPr lang="en-US" sz="3200" dirty="0" smtClean="0"/>
          </a:p>
          <a:p>
            <a:r>
              <a:rPr lang="en-US" sz="3200" b="1" i="1" dirty="0" smtClean="0"/>
              <a:t>Transformer (</a:t>
            </a:r>
            <a:r>
              <a:rPr lang="en-US" sz="3200" b="1" i="1" dirty="0" err="1" smtClean="0"/>
              <a:t>Trafo</a:t>
            </a:r>
            <a:r>
              <a:rPr lang="en-US" sz="3200" b="1" i="1" dirty="0" smtClean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9753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858" y="2309661"/>
            <a:ext cx="3754815" cy="1609344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tenaga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lsitrik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066673" y="1917472"/>
            <a:ext cx="1011614" cy="23937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42021" y="1705354"/>
            <a:ext cx="6849979" cy="6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 Rounded MT Bold" panose="020F0704030504030204" pitchFamily="34" charset="0"/>
              </a:rPr>
              <a:t>1.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konversi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energi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42021" y="2772154"/>
            <a:ext cx="6849979" cy="6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Arial Rounded MT Bold" panose="020F0704030504030204" pitchFamily="34" charset="0"/>
              </a:rPr>
              <a:t>2</a:t>
            </a:r>
            <a:r>
              <a:rPr lang="en-US" sz="2400" dirty="0" smtClean="0">
                <a:latin typeface="Arial Rounded MT Bold" panose="020F0704030504030204" pitchFamily="34" charset="0"/>
              </a:rPr>
              <a:t>.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transmisi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listrik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42021" y="3983333"/>
            <a:ext cx="6849979" cy="679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 Rounded MT Bold" panose="020F0704030504030204" pitchFamily="34" charset="0"/>
              </a:rPr>
              <a:t>3.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distribusi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listrik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Arial Rounded MT Bold" panose="020F0704030504030204" pitchFamily="34" charset="0"/>
              </a:rPr>
              <a:t>Tahapan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konversi</a:t>
            </a:r>
            <a:r>
              <a:rPr lang="en-US" sz="3600" dirty="0" smtClean="0">
                <a:latin typeface="Arial Rounded MT Bold" panose="020F0704030504030204" pitchFamily="34" charset="0"/>
              </a:rPr>
              <a:t> energy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listrik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85" y="2646947"/>
            <a:ext cx="2335089" cy="1828801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1. Air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2. </a:t>
            </a:r>
            <a:r>
              <a:rPr lang="en-US" dirty="0" err="1" smtClean="0"/>
              <a:t>Angin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3. </a:t>
            </a:r>
            <a:r>
              <a:rPr lang="en-US" dirty="0" err="1" smtClean="0"/>
              <a:t>Nuklir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4.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11206" y="2646944"/>
            <a:ext cx="2567699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Pengubah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1. </a:t>
            </a:r>
            <a:r>
              <a:rPr lang="en-US" dirty="0" err="1" smtClean="0"/>
              <a:t>Turbin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2. </a:t>
            </a:r>
            <a:r>
              <a:rPr lang="en-US" dirty="0" err="1" smtClean="0"/>
              <a:t>Kincir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3. </a:t>
            </a:r>
            <a:r>
              <a:rPr lang="en-US" dirty="0" err="1" smtClean="0"/>
              <a:t>Reaktor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4. </a:t>
            </a:r>
            <a:r>
              <a:rPr lang="en-US" dirty="0" err="1" smtClean="0"/>
              <a:t>dan</a:t>
            </a:r>
            <a:r>
              <a:rPr lang="en-US" dirty="0" smtClean="0"/>
              <a:t> lain-lain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037" y="2646943"/>
            <a:ext cx="2744163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Pembangkit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1. Generator 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2. Alternating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3. Motor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58862" y="2646943"/>
            <a:ext cx="2375676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 Up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53467" y="3080084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737298" y="3172326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901121" y="3172326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Arial Rounded MT Bold" panose="020F0704030504030204" pitchFamily="34" charset="0"/>
              </a:rPr>
              <a:t>Tahapan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transmisi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energi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11206" y="2646944"/>
            <a:ext cx="2567699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1508" y="2646944"/>
            <a:ext cx="2375676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 Down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53467" y="3080084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737298" y="3172326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583970" y="3172326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15868" y="2600826"/>
            <a:ext cx="2375676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 Up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6573" y="2646944"/>
            <a:ext cx="2567699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Menengah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0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Arial Rounded MT Bold" panose="020F0704030504030204" pitchFamily="34" charset="0"/>
              </a:rPr>
              <a:t>Tahapan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distribusi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energi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listrik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11206" y="2646944"/>
            <a:ext cx="2567699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 Down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1508" y="2646944"/>
            <a:ext cx="2375676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egangan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endah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753467" y="3080084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737298" y="3172326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583970" y="3172326"/>
            <a:ext cx="295817" cy="589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15868" y="2600826"/>
            <a:ext cx="2375676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Tegangan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Menengah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996573" y="2646944"/>
            <a:ext cx="2567699" cy="182880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Rumah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Perumahan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Industri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891</TotalTime>
  <Words>698</Words>
  <Application>Microsoft Office PowerPoint</Application>
  <PresentationFormat>Widescreen</PresentationFormat>
  <Paragraphs>288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 Unicode MS</vt:lpstr>
      <vt:lpstr>MS PGothic</vt:lpstr>
      <vt:lpstr>Arial</vt:lpstr>
      <vt:lpstr>Arial Black</vt:lpstr>
      <vt:lpstr>Arial Rounded MT Bold</vt:lpstr>
      <vt:lpstr>Berlin Sans FB Demi</vt:lpstr>
      <vt:lpstr>Calibri</vt:lpstr>
      <vt:lpstr>Impact</vt:lpstr>
      <vt:lpstr>Rockwell</vt:lpstr>
      <vt:lpstr>Rockwell Condensed</vt:lpstr>
      <vt:lpstr>Times New Roman</vt:lpstr>
      <vt:lpstr>Wingdings</vt:lpstr>
      <vt:lpstr>Wood Type</vt:lpstr>
      <vt:lpstr>Sistem tenaga listrik</vt:lpstr>
      <vt:lpstr>definisi</vt:lpstr>
      <vt:lpstr>Infrastruktur sistem tenaga listrik</vt:lpstr>
      <vt:lpstr>KAPASITAS sistem tenaga listrik</vt:lpstr>
      <vt:lpstr>Konsep konversi energI listrik</vt:lpstr>
      <vt:lpstr>Tahapan sistem tenaga lsitrik</vt:lpstr>
      <vt:lpstr>Tahapan konversi energy listrik</vt:lpstr>
      <vt:lpstr>Tahapan transmisi energi</vt:lpstr>
      <vt:lpstr>Tahapan distribusi energi listrik</vt:lpstr>
      <vt:lpstr>sistem perangkat ketenagalistrikan </vt:lpstr>
      <vt:lpstr>INTERKONEKSI SISTEM keTENAGALISTRIKan</vt:lpstr>
      <vt:lpstr>PowerPoint Presentation</vt:lpstr>
      <vt:lpstr>Orientasi pembangunan ketenagalistrikan di indonesia</vt:lpstr>
      <vt:lpstr>PowerPoint Presentation</vt:lpstr>
      <vt:lpstr>PowerPoint Presentation</vt:lpstr>
      <vt:lpstr>PowerPoint Presentation</vt:lpstr>
      <vt:lpstr>TUGAS 1: (tgl 16 maret 2020)</vt:lpstr>
      <vt:lpstr>Selesai……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tenaga listrik</dc:title>
  <dc:creator>Nayadut</dc:creator>
  <cp:lastModifiedBy>Nayadut</cp:lastModifiedBy>
  <cp:revision>42</cp:revision>
  <dcterms:created xsi:type="dcterms:W3CDTF">2017-02-22T04:09:57Z</dcterms:created>
  <dcterms:modified xsi:type="dcterms:W3CDTF">2020-03-15T12:01:30Z</dcterms:modified>
</cp:coreProperties>
</file>