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7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64E9C-DC4B-4FCA-A45C-7A2A68ABF19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5" csCatId="colorful" phldr="1"/>
      <dgm:spPr/>
      <dgm:t>
        <a:bodyPr/>
        <a:lstStyle/>
        <a:p>
          <a:endParaRPr lang="en-US"/>
        </a:p>
      </dgm:t>
    </dgm:pt>
    <dgm:pt modelId="{69653324-E1E3-437C-A9D5-28B1353F645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ZA" cap="none" dirty="0" smtClean="0"/>
            <a:t>ATURAN PERKULIAHAN</a:t>
          </a:r>
          <a:endParaRPr lang="en-US" cap="none" dirty="0"/>
        </a:p>
      </dgm:t>
    </dgm:pt>
    <dgm:pt modelId="{F0466364-A484-4F50-8E01-C00666AA6B96}" type="parTrans" cxnId="{25667268-FED2-4149-B353-F16FED2D1A5A}">
      <dgm:prSet/>
      <dgm:spPr/>
      <dgm:t>
        <a:bodyPr/>
        <a:lstStyle/>
        <a:p>
          <a:endParaRPr lang="en-US" sz="1800"/>
        </a:p>
      </dgm:t>
    </dgm:pt>
    <dgm:pt modelId="{6F20977E-D589-4920-96AA-44AAF9391C6A}" type="sibTrans" cxnId="{25667268-FED2-4149-B353-F16FED2D1A5A}">
      <dgm:prSet/>
      <dgm:spPr/>
      <dgm:t>
        <a:bodyPr/>
        <a:lstStyle/>
        <a:p>
          <a:endParaRPr lang="en-US"/>
        </a:p>
      </dgm:t>
    </dgm:pt>
    <dgm:pt modelId="{7F8797D3-295D-45B0-9E28-F7696E313AE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ZA" cap="none" dirty="0" smtClean="0"/>
            <a:t>TOPIK / MATERI PERKULIAHAN</a:t>
          </a:r>
          <a:endParaRPr lang="en-US" cap="none" dirty="0"/>
        </a:p>
      </dgm:t>
    </dgm:pt>
    <dgm:pt modelId="{2A0378C1-9628-41C6-B719-DFD7DD7C2513}" type="parTrans" cxnId="{B9DB5BF3-D3B4-4EF2-9219-9820EFCDD141}">
      <dgm:prSet/>
      <dgm:spPr/>
      <dgm:t>
        <a:bodyPr/>
        <a:lstStyle/>
        <a:p>
          <a:endParaRPr lang="en-US" sz="1800"/>
        </a:p>
      </dgm:t>
    </dgm:pt>
    <dgm:pt modelId="{BD09EA6A-7770-4233-AA60-BFF5DA55D6CE}" type="sibTrans" cxnId="{B9DB5BF3-D3B4-4EF2-9219-9820EFCDD141}">
      <dgm:prSet/>
      <dgm:spPr/>
      <dgm:t>
        <a:bodyPr/>
        <a:lstStyle/>
        <a:p>
          <a:endParaRPr lang="en-US"/>
        </a:p>
      </dgm:t>
    </dgm:pt>
    <dgm:pt modelId="{E3F9E5A9-51B2-43A8-8F03-9194571938CF}" type="pres">
      <dgm:prSet presAssocID="{7F564E9C-DC4B-4FCA-A45C-7A2A68ABF19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E84AED-826F-45C8-83C4-91F1A078E1E0}" type="pres">
      <dgm:prSet presAssocID="{69653324-E1E3-437C-A9D5-28B1353F645A}" presName="compNode" presStyleCnt="0"/>
      <dgm:spPr/>
    </dgm:pt>
    <dgm:pt modelId="{CA2BB399-46B1-46DF-BB84-F602FEBB6E8F}" type="pres">
      <dgm:prSet presAssocID="{69653324-E1E3-437C-A9D5-28B1353F645A}" presName="iconBgRect" presStyleLbl="bgShp" presStyleIdx="0" presStyleCnt="2"/>
      <dgm:spPr/>
    </dgm:pt>
    <dgm:pt modelId="{D6853916-A787-4645-8300-F6B01D5465FD}" type="pres">
      <dgm:prSet presAssocID="{69653324-E1E3-437C-A9D5-28B1353F645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Run"/>
        </a:ext>
      </dgm:extLst>
    </dgm:pt>
    <dgm:pt modelId="{20F4B50A-E3EC-4DC1-8B67-BB5C3777405D}" type="pres">
      <dgm:prSet presAssocID="{69653324-E1E3-437C-A9D5-28B1353F645A}" presName="spaceRect" presStyleCnt="0"/>
      <dgm:spPr/>
    </dgm:pt>
    <dgm:pt modelId="{1236D849-CB48-479C-B013-12E41455C64A}" type="pres">
      <dgm:prSet presAssocID="{69653324-E1E3-437C-A9D5-28B1353F645A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7E7D738-E9B1-4ED4-B593-EC450EE23F5E}" type="pres">
      <dgm:prSet presAssocID="{6F20977E-D589-4920-96AA-44AAF9391C6A}" presName="sibTrans" presStyleCnt="0"/>
      <dgm:spPr/>
    </dgm:pt>
    <dgm:pt modelId="{504F53A5-75F2-4237-863E-8BEA18033D97}" type="pres">
      <dgm:prSet presAssocID="{7F8797D3-295D-45B0-9E28-F7696E313AE3}" presName="compNode" presStyleCnt="0"/>
      <dgm:spPr/>
    </dgm:pt>
    <dgm:pt modelId="{1FBD15DA-15EC-437E-AD24-BB3FBA44188E}" type="pres">
      <dgm:prSet presAssocID="{7F8797D3-295D-45B0-9E28-F7696E313AE3}" presName="iconBgRect" presStyleLbl="bgShp" presStyleIdx="1" presStyleCnt="2"/>
      <dgm:spPr/>
    </dgm:pt>
    <dgm:pt modelId="{F978FA78-402E-430D-BD6D-B50543BC1779}" type="pres">
      <dgm:prSet presAssocID="{7F8797D3-295D-45B0-9E28-F7696E313AE3}" presName="iconRect" presStyleLbl="node1" presStyleIdx="1" presStyleCnt="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lescope"/>
        </a:ext>
      </dgm:extLst>
    </dgm:pt>
    <dgm:pt modelId="{8E26FA69-DD6D-41A2-A1C3-C84664B3DEA9}" type="pres">
      <dgm:prSet presAssocID="{7F8797D3-295D-45B0-9E28-F7696E313AE3}" presName="spaceRect" presStyleCnt="0"/>
      <dgm:spPr/>
    </dgm:pt>
    <dgm:pt modelId="{1437B87F-714F-41BA-8ABB-43977D1FDD2E}" type="pres">
      <dgm:prSet presAssocID="{7F8797D3-295D-45B0-9E28-F7696E313AE3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DB5BF3-D3B4-4EF2-9219-9820EFCDD141}" srcId="{7F564E9C-DC4B-4FCA-A45C-7A2A68ABF190}" destId="{7F8797D3-295D-45B0-9E28-F7696E313AE3}" srcOrd="1" destOrd="0" parTransId="{2A0378C1-9628-41C6-B719-DFD7DD7C2513}" sibTransId="{BD09EA6A-7770-4233-AA60-BFF5DA55D6CE}"/>
    <dgm:cxn modelId="{30BBCAE1-AA43-4AE4-A79A-B5150A5E89F9}" type="presOf" srcId="{7F8797D3-295D-45B0-9E28-F7696E313AE3}" destId="{1437B87F-714F-41BA-8ABB-43977D1FDD2E}" srcOrd="0" destOrd="0" presId="urn:microsoft.com/office/officeart/2018/5/layout/IconCircleLabelList"/>
    <dgm:cxn modelId="{25667268-FED2-4149-B353-F16FED2D1A5A}" srcId="{7F564E9C-DC4B-4FCA-A45C-7A2A68ABF190}" destId="{69653324-E1E3-437C-A9D5-28B1353F645A}" srcOrd="0" destOrd="0" parTransId="{F0466364-A484-4F50-8E01-C00666AA6B96}" sibTransId="{6F20977E-D589-4920-96AA-44AAF9391C6A}"/>
    <dgm:cxn modelId="{9EF79A2A-C397-458C-A3B4-D48F7182843D}" type="presOf" srcId="{7F564E9C-DC4B-4FCA-A45C-7A2A68ABF190}" destId="{E3F9E5A9-51B2-43A8-8F03-9194571938CF}" srcOrd="0" destOrd="0" presId="urn:microsoft.com/office/officeart/2018/5/layout/IconCircleLabelList"/>
    <dgm:cxn modelId="{66AF4AA0-077B-441F-8BCF-84949DFE4A4A}" type="presOf" srcId="{69653324-E1E3-437C-A9D5-28B1353F645A}" destId="{1236D849-CB48-479C-B013-12E41455C64A}" srcOrd="0" destOrd="0" presId="urn:microsoft.com/office/officeart/2018/5/layout/IconCircleLabelList"/>
    <dgm:cxn modelId="{D51D2133-6F1D-4DF6-96E7-C6625A6BEED1}" type="presParOf" srcId="{E3F9E5A9-51B2-43A8-8F03-9194571938CF}" destId="{11E84AED-826F-45C8-83C4-91F1A078E1E0}" srcOrd="0" destOrd="0" presId="urn:microsoft.com/office/officeart/2018/5/layout/IconCircleLabelList"/>
    <dgm:cxn modelId="{F9245669-8D02-42CA-A21E-BA72A76391A2}" type="presParOf" srcId="{11E84AED-826F-45C8-83C4-91F1A078E1E0}" destId="{CA2BB399-46B1-46DF-BB84-F602FEBB6E8F}" srcOrd="0" destOrd="0" presId="urn:microsoft.com/office/officeart/2018/5/layout/IconCircleLabelList"/>
    <dgm:cxn modelId="{3E304E6E-CFA0-4E02-97C9-2358B1325747}" type="presParOf" srcId="{11E84AED-826F-45C8-83C4-91F1A078E1E0}" destId="{D6853916-A787-4645-8300-F6B01D5465FD}" srcOrd="1" destOrd="0" presId="urn:microsoft.com/office/officeart/2018/5/layout/IconCircleLabelList"/>
    <dgm:cxn modelId="{A3A558FB-B42D-4CD9-880D-C8970DD9B2CF}" type="presParOf" srcId="{11E84AED-826F-45C8-83C4-91F1A078E1E0}" destId="{20F4B50A-E3EC-4DC1-8B67-BB5C3777405D}" srcOrd="2" destOrd="0" presId="urn:microsoft.com/office/officeart/2018/5/layout/IconCircleLabelList"/>
    <dgm:cxn modelId="{4085BB99-4E4A-42E3-8624-72E8460B7F02}" type="presParOf" srcId="{11E84AED-826F-45C8-83C4-91F1A078E1E0}" destId="{1236D849-CB48-479C-B013-12E41455C64A}" srcOrd="3" destOrd="0" presId="urn:microsoft.com/office/officeart/2018/5/layout/IconCircleLabelList"/>
    <dgm:cxn modelId="{575C131A-D48A-429B-9E4C-1B1619D7306D}" type="presParOf" srcId="{E3F9E5A9-51B2-43A8-8F03-9194571938CF}" destId="{77E7D738-E9B1-4ED4-B593-EC450EE23F5E}" srcOrd="1" destOrd="0" presId="urn:microsoft.com/office/officeart/2018/5/layout/IconCircleLabelList"/>
    <dgm:cxn modelId="{8B3BABB7-9BE3-4CCA-A90F-E5EEF1A4BE2F}" type="presParOf" srcId="{E3F9E5A9-51B2-43A8-8F03-9194571938CF}" destId="{504F53A5-75F2-4237-863E-8BEA18033D97}" srcOrd="2" destOrd="0" presId="urn:microsoft.com/office/officeart/2018/5/layout/IconCircleLabelList"/>
    <dgm:cxn modelId="{38FDD328-2F4A-4403-9CE3-84E8C6AD81A2}" type="presParOf" srcId="{504F53A5-75F2-4237-863E-8BEA18033D97}" destId="{1FBD15DA-15EC-437E-AD24-BB3FBA44188E}" srcOrd="0" destOrd="0" presId="urn:microsoft.com/office/officeart/2018/5/layout/IconCircleLabelList"/>
    <dgm:cxn modelId="{C1E19D95-E19A-48D8-976F-1762354AC7D6}" type="presParOf" srcId="{504F53A5-75F2-4237-863E-8BEA18033D97}" destId="{F978FA78-402E-430D-BD6D-B50543BC1779}" srcOrd="1" destOrd="0" presId="urn:microsoft.com/office/officeart/2018/5/layout/IconCircleLabelList"/>
    <dgm:cxn modelId="{0BF6A35D-48A0-49CB-BFE7-DD9C3FBF1D73}" type="presParOf" srcId="{504F53A5-75F2-4237-863E-8BEA18033D97}" destId="{8E26FA69-DD6D-41A2-A1C3-C84664B3DEA9}" srcOrd="2" destOrd="0" presId="urn:microsoft.com/office/officeart/2018/5/layout/IconCircleLabelList"/>
    <dgm:cxn modelId="{36CE7DD6-956C-461B-94DF-658454BF2FDC}" type="presParOf" srcId="{504F53A5-75F2-4237-863E-8BEA18033D97}" destId="{1437B87F-714F-41BA-8ABB-43977D1FDD2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BB399-46B1-46DF-BB84-F602FEBB6E8F}">
      <dsp:nvSpPr>
        <dsp:cNvPr id="0" name=""/>
        <dsp:cNvSpPr/>
      </dsp:nvSpPr>
      <dsp:spPr>
        <a:xfrm>
          <a:off x="635561" y="444299"/>
          <a:ext cx="1852875" cy="18528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53916-A787-4645-8300-F6B01D5465FD}">
      <dsp:nvSpPr>
        <dsp:cNvPr id="0" name=""/>
        <dsp:cNvSpPr/>
      </dsp:nvSpPr>
      <dsp:spPr>
        <a:xfrm>
          <a:off x="1030436" y="839174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6D849-CB48-479C-B013-12E41455C64A}">
      <dsp:nvSpPr>
        <dsp:cNvPr id="0" name=""/>
        <dsp:cNvSpPr/>
      </dsp:nvSpPr>
      <dsp:spPr>
        <a:xfrm>
          <a:off x="43249" y="287430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ZA" sz="2300" kern="1200" cap="none" dirty="0" smtClean="0"/>
            <a:t>ATURAN PERKULIAHAN</a:t>
          </a:r>
          <a:endParaRPr lang="en-US" sz="2300" kern="1200" cap="none" dirty="0"/>
        </a:p>
      </dsp:txBody>
      <dsp:txXfrm>
        <a:off x="43249" y="2874300"/>
        <a:ext cx="3037500" cy="720000"/>
      </dsp:txXfrm>
    </dsp:sp>
    <dsp:sp modelId="{1FBD15DA-15EC-437E-AD24-BB3FBA44188E}">
      <dsp:nvSpPr>
        <dsp:cNvPr id="0" name=""/>
        <dsp:cNvSpPr/>
      </dsp:nvSpPr>
      <dsp:spPr>
        <a:xfrm>
          <a:off x="4204624" y="444299"/>
          <a:ext cx="1852875" cy="1852875"/>
        </a:xfrm>
        <a:prstGeom prst="ellipse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8FA78-402E-430D-BD6D-B50543BC1779}">
      <dsp:nvSpPr>
        <dsp:cNvPr id="0" name=""/>
        <dsp:cNvSpPr/>
      </dsp:nvSpPr>
      <dsp:spPr>
        <a:xfrm>
          <a:off x="4599499" y="839174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7B87F-714F-41BA-8ABB-43977D1FDD2E}">
      <dsp:nvSpPr>
        <dsp:cNvPr id="0" name=""/>
        <dsp:cNvSpPr/>
      </dsp:nvSpPr>
      <dsp:spPr>
        <a:xfrm>
          <a:off x="3612311" y="287430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ZA" sz="2300" kern="1200" cap="none" dirty="0" smtClean="0"/>
            <a:t>TOPIK / MATERI PERKULIAHAN</a:t>
          </a:r>
          <a:endParaRPr lang="en-US" sz="2300" kern="1200" cap="none" dirty="0"/>
        </a:p>
      </dsp:txBody>
      <dsp:txXfrm>
        <a:off x="3612311" y="2874300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45E872-1A40-4FE7-986C-59F628C1EA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F5374-08E9-4C85-B7A7-3F19604B53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06F1-B57D-406B-8F09-B1FDC0D0B1F3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FACC5-BCFD-4649-8006-C71939BACE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46B17-7076-4944-A4A2-FD49936A3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EDE44-B1FC-494A-A972-62DC7CABB2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8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F2BD-238E-42D0-B670-F788A50DBDE8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8DF69-FFB1-4D3A-9D8C-5887E7967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7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5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8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57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4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08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7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B3A824-1A51-4B26-AD58-A6D8E14F6C04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35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947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8167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33525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54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838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0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noProof="0" smtClean="0"/>
              <a:t>3/17/2020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225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1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029" y="3806497"/>
            <a:ext cx="10031911" cy="1725623"/>
          </a:xfrm>
        </p:spPr>
        <p:txBody>
          <a:bodyPr>
            <a:normAutofit fontScale="90000"/>
          </a:bodyPr>
          <a:lstStyle/>
          <a:p>
            <a:r>
              <a:rPr lang="en-US" sz="6600" cap="none" dirty="0" smtClean="0"/>
              <a:t>PENGANTAR </a:t>
            </a:r>
            <a:r>
              <a:rPr lang="en-US" sz="6600" cap="none" dirty="0" smtClean="0"/>
              <a:t>KE</a:t>
            </a:r>
            <a:r>
              <a:rPr lang="en-US" sz="6600" cap="none" dirty="0" smtClean="0"/>
              <a:t>PARIWISATAAN</a:t>
            </a:r>
            <a:endParaRPr lang="en-US" sz="6600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0971" y="5667954"/>
            <a:ext cx="9835970" cy="55369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PENDAHULUAN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Thousands of tourists flock Bali's Tanah Lot as high waves add to the experien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9" t="15355" r="7933" b="37193"/>
          <a:stretch/>
        </p:blipFill>
        <p:spPr bwMode="auto">
          <a:xfrm>
            <a:off x="160250" y="236913"/>
            <a:ext cx="11789295" cy="34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1356360"/>
          </a:xfrm>
        </p:spPr>
        <p:txBody>
          <a:bodyPr>
            <a:normAutofit/>
          </a:bodyPr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pic>
        <p:nvPicPr>
          <p:cNvPr id="7" name="Picture 6" descr="Woman on top of a hill">
            <a:extLst>
              <a:ext uri="{FF2B5EF4-FFF2-40B4-BE49-F238E27FC236}">
                <a16:creationId xmlns:a16="http://schemas.microsoft.com/office/drawing/2014/main" id="{5B1885B6-720E-4434-8EED-676D134293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160" r="1" b="1"/>
          <a:stretch/>
        </p:blipFill>
        <p:spPr>
          <a:xfrm>
            <a:off x="8310622" y="243840"/>
            <a:ext cx="3646837" cy="6377939"/>
          </a:xfrm>
          <a:prstGeom prst="rect">
            <a:avLst/>
          </a:prstGeom>
        </p:spPr>
      </p:pic>
      <p:graphicFrame>
        <p:nvGraphicFramePr>
          <p:cNvPr id="5" name="Content Placeholder 2" descr="Icon Bullets">
            <a:extLst>
              <a:ext uri="{FF2B5EF4-FFF2-40B4-BE49-F238E27FC236}">
                <a16:creationId xmlns:a16="http://schemas.microsoft.com/office/drawing/2014/main" id="{8453D1B9-6A3D-441D-888D-C1BEB727A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777326"/>
              </p:ext>
            </p:extLst>
          </p:nvPr>
        </p:nvGraphicFramePr>
        <p:xfrm>
          <a:off x="1143000" y="2057400"/>
          <a:ext cx="669306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2847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DEC2-3CE6-403C-843D-B88A8A45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ATURAN PERKULIAHAN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NAMA MATA KULIAH	: PENGANTAR PARIWISATA (KEPARIWISATAAN)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KODE MATA KULIAH	: PL37330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JENIS MK		: MK PILIHAN	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BOBOT		: 2 SKS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JADWAL		: JUMAT, 7.45-9.15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RUANG		: 5022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DEC2-3CE6-403C-843D-B88A8A45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BEBAN PERKULIAHAN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Kuliah Tatap Muka</a:t>
            </a:r>
          </a:p>
          <a:p>
            <a:r>
              <a:rPr lang="id-ID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Bahan di download di Kuliah Online</a:t>
            </a:r>
          </a:p>
          <a:p>
            <a:r>
              <a:rPr lang="id-ID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Tugas 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kelompok</a:t>
            </a:r>
            <a:endParaRPr lang="id-ID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d-ID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UTS, UAS, PR dan Kuis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3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DEC2-3CE6-403C-843D-B88A8A45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POKOK-POKOK PERKULIAHAN (1)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Dasar-dasar</a:t>
            </a:r>
            <a:r>
              <a:rPr lang="en-US" dirty="0" smtClean="0"/>
              <a:t> </a:t>
            </a:r>
            <a:r>
              <a:rPr lang="id-ID" dirty="0" smtClean="0"/>
              <a:t>Pariwisata</a:t>
            </a:r>
            <a:endParaRPr lang="en-US" dirty="0" smtClean="0"/>
          </a:p>
          <a:p>
            <a:r>
              <a:rPr lang="id-ID" dirty="0"/>
              <a:t>Perlunya Perencanaan Pariwisata </a:t>
            </a:r>
            <a:endParaRPr lang="en-US" dirty="0" smtClean="0"/>
          </a:p>
          <a:p>
            <a:r>
              <a:rPr lang="id-ID" dirty="0"/>
              <a:t>Sistem </a:t>
            </a:r>
            <a:r>
              <a:rPr lang="id-ID" dirty="0" smtClean="0"/>
              <a:t>Pariwisata</a:t>
            </a:r>
            <a:endParaRPr lang="en-US" dirty="0" smtClean="0"/>
          </a:p>
          <a:p>
            <a:r>
              <a:rPr lang="id-ID" dirty="0"/>
              <a:t>Komponen Supply dan Demand </a:t>
            </a:r>
            <a:endParaRPr lang="en-US" dirty="0"/>
          </a:p>
          <a:p>
            <a:pPr lvl="1"/>
            <a:r>
              <a:rPr lang="id-ID" dirty="0"/>
              <a:t>Obyek Wisata, Fasilitas, </a:t>
            </a:r>
            <a:r>
              <a:rPr lang="id-ID" dirty="0" smtClean="0"/>
              <a:t>Aksesibilitas</a:t>
            </a:r>
            <a:endParaRPr lang="en-US" dirty="0" smtClean="0"/>
          </a:p>
          <a:p>
            <a:r>
              <a:rPr lang="id-ID" dirty="0"/>
              <a:t>Dampak </a:t>
            </a:r>
            <a:r>
              <a:rPr lang="id-ID" dirty="0" smtClean="0"/>
              <a:t>Pariwisata</a:t>
            </a:r>
            <a:endParaRPr lang="en-US" dirty="0" smtClean="0"/>
          </a:p>
          <a:p>
            <a:pPr lvl="1"/>
            <a:r>
              <a:rPr lang="en-US" sz="2200" dirty="0" err="1"/>
              <a:t>Dampak</a:t>
            </a:r>
            <a:r>
              <a:rPr lang="en-US" sz="2200" dirty="0"/>
              <a:t> </a:t>
            </a:r>
            <a:r>
              <a:rPr lang="en-US" sz="2200" dirty="0" err="1"/>
              <a:t>ekonomi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pariwisata</a:t>
            </a:r>
            <a:endParaRPr lang="en-US" sz="2600" dirty="0"/>
          </a:p>
          <a:p>
            <a:pPr lvl="1"/>
            <a:r>
              <a:rPr lang="en-US" sz="2200" dirty="0" err="1"/>
              <a:t>Dampak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 smtClean="0"/>
              <a:t>budaya</a:t>
            </a:r>
            <a:endParaRPr lang="en-US" sz="2200" dirty="0" smtClean="0"/>
          </a:p>
          <a:p>
            <a:r>
              <a:rPr lang="id-ID" dirty="0"/>
              <a:t>Evolusi Daerah </a:t>
            </a:r>
            <a:r>
              <a:rPr lang="id-ID" dirty="0" smtClean="0"/>
              <a:t>Tujuan</a:t>
            </a:r>
            <a:r>
              <a:rPr lang="en-US" dirty="0"/>
              <a:t> </a:t>
            </a:r>
            <a:r>
              <a:rPr lang="id-ID" dirty="0" smtClean="0"/>
              <a:t>Wisata</a:t>
            </a:r>
            <a:endParaRPr lang="en-US" sz="2800" dirty="0"/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4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DEC2-3CE6-403C-843D-B88A8A45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POKOK-POKOK PERKULIAHAN (2)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Skala </a:t>
            </a:r>
            <a:r>
              <a:rPr lang="id-ID" dirty="0" smtClean="0"/>
              <a:t>Perencanaan</a:t>
            </a:r>
            <a:r>
              <a:rPr lang="en-US" dirty="0"/>
              <a:t> </a:t>
            </a:r>
            <a:r>
              <a:rPr lang="id-ID" dirty="0" smtClean="0"/>
              <a:t>Pengemb</a:t>
            </a:r>
            <a:r>
              <a:rPr lang="id-ID" dirty="0"/>
              <a:t>. Pariwisata</a:t>
            </a:r>
            <a:endParaRPr lang="en-US" sz="2600" dirty="0"/>
          </a:p>
          <a:p>
            <a:r>
              <a:rPr lang="id-ID" dirty="0"/>
              <a:t>Proses </a:t>
            </a:r>
            <a:r>
              <a:rPr lang="id-ID" dirty="0" smtClean="0"/>
              <a:t>Perencanaan</a:t>
            </a:r>
            <a:r>
              <a:rPr lang="en-US" dirty="0"/>
              <a:t> </a:t>
            </a:r>
            <a:r>
              <a:rPr lang="id-ID" dirty="0" smtClean="0"/>
              <a:t>Pariwisata</a:t>
            </a:r>
            <a:endParaRPr lang="en-US" sz="2400" dirty="0" smtClean="0"/>
          </a:p>
          <a:p>
            <a:r>
              <a:rPr lang="id-ID" dirty="0"/>
              <a:t>Evolusi Daerah </a:t>
            </a:r>
            <a:r>
              <a:rPr lang="id-ID" dirty="0" smtClean="0"/>
              <a:t>Tujuan</a:t>
            </a:r>
            <a:r>
              <a:rPr lang="en-US" dirty="0"/>
              <a:t> </a:t>
            </a:r>
            <a:r>
              <a:rPr lang="id-ID" dirty="0" smtClean="0"/>
              <a:t>Wisata</a:t>
            </a:r>
            <a:endParaRPr lang="en-US" dirty="0" smtClean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.</a:t>
            </a:r>
            <a:endParaRPr lang="en-US" sz="2800" dirty="0"/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0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Ardika, IG. 2019. </a:t>
            </a:r>
            <a:r>
              <a:rPr lang="id-ID" i="1" dirty="0"/>
              <a:t>Sustainable Tourism</a:t>
            </a:r>
            <a:r>
              <a:rPr lang="id-ID" dirty="0"/>
              <a:t>. Jakarta: Kompas Penerbit Buku</a:t>
            </a:r>
            <a:endParaRPr lang="en-US" dirty="0"/>
          </a:p>
          <a:p>
            <a:pPr lvl="0"/>
            <a:r>
              <a:rPr lang="id-ID" dirty="0"/>
              <a:t>Bong, S. dkk. 2019. </a:t>
            </a:r>
            <a:r>
              <a:rPr lang="id-ID" i="1" dirty="0"/>
              <a:t>Manajemen Resiko, Krisis dan Bencana untuk Industri Pariwisata yang Berkelanjutan.</a:t>
            </a:r>
            <a:r>
              <a:rPr lang="id-ID" dirty="0"/>
              <a:t> Jakarta: Gramedia</a:t>
            </a:r>
            <a:endParaRPr lang="en-US" dirty="0"/>
          </a:p>
          <a:p>
            <a:pPr lvl="0"/>
            <a:r>
              <a:rPr lang="id-ID" dirty="0"/>
              <a:t>Franklin, A. 1992. </a:t>
            </a:r>
            <a:r>
              <a:rPr lang="id-ID" i="1" dirty="0"/>
              <a:t>Tourism an Introduction</a:t>
            </a:r>
            <a:r>
              <a:rPr lang="id-ID" dirty="0"/>
              <a:t>. London: Sage Publication</a:t>
            </a:r>
            <a:endParaRPr lang="en-US" dirty="0"/>
          </a:p>
          <a:p>
            <a:pPr lvl="0"/>
            <a:r>
              <a:rPr lang="id-ID" dirty="0"/>
              <a:t>Judiseno, RK. 2019. </a:t>
            </a:r>
            <a:r>
              <a:rPr lang="id-ID" i="1" dirty="0"/>
              <a:t>Branding Destinasi dan Promosi Pariwisata</a:t>
            </a:r>
            <a:r>
              <a:rPr lang="id-ID" dirty="0"/>
              <a:t>. Jakarta: GRamedia</a:t>
            </a:r>
            <a:endParaRPr lang="en-US" dirty="0"/>
          </a:p>
          <a:p>
            <a:pPr lvl="0"/>
            <a:r>
              <a:rPr lang="id-ID" dirty="0"/>
              <a:t>Lickorish, LJ &amp; C. Jenkins. 1997. </a:t>
            </a:r>
            <a:r>
              <a:rPr lang="id-ID" i="1" dirty="0"/>
              <a:t>An Introduction to Tourism</a:t>
            </a:r>
            <a:r>
              <a:rPr lang="id-ID" dirty="0"/>
              <a:t>. Oxford: Butterworth-Heinemann</a:t>
            </a:r>
            <a:endParaRPr lang="en-US" dirty="0"/>
          </a:p>
          <a:p>
            <a:pPr lvl="0"/>
            <a:r>
              <a:rPr lang="id-ID" dirty="0"/>
              <a:t>Page, S. J. 2009. </a:t>
            </a:r>
            <a:r>
              <a:rPr lang="id-ID" i="1" dirty="0"/>
              <a:t>Tourism Management</a:t>
            </a:r>
            <a:r>
              <a:rPr lang="id-ID" dirty="0"/>
              <a:t>. Third Edition. Amsterdam: Elsevier</a:t>
            </a:r>
            <a:endParaRPr lang="en-US" dirty="0"/>
          </a:p>
          <a:p>
            <a:pPr lvl="0"/>
            <a:r>
              <a:rPr lang="id-ID" dirty="0"/>
              <a:t>Tutorial Point. 2016. </a:t>
            </a:r>
            <a:r>
              <a:rPr lang="id-ID" i="1" dirty="0"/>
              <a:t>Tourism Management.</a:t>
            </a:r>
            <a:r>
              <a:rPr lang="id-ID" dirty="0"/>
              <a:t> Tutorial Point Pvt.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5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Kuis dan PR= 10%</a:t>
            </a:r>
          </a:p>
          <a:p>
            <a:r>
              <a:rPr lang="id-ID" dirty="0"/>
              <a:t>Ujian Tengah Semester = 30%</a:t>
            </a:r>
          </a:p>
          <a:p>
            <a:r>
              <a:rPr lang="id-ID" dirty="0"/>
              <a:t>Ujian Akhir Semester = </a:t>
            </a:r>
            <a:r>
              <a:rPr lang="en-US" dirty="0" smtClean="0"/>
              <a:t>3</a:t>
            </a:r>
            <a:r>
              <a:rPr lang="id-ID" dirty="0" smtClean="0"/>
              <a:t>0</a:t>
            </a:r>
            <a:r>
              <a:rPr lang="id-ID" dirty="0"/>
              <a:t>%</a:t>
            </a:r>
          </a:p>
          <a:p>
            <a:r>
              <a:rPr lang="id-ID" dirty="0"/>
              <a:t>Tugas </a:t>
            </a:r>
            <a:r>
              <a:rPr lang="en-US" dirty="0" err="1" smtClean="0"/>
              <a:t>individu</a:t>
            </a:r>
            <a:r>
              <a:rPr lang="id-ID" dirty="0" smtClean="0"/>
              <a:t> </a:t>
            </a:r>
            <a:r>
              <a:rPr lang="id-ID" dirty="0"/>
              <a:t>= 20%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7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r>
              <a:rPr lang="en-US" dirty="0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berupa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endParaRPr lang="id-ID" b="1" dirty="0"/>
          </a:p>
          <a:p>
            <a:r>
              <a:rPr lang="id-ID" b="1" dirty="0" smtClean="0"/>
              <a:t>Tulisan berdasarkan </a:t>
            </a:r>
            <a:r>
              <a:rPr lang="id-ID" b="1" dirty="0"/>
              <a:t>studi pustaka atau pemaparan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  <a:r>
              <a:rPr lang="en-US" b="1" dirty="0" err="1" smtClean="0"/>
              <a:t>wisata</a:t>
            </a:r>
            <a:r>
              <a:rPr lang="en-US" b="1" dirty="0" smtClean="0"/>
              <a:t>.</a:t>
            </a:r>
            <a:endParaRPr lang="id-ID" b="1" dirty="0"/>
          </a:p>
          <a:p>
            <a:r>
              <a:rPr lang="id-ID" b="1" dirty="0"/>
              <a:t>Kajian bisa satu </a:t>
            </a:r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  <a:r>
              <a:rPr lang="en-US" b="1" dirty="0" err="1" smtClean="0"/>
              <a:t>wisata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kawasan</a:t>
            </a:r>
            <a:r>
              <a:rPr lang="en-US" b="1" dirty="0" smtClean="0"/>
              <a:t> </a:t>
            </a:r>
            <a:r>
              <a:rPr lang="en-US" b="1" dirty="0" err="1" smtClean="0"/>
              <a:t>wisata</a:t>
            </a:r>
            <a:r>
              <a:rPr lang="en-US" b="1" dirty="0" smtClean="0"/>
              <a:t> di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id-ID" b="1" dirty="0" smtClean="0"/>
              <a:t>wilayah </a:t>
            </a:r>
            <a:r>
              <a:rPr lang="id-ID" b="1" dirty="0"/>
              <a:t>(kecamatan/kabupaten)/kota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9660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130FAE8E-18A7-4D4B-B1D5-F068BB36F4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AD055F-6A08-4727-8DB8-D3FD1D1AA7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57C456-CC1D-4991-B397-26B0CCF834E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Tourism design</Template>
  <TotalTime>0</TotalTime>
  <Words>267</Words>
  <Application>Microsoft Office PowerPoint</Application>
  <PresentationFormat>Widescreen</PresentationFormat>
  <Paragraphs>55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Narrow</vt:lpstr>
      <vt:lpstr>Calibri</vt:lpstr>
      <vt:lpstr>Corbel</vt:lpstr>
      <vt:lpstr>Basis</vt:lpstr>
      <vt:lpstr>PENGANTAR KEPARIWISATAAN</vt:lpstr>
      <vt:lpstr>PENDAHULUAN</vt:lpstr>
      <vt:lpstr>ATURAN PERKULIAHAN</vt:lpstr>
      <vt:lpstr>BEBAN PERKULIAHAN</vt:lpstr>
      <vt:lpstr>POKOK-POKOK PERKULIAHAN (1)</vt:lpstr>
      <vt:lpstr>POKOK-POKOK PERKULIAHAN (2)</vt:lpstr>
      <vt:lpstr>REFERENSI</vt:lpstr>
      <vt:lpstr>PENILAIAN</vt:lpstr>
      <vt:lpstr>TUGAS INDIVIDU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2020-02-29T03:17:58Z</dcterms:created>
  <dcterms:modified xsi:type="dcterms:W3CDTF">2020-03-17T05:23:08Z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