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9" r:id="rId6"/>
    <p:sldId id="271" r:id="rId7"/>
    <p:sldId id="283" r:id="rId8"/>
    <p:sldId id="284" r:id="rId9"/>
    <p:sldId id="281" r:id="rId10"/>
    <p:sldId id="285" r:id="rId11"/>
    <p:sldId id="286" r:id="rId12"/>
    <p:sldId id="288" r:id="rId13"/>
    <p:sldId id="290" r:id="rId14"/>
    <p:sldId id="291" r:id="rId15"/>
    <p:sldId id="29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271"/>
            <p14:sldId id="283"/>
            <p14:sldId id="284"/>
            <p14:sldId id="281"/>
            <p14:sldId id="285"/>
            <p14:sldId id="286"/>
            <p14:sldId id="288"/>
            <p14:sldId id="290"/>
            <p14:sldId id="291"/>
            <p14:sldId id="293"/>
            <p14:sldId id="292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Komputer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Aplikasi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Manajemen</a:t>
            </a:r>
            <a:r>
              <a:rPr lang="en-US" sz="4800" dirty="0" smtClean="0">
                <a:solidFill>
                  <a:schemeClr val="bg1"/>
                </a:solidFill>
              </a:rPr>
              <a:t> II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(Microsoft Access)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Studi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Manajemen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en-US" sz="1600" b="1" dirty="0" err="1" smtClean="0">
                <a:solidFill>
                  <a:srgbClr val="FF0000"/>
                </a:solidFill>
              </a:rPr>
              <a:t>Mengganti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Nama Field</a:t>
            </a:r>
            <a:r>
              <a:rPr lang="en-US" sz="1600" dirty="0"/>
              <a:t> :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mengganti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field, </a:t>
            </a:r>
            <a:r>
              <a:rPr lang="en-US" sz="1600" dirty="0" err="1"/>
              <a:t>misal</a:t>
            </a:r>
            <a:r>
              <a:rPr lang="en-US" sz="1600" dirty="0"/>
              <a:t> Field1 </a:t>
            </a:r>
            <a:r>
              <a:rPr lang="en-US" sz="1600" dirty="0" err="1"/>
              <a:t>menjadi</a:t>
            </a:r>
            <a:r>
              <a:rPr lang="en-US" sz="1600" dirty="0"/>
              <a:t> NIP,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kali </a:t>
            </a:r>
            <a:r>
              <a:rPr lang="en-US" sz="1600" dirty="0"/>
              <a:t>Field1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blok</a:t>
            </a:r>
            <a:r>
              <a:rPr lang="en-US" sz="1600" dirty="0"/>
              <a:t> </a:t>
            </a:r>
            <a:r>
              <a:rPr lang="en-US" sz="1600" dirty="0" err="1"/>
              <a:t>warna</a:t>
            </a:r>
            <a:r>
              <a:rPr lang="en-US" sz="1600" dirty="0"/>
              <a:t> </a:t>
            </a:r>
            <a:r>
              <a:rPr lang="en-US" sz="1600" dirty="0" err="1"/>
              <a:t>hitam</a:t>
            </a:r>
            <a:r>
              <a:rPr lang="en-US" sz="1600" dirty="0"/>
              <a:t>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ketikkan</a:t>
            </a:r>
            <a:r>
              <a:rPr lang="en-US" sz="1600" dirty="0"/>
              <a:t> NIP </a:t>
            </a:r>
            <a:r>
              <a:rPr lang="en-US" sz="1600" dirty="0" err="1"/>
              <a:t>lalu</a:t>
            </a:r>
            <a:r>
              <a:rPr lang="en-US" sz="1600" dirty="0"/>
              <a:t> Enter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cara</a:t>
            </a:r>
            <a:r>
              <a:rPr lang="en-US" sz="1600" dirty="0"/>
              <a:t> lain </a:t>
            </a:r>
            <a:r>
              <a:rPr lang="en-US" sz="1600" dirty="0" err="1"/>
              <a:t>klik</a:t>
            </a:r>
            <a:r>
              <a:rPr lang="en-US" sz="1600" dirty="0"/>
              <a:t> mouse </a:t>
            </a:r>
            <a:r>
              <a:rPr lang="en-US" sz="1600" dirty="0" err="1"/>
              <a:t>kanan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Rename Field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en-US" sz="1600" b="1" dirty="0" err="1" smtClean="0">
                <a:solidFill>
                  <a:srgbClr val="FF0000"/>
                </a:solidFill>
              </a:rPr>
              <a:t>Menyimpan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/>
              <a:t> : </a:t>
            </a:r>
            <a:r>
              <a:rPr lang="en-US" sz="1600" dirty="0" err="1" smtClean="0"/>
              <a:t>Tekan</a:t>
            </a:r>
            <a:r>
              <a:rPr lang="en-US" sz="1600" dirty="0" smtClean="0"/>
              <a:t> Ctrl + S, </a:t>
            </a:r>
            <a:r>
              <a:rPr lang="en-US" sz="1600" dirty="0" err="1" smtClean="0"/>
              <a:t>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,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b="1" dirty="0" smtClean="0"/>
              <a:t>Data </a:t>
            </a:r>
            <a:r>
              <a:rPr lang="en-US" sz="1600" b="1" dirty="0" err="1" smtClean="0"/>
              <a:t>Pegawai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46" t="54905"/>
          <a:stretch/>
        </p:blipFill>
        <p:spPr>
          <a:xfrm>
            <a:off x="1499801" y="2624903"/>
            <a:ext cx="8972004" cy="1443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66" y="4671172"/>
            <a:ext cx="37909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2.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Design View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Design View,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 </a:t>
            </a: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Create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Table,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Table Design,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dirty="0" err="1" smtClean="0"/>
              <a:t>Disain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)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Buatlah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</a:t>
            </a:r>
            <a:r>
              <a:rPr lang="en-US" sz="1600" dirty="0" smtClean="0"/>
              <a:t> table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 di </a:t>
            </a:r>
            <a:r>
              <a:rPr lang="en-US" sz="1600" dirty="0" err="1" smtClean="0"/>
              <a:t>atas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Pada</a:t>
            </a:r>
            <a:r>
              <a:rPr lang="en-US" sz="1600" dirty="0" smtClean="0"/>
              <a:t> field </a:t>
            </a:r>
            <a:r>
              <a:rPr lang="en-US" sz="1600" b="1" dirty="0" smtClean="0"/>
              <a:t>id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smtClean="0"/>
              <a:t>Primary Key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Tools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Simpan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283" b="55244"/>
          <a:stretch/>
        </p:blipFill>
        <p:spPr>
          <a:xfrm>
            <a:off x="911066" y="2815063"/>
            <a:ext cx="10149473" cy="2547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010" t="20258" r="59596" b="71213"/>
          <a:stretch/>
        </p:blipFill>
        <p:spPr>
          <a:xfrm>
            <a:off x="5985802" y="5435745"/>
            <a:ext cx="3856996" cy="6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Latihan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/>
              <a:t>file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Table Design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smtClean="0"/>
              <a:t>table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Gunakan</a:t>
            </a:r>
            <a:r>
              <a:rPr lang="en-US" sz="1600" dirty="0" smtClean="0"/>
              <a:t> </a:t>
            </a:r>
            <a:r>
              <a:rPr lang="en-US" sz="1600" dirty="0"/>
              <a:t>field NIM </a:t>
            </a:r>
            <a:r>
              <a:rPr lang="en-US" sz="1600" dirty="0" err="1"/>
              <a:t>sebagai</a:t>
            </a:r>
            <a:r>
              <a:rPr lang="en-US" sz="1600" dirty="0"/>
              <a:t> Primary Key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/>
              <a:t>Simpan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di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file </a:t>
            </a:r>
            <a:r>
              <a:rPr lang="en-US" sz="1600" dirty="0" smtClean="0"/>
              <a:t>LAT MODUL-1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Isikan</a:t>
            </a:r>
            <a:r>
              <a:rPr lang="en-US" sz="1600" dirty="0" smtClean="0"/>
              <a:t> data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(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datanya</a:t>
            </a:r>
            <a:r>
              <a:rPr lang="en-US" sz="1600" dirty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/>
              <a:t>data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teman-teman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) </a:t>
            </a:r>
            <a:r>
              <a:rPr lang="en-US" sz="1600" dirty="0"/>
              <a:t>: 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59" t="19809" r="59596" b="55500"/>
          <a:stretch/>
        </p:blipFill>
        <p:spPr>
          <a:xfrm>
            <a:off x="3573211" y="1721765"/>
            <a:ext cx="4154366" cy="1959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38" t="44130"/>
          <a:stretch/>
        </p:blipFill>
        <p:spPr>
          <a:xfrm>
            <a:off x="2014790" y="4771158"/>
            <a:ext cx="7953093" cy="18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3236080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Database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2844450"/>
            <a:ext cx="4504252" cy="46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Ms. Access 2016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2 inside  indicating step 2"/>
          <p:cNvGrpSpPr/>
          <p:nvPr/>
        </p:nvGrpSpPr>
        <p:grpSpPr bwMode="blackWhite">
          <a:xfrm>
            <a:off x="531552" y="3690830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1" name="Content Placeholder 17"/>
          <p:cNvSpPr txBox="1">
            <a:spLocks/>
          </p:cNvSpPr>
          <p:nvPr/>
        </p:nvSpPr>
        <p:spPr>
          <a:xfrm>
            <a:off x="1056513" y="3731023"/>
            <a:ext cx="4504252" cy="46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Membuat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Database &amp;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5246715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Database (Basis Data)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Connolly &amp;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Begg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(2010, p65)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/>
              <a:t>B</a:t>
            </a:r>
            <a:r>
              <a:rPr lang="en-US" sz="1600" dirty="0" smtClean="0"/>
              <a:t>asis </a:t>
            </a:r>
            <a:r>
              <a:rPr lang="en-US" sz="1600" dirty="0"/>
              <a:t>data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data yang </a:t>
            </a:r>
            <a:r>
              <a:rPr lang="en-US" sz="1600" dirty="0" err="1"/>
              <a:t>saling</a:t>
            </a:r>
            <a:r>
              <a:rPr lang="en-US" sz="1600" dirty="0"/>
              <a:t> </a:t>
            </a:r>
            <a:r>
              <a:rPr lang="en-US" sz="1600" i="1" dirty="0" err="1"/>
              <a:t>berelasi</a:t>
            </a:r>
            <a:r>
              <a:rPr lang="en-US" sz="1600" dirty="0"/>
              <a:t> 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melengkapi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.</a:t>
            </a:r>
            <a:endParaRPr lang="en-US" sz="1600" b="1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dirty="0" smtClean="0"/>
              <a:t>Abdul </a:t>
            </a:r>
            <a:r>
              <a:rPr lang="en-US" sz="1600" b="1" dirty="0" err="1"/>
              <a:t>Kadir</a:t>
            </a:r>
            <a:r>
              <a:rPr lang="en-US" sz="1600" b="1" dirty="0"/>
              <a:t> &amp; Terra Ch. </a:t>
            </a:r>
            <a:r>
              <a:rPr lang="en-US" sz="1600" b="1" dirty="0" err="1"/>
              <a:t>Triwahyuni</a:t>
            </a:r>
            <a:r>
              <a:rPr lang="en-US" sz="1600" b="1" dirty="0"/>
              <a:t> 2013 </a:t>
            </a:r>
            <a:endParaRPr lang="en-US" sz="1600" b="1" dirty="0" smtClean="0"/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Basis </a:t>
            </a:r>
            <a:r>
              <a:rPr lang="en-US" sz="1600" dirty="0"/>
              <a:t>Data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pengorganisasian</a:t>
            </a:r>
            <a:r>
              <a:rPr lang="en-US" sz="1600" dirty="0"/>
              <a:t> </a:t>
            </a:r>
            <a:r>
              <a:rPr lang="en-US" sz="1600" dirty="0" err="1"/>
              <a:t>sekumpulan</a:t>
            </a:r>
            <a:r>
              <a:rPr lang="en-US" sz="1600" dirty="0"/>
              <a:t> data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memudahkan</a:t>
            </a:r>
            <a:r>
              <a:rPr lang="en-US" sz="1600" dirty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 smtClean="0"/>
              <a:t>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www.itpedia.nl/wp-content/uploads/2017/11/databa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85" y="1715800"/>
            <a:ext cx="5482191" cy="41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5324352" cy="216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DBMS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Database Management System (DBMS)</a:t>
            </a:r>
            <a:r>
              <a:rPr lang="en-US" sz="1600" dirty="0" smtClean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software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basis data yang </a:t>
            </a:r>
            <a:r>
              <a:rPr lang="en-US" sz="1600" dirty="0" err="1"/>
              <a:t>berbasis</a:t>
            </a:r>
            <a:r>
              <a:rPr lang="en-US" sz="1600" dirty="0"/>
              <a:t> </a:t>
            </a:r>
            <a:r>
              <a:rPr lang="en-US" sz="1600" dirty="0" err="1"/>
              <a:t>komputerisasi</a:t>
            </a:r>
            <a:r>
              <a:rPr lang="en-US" sz="1600" dirty="0"/>
              <a:t>. DBMS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pemeliharaan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data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</a:t>
            </a:r>
            <a:endParaRPr lang="en-US" sz="2100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s://lh3.googleusercontent.com/proxy/mHas5LBMvGko6VZvwiza1cqIRm5vKWfv6XU6Od3GVcT_vodqeujKI2TK8GI5hlCaEWp5VNrWUJUhY5rN6DPmZOgr9f4B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0" y="3381554"/>
            <a:ext cx="4386872" cy="25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learncomputerscienceonline.com/wp-content/uploads/2019/08/Commonly-Used-DB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2011229"/>
            <a:ext cx="4408098" cy="44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9404647" cy="216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Field, Record, Table</a:t>
            </a:r>
            <a:endParaRPr lang="en-US" sz="2100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5419"/>
          <a:stretch/>
        </p:blipFill>
        <p:spPr>
          <a:xfrm>
            <a:off x="2415397" y="3927217"/>
            <a:ext cx="7065034" cy="2442835"/>
          </a:xfrm>
          <a:prstGeom prst="rect">
            <a:avLst/>
          </a:prstGeom>
        </p:spPr>
      </p:pic>
      <p:grpSp>
        <p:nvGrpSpPr>
          <p:cNvPr id="7" name="Group 6" descr="Small circle with number 1 inside  indicating step 1"/>
          <p:cNvGrpSpPr/>
          <p:nvPr/>
        </p:nvGrpSpPr>
        <p:grpSpPr bwMode="blackWhite">
          <a:xfrm>
            <a:off x="521207" y="1971664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1" name="Content Placeholder 17"/>
          <p:cNvSpPr txBox="1">
            <a:spLocks/>
          </p:cNvSpPr>
          <p:nvPr/>
        </p:nvSpPr>
        <p:spPr>
          <a:xfrm>
            <a:off x="1046168" y="2011856"/>
            <a:ext cx="5673809" cy="59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atribut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record yang </a:t>
            </a:r>
            <a:r>
              <a:rPr lang="en-US" sz="1600" dirty="0" err="1"/>
              <a:t>menunjukkan</a:t>
            </a:r>
            <a:r>
              <a:rPr lang="en-US" sz="1600" dirty="0"/>
              <a:t>/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item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data</a:t>
            </a:r>
            <a:endParaRPr lang="en-US" sz="2000" b="1" dirty="0">
              <a:solidFill>
                <a:srgbClr val="FF0000"/>
              </a:solidFill>
              <a:cs typeface="Segoe UI"/>
            </a:endParaRPr>
          </a:p>
        </p:txBody>
      </p:sp>
      <p:grpSp>
        <p:nvGrpSpPr>
          <p:cNvPr id="12" name="Group 11" descr="Small circle with number 1 inside  indicating step 1"/>
          <p:cNvGrpSpPr/>
          <p:nvPr/>
        </p:nvGrpSpPr>
        <p:grpSpPr bwMode="blackWhite">
          <a:xfrm>
            <a:off x="521207" y="2528023"/>
            <a:ext cx="558179" cy="409838"/>
            <a:chOff x="6953426" y="711274"/>
            <a:chExt cx="558179" cy="409838"/>
          </a:xfrm>
        </p:grpSpPr>
        <p:sp>
          <p:nvSpPr>
            <p:cNvPr id="13" name="Oval 1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5" name="Content Placeholder 17"/>
          <p:cNvSpPr txBox="1">
            <a:spLocks/>
          </p:cNvSpPr>
          <p:nvPr/>
        </p:nvSpPr>
        <p:spPr>
          <a:xfrm>
            <a:off x="1066568" y="3424059"/>
            <a:ext cx="567381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Table,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record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field</a:t>
            </a:r>
            <a:endParaRPr lang="en-US" sz="2800" b="1" dirty="0">
              <a:solidFill>
                <a:srgbClr val="FF0000"/>
              </a:solidFill>
              <a:cs typeface="Segoe UI"/>
            </a:endParaRPr>
          </a:p>
        </p:txBody>
      </p:sp>
      <p:grpSp>
        <p:nvGrpSpPr>
          <p:cNvPr id="16" name="Group 15" descr="Small circle with number 1 inside  indicating step 1"/>
          <p:cNvGrpSpPr/>
          <p:nvPr/>
        </p:nvGrpSpPr>
        <p:grpSpPr bwMode="blackWhite">
          <a:xfrm>
            <a:off x="541609" y="3351176"/>
            <a:ext cx="558179" cy="409838"/>
            <a:chOff x="6953426" y="711274"/>
            <a:chExt cx="558179" cy="409838"/>
          </a:xfrm>
        </p:grpSpPr>
        <p:sp>
          <p:nvSpPr>
            <p:cNvPr id="17" name="Oval 1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9" name="Content Placeholder 17"/>
          <p:cNvSpPr txBox="1">
            <a:spLocks/>
          </p:cNvSpPr>
          <p:nvPr/>
        </p:nvSpPr>
        <p:spPr>
          <a:xfrm>
            <a:off x="1053929" y="2592397"/>
            <a:ext cx="5597037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Record</a:t>
            </a:r>
            <a:r>
              <a:rPr lang="en-US" sz="1600" dirty="0"/>
              <a:t>,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field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 smtClean="0"/>
              <a:t>tersimpan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baris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18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Ms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Access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1"/>
            <a:ext cx="11017786" cy="89812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/>
              <a:t>Microsoft Access </a:t>
            </a:r>
            <a:r>
              <a:rPr lang="en-US" sz="1600" dirty="0" err="1"/>
              <a:t>merupakan</a:t>
            </a:r>
            <a:r>
              <a:rPr lang="en-US" sz="1600" dirty="0"/>
              <a:t> program database yang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populer</a:t>
            </a:r>
            <a:r>
              <a:rPr lang="en-US" sz="1600" dirty="0"/>
              <a:t>,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, </a:t>
            </a:r>
            <a:r>
              <a:rPr lang="en-US" sz="1600" dirty="0" err="1"/>
              <a:t>berorientasi</a:t>
            </a:r>
            <a:r>
              <a:rPr lang="en-US" sz="1600" dirty="0"/>
              <a:t> visual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Windows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diintegrasikan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lain.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/>
              <a:t>Microsoft Access,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memodifikasi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,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/>
              <a:t>entri</a:t>
            </a:r>
            <a:r>
              <a:rPr lang="en-US" sz="1600" dirty="0"/>
              <a:t> data, query,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database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cepat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386" t="13560" r="7944" b="6612"/>
          <a:stretch/>
        </p:blipFill>
        <p:spPr>
          <a:xfrm>
            <a:off x="5304956" y="2467155"/>
            <a:ext cx="6254440" cy="3864634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2329132"/>
            <a:ext cx="4138893" cy="128407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database </a:t>
            </a:r>
            <a:r>
              <a:rPr lang="en-US" sz="1600" b="1" u="sng" dirty="0" err="1" smtClean="0"/>
              <a:t>baru</a:t>
            </a:r>
            <a:endParaRPr lang="en-US" sz="1600" b="1" u="sng" dirty="0" smtClean="0"/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file database </a:t>
            </a:r>
            <a:r>
              <a:rPr lang="en-US" sz="1600" dirty="0" err="1"/>
              <a:t>baru</a:t>
            </a:r>
            <a:r>
              <a:rPr lang="en-US" sz="1600" dirty="0"/>
              <a:t>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langkah-langkah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Buka</a:t>
            </a:r>
            <a:r>
              <a:rPr lang="en-US" sz="1600" dirty="0" smtClean="0"/>
              <a:t> Ms. Access 2016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Pilih</a:t>
            </a:r>
            <a:r>
              <a:rPr lang="en-US" sz="1600" dirty="0" smtClean="0"/>
              <a:t> Blank desktop database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Ubah</a:t>
            </a:r>
            <a:r>
              <a:rPr lang="en-US" sz="1600" dirty="0" smtClean="0"/>
              <a:t> File Name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Modul1.accdb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Simpan</a:t>
            </a:r>
            <a:r>
              <a:rPr lang="en-US" sz="1600" dirty="0" smtClean="0"/>
              <a:t> di Documents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Create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863" t="33696" r="26923" b="29880"/>
          <a:stretch/>
        </p:blipFill>
        <p:spPr>
          <a:xfrm>
            <a:off x="4527324" y="4393990"/>
            <a:ext cx="4370813" cy="19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1"/>
            <a:ext cx="469621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/>
              <a:t>Opening screen for </a:t>
            </a:r>
            <a:r>
              <a:rPr lang="en-US" sz="1600" b="1" u="sng" dirty="0" smtClean="0"/>
              <a:t>new blank </a:t>
            </a:r>
            <a:r>
              <a:rPr lang="en-US" sz="1600" b="1" u="sng" dirty="0"/>
              <a:t>Access database</a:t>
            </a:r>
            <a:endParaRPr lang="en-US" sz="1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94" t="15113" r="7751" b="6699"/>
          <a:stretch/>
        </p:blipFill>
        <p:spPr>
          <a:xfrm>
            <a:off x="2450437" y="1793289"/>
            <a:ext cx="6830118" cy="4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1431011"/>
            <a:ext cx="800934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1.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,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/>
              <a:t>file database, </a:t>
            </a:r>
            <a:r>
              <a:rPr lang="en-US" sz="1600" dirty="0" err="1"/>
              <a:t>maka</a:t>
            </a:r>
            <a:r>
              <a:rPr lang="en-US" sz="1600" dirty="0"/>
              <a:t> yang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kali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tampil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jendela</a:t>
            </a:r>
            <a:r>
              <a:rPr lang="en-US" sz="1600" dirty="0" smtClean="0"/>
              <a:t> Datasheet </a:t>
            </a:r>
            <a:r>
              <a:rPr lang="en-US" sz="1600" dirty="0"/>
              <a:t>View </a:t>
            </a:r>
            <a:r>
              <a:rPr lang="en-US" sz="1600" dirty="0" err="1"/>
              <a:t>berikut</a:t>
            </a:r>
            <a:r>
              <a:rPr lang="en-US" sz="1600" dirty="0"/>
              <a:t> :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" t="3980" r="87604" b="70561"/>
          <a:stretch/>
        </p:blipFill>
        <p:spPr>
          <a:xfrm>
            <a:off x="643667" y="2793588"/>
            <a:ext cx="2246051" cy="261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911" r="71780" b="63916"/>
          <a:stretch/>
        </p:blipFill>
        <p:spPr>
          <a:xfrm>
            <a:off x="3390070" y="2793588"/>
            <a:ext cx="5160885" cy="33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Ada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data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datasheet </a:t>
            </a:r>
            <a:r>
              <a:rPr lang="en-US" sz="1600" dirty="0" smtClean="0"/>
              <a:t>view, </a:t>
            </a:r>
            <a:r>
              <a:rPr lang="en-US" sz="1600" dirty="0" err="1"/>
              <a:t>yaitu</a:t>
            </a:r>
            <a:r>
              <a:rPr lang="en-US" sz="1600" dirty="0"/>
              <a:t> : </a:t>
            </a: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1" dirty="0" err="1" smtClean="0">
                <a:solidFill>
                  <a:srgbClr val="FF0000"/>
                </a:solidFill>
              </a:rPr>
              <a:t>Mengisi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Data/Record</a:t>
            </a:r>
            <a:r>
              <a:rPr lang="en-US" sz="1600" dirty="0"/>
              <a:t> :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diminta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data </a:t>
            </a:r>
            <a:r>
              <a:rPr lang="en-US" sz="1600" dirty="0" err="1"/>
              <a:t>atau</a:t>
            </a:r>
            <a:r>
              <a:rPr lang="en-US" sz="1600" dirty="0"/>
              <a:t> record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 smtClean="0"/>
              <a:t>dulu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isian</a:t>
            </a:r>
            <a:r>
              <a:rPr lang="en-US" sz="1600" dirty="0"/>
              <a:t> </a:t>
            </a:r>
            <a:r>
              <a:rPr lang="en-US" sz="1600" dirty="0" err="1"/>
              <a:t>Clik</a:t>
            </a:r>
            <a:r>
              <a:rPr lang="en-US" sz="1600" dirty="0"/>
              <a:t> to Add,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diisi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12345,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Click </a:t>
            </a:r>
            <a:r>
              <a:rPr lang="en-US" sz="1600" dirty="0"/>
              <a:t>to Add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smtClean="0"/>
              <a:t>Field1.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22" t="33521" r="10814"/>
          <a:stretch/>
        </p:blipFill>
        <p:spPr>
          <a:xfrm>
            <a:off x="2017059" y="2931291"/>
            <a:ext cx="8300115" cy="32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520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WelcomeDoc</vt:lpstr>
      <vt:lpstr>Komputer Aplikasi Manajemen II (Microsoft Access)</vt:lpstr>
      <vt:lpstr>Outline</vt:lpstr>
      <vt:lpstr>Pengenalan Database</vt:lpstr>
      <vt:lpstr>Pengenalan Database</vt:lpstr>
      <vt:lpstr>Pengenalan Database</vt:lpstr>
      <vt:lpstr>Pengenalan Ms Access</vt:lpstr>
      <vt:lpstr>Membuat Tabel</vt:lpstr>
      <vt:lpstr>Membuat Tabel</vt:lpstr>
      <vt:lpstr>Membuat Tabel</vt:lpstr>
      <vt:lpstr>Membuat Tabel</vt:lpstr>
      <vt:lpstr>Membuat Tabel</vt:lpstr>
      <vt:lpstr>Latihan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2020-03-15T17:09:12Z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