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435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6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830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2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42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7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174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92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843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525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861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FFFF0-8178-4091-812A-FE8F2E37B16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D983-E9B2-42DB-89EF-EF5FF8CB3D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485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1454728"/>
            <a:ext cx="7851648" cy="166254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Pertemuan I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smtClean="0"/>
              <a:t>Penelitian Ilmiah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92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Prosedur Penelitian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9"/>
            </a:pPr>
            <a:r>
              <a:rPr lang="en-US" smtClean="0"/>
              <a:t>Menentukan dan menyusun instrumen</a:t>
            </a:r>
          </a:p>
          <a:p>
            <a:pPr marL="514350" indent="-514350" eaLnBrk="1" hangingPunct="1">
              <a:buFont typeface="Calibri" pitchFamily="34" charset="0"/>
              <a:buAutoNum type="arabicPeriod" startAt="9"/>
            </a:pPr>
            <a:r>
              <a:rPr lang="en-US" smtClean="0"/>
              <a:t>Mengumpulkan data</a:t>
            </a:r>
          </a:p>
          <a:p>
            <a:pPr marL="514350" indent="-514350" eaLnBrk="1" hangingPunct="1">
              <a:buFont typeface="Calibri" pitchFamily="34" charset="0"/>
              <a:buAutoNum type="arabicPeriod" startAt="9"/>
            </a:pPr>
            <a:r>
              <a:rPr lang="en-US" smtClean="0"/>
              <a:t>Analisis data</a:t>
            </a:r>
          </a:p>
          <a:p>
            <a:pPr marL="514350" indent="-514350" eaLnBrk="1" hangingPunct="1">
              <a:buFont typeface="Calibri" pitchFamily="34" charset="0"/>
              <a:buAutoNum type="arabicPeriod" startAt="9"/>
            </a:pPr>
            <a:r>
              <a:rPr lang="en-US" smtClean="0"/>
              <a:t>Menarik kesimpulan</a:t>
            </a:r>
          </a:p>
          <a:p>
            <a:pPr marL="514350" indent="-514350" eaLnBrk="1" hangingPunct="1">
              <a:buFont typeface="Calibri" pitchFamily="34" charset="0"/>
              <a:buAutoNum type="arabicPeriod" startAt="9"/>
            </a:pPr>
            <a:r>
              <a:rPr lang="en-US" smtClean="0"/>
              <a:t>Menyusun laporan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997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Karakteristik Penelitian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Untuk pemecahan masalah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Pengembangan ilmu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Empirik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Observasi dan deskripsi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Sistematik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Obyektif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Replikatif dan transmitable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Butuh keahlian, keberanian, dan pengetahuan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06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Ragam Penelitian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sz="2800" dirty="0" err="1" smtClean="0"/>
              <a:t>Tujuan</a:t>
            </a:r>
            <a:endParaRPr lang="en-US" sz="2800" dirty="0" smtClean="0"/>
          </a:p>
          <a:p>
            <a:pPr marL="514350" indent="34925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Eksploratif</a:t>
            </a:r>
            <a:endParaRPr lang="en-US" sz="2800" dirty="0" smtClean="0"/>
          </a:p>
          <a:p>
            <a:pPr marL="514350" indent="34925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 Developmental</a:t>
            </a:r>
          </a:p>
          <a:p>
            <a:pPr marL="514350" indent="34925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Verifikatif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 startAt="2"/>
              <a:defRPr/>
            </a:pPr>
            <a:r>
              <a:rPr lang="en-US" sz="2800" dirty="0" err="1" smtClean="0"/>
              <a:t>Pendekatan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	1. Longitudinal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	2. Cross sectional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07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Ragam Penelitian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lphaLcPeriod" startAt="3"/>
              <a:defRPr/>
            </a:pPr>
            <a:r>
              <a:rPr lang="en-US" sz="2000" dirty="0" err="1" smtClean="0"/>
              <a:t>Ilmu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1.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2. </a:t>
            </a:r>
            <a:r>
              <a:rPr lang="en-US" sz="2000" dirty="0" err="1" smtClean="0"/>
              <a:t>Pendidikan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3.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lphaLcPeriod" startAt="3"/>
              <a:defRPr/>
            </a:pPr>
            <a:r>
              <a:rPr lang="en-US" sz="2000" dirty="0" err="1" smtClean="0"/>
              <a:t>Tempat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1. </a:t>
            </a:r>
            <a:r>
              <a:rPr lang="en-US" sz="2000" dirty="0" err="1" smtClean="0"/>
              <a:t>Laboratorium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2. </a:t>
            </a:r>
            <a:r>
              <a:rPr lang="en-US" sz="2000" dirty="0" err="1" smtClean="0"/>
              <a:t>Buku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3. </a:t>
            </a:r>
            <a:r>
              <a:rPr lang="en-US" sz="2000" dirty="0" err="1" smtClean="0"/>
              <a:t>Lapangan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lphaLcPeriod" startAt="3"/>
              <a:defRPr/>
            </a:pPr>
            <a:r>
              <a:rPr lang="en-US" sz="2000" dirty="0" err="1" smtClean="0"/>
              <a:t>Variabel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1.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2.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endParaRPr lang="en-US" sz="20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000" dirty="0" smtClean="0"/>
              <a:t>	3.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23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Manusia Mencari Kebenaran (1)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en-US" smtClean="0"/>
              <a:t>Perjalanan menuju kepada pengetahuan yang sempurna dan kebenaran yang tinggi cukup pelik dan berliku-liku. Tetapi sedikit demi sedikit , dengan segala susah payah, manusia berhasil berhasil juga menyingkap tabir yang gelap selama berabad-abad ini.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Pendorong yang hebat ke arah  ini adalah suatu jenis kodrat manusia yang sifatnya </a:t>
            </a:r>
            <a:r>
              <a:rPr lang="en-US" i="1" smtClean="0"/>
              <a:t>selalu mencari.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70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Pendorong ini adalah </a:t>
            </a:r>
            <a:r>
              <a:rPr lang="en-US" i="1" smtClean="0"/>
              <a:t>hasrat ingin tahu </a:t>
            </a:r>
            <a:r>
              <a:rPr lang="en-US" smtClean="0"/>
              <a:t>dan daya nalar yang dimiliki oleh setiap orang.</a:t>
            </a:r>
          </a:p>
          <a:p>
            <a:pPr algn="just" eaLnBrk="1" hangingPunct="1"/>
            <a:r>
              <a:rPr lang="en-US" smtClean="0"/>
              <a:t>Hasrat ingin tahu ini kemudian </a:t>
            </a:r>
            <a:r>
              <a:rPr lang="en-US" i="1" smtClean="0"/>
              <a:t>disalurkan melalui penelitian-penelitian.</a:t>
            </a:r>
          </a:p>
          <a:p>
            <a:pPr algn="just" eaLnBrk="1" hangingPunct="1"/>
            <a:r>
              <a:rPr lang="en-US" smtClean="0"/>
              <a:t>Penelitian, sebagai cara pemecahan yang dipakai dalam ilmu pengetahuan, merupakan penyempurnaan cara-cara yang lebih dahulu dikenal manusia.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95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Jalan Mencari Kebenaran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Penemuan secara Kebetulan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Melalui “Trial and Error”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Melalui otoritas atau kewibawaan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Pemecahan cara spekulasi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Dengan berpikir kritik atau berdasarkan pengalaman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Melalui penelitian ilmiah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2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 Penelitian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kamus</a:t>
            </a:r>
            <a:r>
              <a:rPr lang="en-US" sz="3300" dirty="0" smtClean="0"/>
              <a:t> </a:t>
            </a:r>
            <a:r>
              <a:rPr lang="en-US" sz="3300" dirty="0" err="1" smtClean="0"/>
              <a:t>umum</a:t>
            </a:r>
            <a:r>
              <a:rPr lang="en-US" sz="3300" dirty="0" smtClean="0"/>
              <a:t> </a:t>
            </a:r>
            <a:r>
              <a:rPr lang="en-US" sz="3300" dirty="0" err="1" smtClean="0"/>
              <a:t>bahasa</a:t>
            </a:r>
            <a:r>
              <a:rPr lang="en-US" sz="3300" dirty="0" smtClean="0"/>
              <a:t> Indonesia, </a:t>
            </a:r>
            <a:r>
              <a:rPr lang="en-US" sz="3300" dirty="0" err="1" smtClean="0"/>
              <a:t>kata</a:t>
            </a:r>
            <a:r>
              <a:rPr lang="en-US" sz="3300" dirty="0" smtClean="0"/>
              <a:t> </a:t>
            </a:r>
            <a:r>
              <a:rPr lang="en-US" sz="3300" dirty="0" err="1" smtClean="0"/>
              <a:t>penelitian</a:t>
            </a:r>
            <a:r>
              <a:rPr lang="en-US" sz="3300" dirty="0" smtClean="0"/>
              <a:t> </a:t>
            </a:r>
            <a:r>
              <a:rPr lang="en-US" sz="3300" dirty="0" err="1" smtClean="0"/>
              <a:t>diartikan</a:t>
            </a:r>
            <a:r>
              <a:rPr lang="en-US" sz="3300" dirty="0" smtClean="0"/>
              <a:t> </a:t>
            </a:r>
            <a:r>
              <a:rPr lang="en-US" sz="3300" dirty="0" err="1" smtClean="0"/>
              <a:t>sebagai</a:t>
            </a:r>
            <a:r>
              <a:rPr lang="en-US" sz="3300" dirty="0" smtClean="0"/>
              <a:t> </a:t>
            </a:r>
            <a:r>
              <a:rPr lang="en-US" sz="3300" dirty="0" err="1" smtClean="0"/>
              <a:t>pemeriksaan</a:t>
            </a:r>
            <a:r>
              <a:rPr lang="en-US" sz="3300" dirty="0" smtClean="0"/>
              <a:t> yang </a:t>
            </a:r>
            <a:r>
              <a:rPr lang="en-US" sz="3300" dirty="0" err="1" smtClean="0"/>
              <a:t>teliti</a:t>
            </a:r>
            <a:r>
              <a:rPr lang="en-US" sz="3300" dirty="0" smtClean="0"/>
              <a:t> </a:t>
            </a:r>
            <a:r>
              <a:rPr lang="en-US" sz="3300" dirty="0" err="1" smtClean="0"/>
              <a:t>atau</a:t>
            </a:r>
            <a:r>
              <a:rPr lang="en-US" sz="3300" dirty="0" smtClean="0"/>
              <a:t> </a:t>
            </a:r>
            <a:r>
              <a:rPr lang="en-US" sz="3300" dirty="0" err="1" smtClean="0"/>
              <a:t>penyedilidikan</a:t>
            </a:r>
            <a:r>
              <a:rPr lang="en-US" sz="3300" dirty="0" smtClean="0"/>
              <a:t>, </a:t>
            </a:r>
            <a:r>
              <a:rPr lang="en-US" sz="3300" dirty="0" err="1" smtClean="0"/>
              <a:t>sedangkan</a:t>
            </a:r>
            <a:r>
              <a:rPr lang="en-US" sz="3300" dirty="0" smtClean="0"/>
              <a:t> </a:t>
            </a:r>
            <a:r>
              <a:rPr lang="en-US" sz="3300" dirty="0" err="1" smtClean="0"/>
              <a:t>kata</a:t>
            </a:r>
            <a:r>
              <a:rPr lang="en-US" sz="3300" dirty="0" smtClean="0"/>
              <a:t> </a:t>
            </a:r>
            <a:r>
              <a:rPr lang="en-US" sz="3300" dirty="0" err="1" smtClean="0"/>
              <a:t>penyelidikan</a:t>
            </a:r>
            <a:r>
              <a:rPr lang="en-US" sz="3300" dirty="0" smtClean="0"/>
              <a:t> </a:t>
            </a:r>
            <a:r>
              <a:rPr lang="en-US" sz="3300" dirty="0" err="1" smtClean="0"/>
              <a:t>diartikan</a:t>
            </a:r>
            <a:r>
              <a:rPr lang="en-US" sz="3300" dirty="0" smtClean="0"/>
              <a:t> </a:t>
            </a:r>
            <a:r>
              <a:rPr lang="en-US" sz="3300" dirty="0" err="1" smtClean="0"/>
              <a:t>sebagai</a:t>
            </a:r>
            <a:r>
              <a:rPr lang="en-US" sz="3300" dirty="0" smtClean="0"/>
              <a:t> </a:t>
            </a:r>
            <a:r>
              <a:rPr lang="en-US" sz="3300" dirty="0" err="1" smtClean="0"/>
              <a:t>pemeriksaan</a:t>
            </a:r>
            <a:r>
              <a:rPr lang="en-US" sz="3300" dirty="0" smtClean="0"/>
              <a:t> </a:t>
            </a:r>
            <a:r>
              <a:rPr lang="en-US" sz="3300" dirty="0" err="1" smtClean="0"/>
              <a:t>atau</a:t>
            </a:r>
            <a:r>
              <a:rPr lang="en-US" sz="3300" dirty="0" smtClean="0"/>
              <a:t> </a:t>
            </a:r>
            <a:r>
              <a:rPr lang="en-US" sz="3300" dirty="0" err="1" smtClean="0"/>
              <a:t>pengusutan</a:t>
            </a:r>
            <a:r>
              <a:rPr lang="en-US" sz="3300" dirty="0" smtClean="0"/>
              <a:t>,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kata</a:t>
            </a:r>
            <a:r>
              <a:rPr lang="en-US" sz="3300" dirty="0" smtClean="0"/>
              <a:t> </a:t>
            </a:r>
            <a:r>
              <a:rPr lang="en-US" sz="3300" dirty="0" err="1" smtClean="0"/>
              <a:t>menyelidiki</a:t>
            </a:r>
            <a:r>
              <a:rPr lang="en-US" sz="3300" dirty="0" smtClean="0"/>
              <a:t> </a:t>
            </a:r>
            <a:r>
              <a:rPr lang="en-US" sz="3300" dirty="0" err="1" smtClean="0"/>
              <a:t>berarti</a:t>
            </a:r>
            <a:r>
              <a:rPr lang="en-US" sz="3300" dirty="0" smtClean="0"/>
              <a:t> </a:t>
            </a:r>
            <a:r>
              <a:rPr lang="en-US" sz="3300" dirty="0" err="1" smtClean="0"/>
              <a:t>memeriksa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teliti</a:t>
            </a:r>
            <a:r>
              <a:rPr lang="en-US" sz="3300" dirty="0" smtClean="0"/>
              <a:t> </a:t>
            </a:r>
            <a:r>
              <a:rPr lang="en-US" sz="3300" dirty="0" err="1" smtClean="0"/>
              <a:t>atau</a:t>
            </a:r>
            <a:r>
              <a:rPr lang="en-US" sz="3300" dirty="0" smtClean="0"/>
              <a:t> </a:t>
            </a:r>
            <a:r>
              <a:rPr lang="en-US" sz="3300" dirty="0" err="1" smtClean="0"/>
              <a:t>menelaah</a:t>
            </a:r>
            <a:r>
              <a:rPr lang="en-US" sz="3300" dirty="0" smtClean="0"/>
              <a:t> (</a:t>
            </a:r>
            <a:r>
              <a:rPr lang="en-US" sz="3300" dirty="0" err="1" smtClean="0"/>
              <a:t>mempelajari</a:t>
            </a:r>
            <a:r>
              <a:rPr lang="en-US" sz="3300" dirty="0" smtClean="0"/>
              <a:t>)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sungguh-sungguh</a:t>
            </a:r>
            <a:r>
              <a:rPr lang="en-US" sz="33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24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 Penelitian - </a:t>
            </a:r>
            <a:r>
              <a:rPr lang="en-US" sz="2800" i="1" smtClean="0"/>
              <a:t>lanjutan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600" smtClean="0"/>
              <a:t>Riset atau penelitian adalah kegiatan yang sistematik yang dimaksudkan untuk menambah pengetahuan baru atas pengetahuan yang sudah ada, dengan cara dapat dikomunikasikan dan dapat dinilai kembali</a:t>
            </a:r>
          </a:p>
          <a:p>
            <a:pPr eaLnBrk="1" hangingPunct="1"/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331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Penelitian Ilmiah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200" smtClean="0"/>
              <a:t>Kegiatan penelitian ilmiah menghasilkan </a:t>
            </a:r>
            <a:r>
              <a:rPr lang="en-US" sz="3200" i="1" smtClean="0"/>
              <a:t>penjelasan ilmiah</a:t>
            </a:r>
            <a:r>
              <a:rPr lang="en-US" sz="3200" smtClean="0"/>
              <a:t>. Berbeda dengan cara berpikir sehari-hari (</a:t>
            </a:r>
            <a:r>
              <a:rPr lang="en-US" sz="3200" i="1" smtClean="0"/>
              <a:t>common sense)</a:t>
            </a:r>
            <a:r>
              <a:rPr lang="en-US" sz="3200" smtClean="0"/>
              <a:t>, penjelasan ilmiah mempunyai sifat yang khusus seperti sistematis, dapat diuji kebenarannya, dapat digeneralisasi dan mempunyai kemampuan menduga/meramal atau prediksi.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01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Penelitian Ilmiah - </a:t>
            </a:r>
            <a:r>
              <a:rPr lang="en-US" sz="2800" i="1" smtClean="0"/>
              <a:t>lanjutan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Dalam bidang ilmu-ilmu sosial, sasaran atau obyek penjelasan ilmiah adalah </a:t>
            </a:r>
            <a:r>
              <a:rPr lang="en-US" sz="2800" i="1" smtClean="0"/>
              <a:t>perilaku</a:t>
            </a:r>
            <a:r>
              <a:rPr lang="en-US" sz="2800" smtClean="0"/>
              <a:t>. Untuk tiba pada penjelasan ilmiah, proses penelitian mengikuti serangkaian kegiatan yang erat berhubungan satu sama lain.  Hubungan tersebut bersifat mata rantai (siklus) dimana kegiatan sebelumnya merupakan prasyarat untuk kegiatan selanjutnya.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793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Prosedur Penelitian (1)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Memilih masalah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Studi Pendahuluan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Merumuskan masalah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Merumuskan anggapan dasar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Hipotesis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Memilih pendekatan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Menentukan variabel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Menentukan sumber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9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504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I</vt:lpstr>
      <vt:lpstr>Manusia Mencari Kebenaran (1)</vt:lpstr>
      <vt:lpstr>PowerPoint Presentation</vt:lpstr>
      <vt:lpstr>Jalan Mencari Kebenaran</vt:lpstr>
      <vt:lpstr>Definisi Penelitian</vt:lpstr>
      <vt:lpstr>Definisi Penelitian - lanjutan</vt:lpstr>
      <vt:lpstr>Penelitian Ilmiah</vt:lpstr>
      <vt:lpstr>Penelitian Ilmiah - lanjutan</vt:lpstr>
      <vt:lpstr>Prosedur Penelitian (1)</vt:lpstr>
      <vt:lpstr>Prosedur Penelitian (2)</vt:lpstr>
      <vt:lpstr>Karakteristik Penelitian</vt:lpstr>
      <vt:lpstr>Ragam Penelitian (1)</vt:lpstr>
      <vt:lpstr>Ragam Penelitian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RAHASIA</dc:creator>
  <cp:lastModifiedBy>RAHASIA</cp:lastModifiedBy>
  <cp:revision>1</cp:revision>
  <dcterms:created xsi:type="dcterms:W3CDTF">2020-03-18T23:04:49Z</dcterms:created>
  <dcterms:modified xsi:type="dcterms:W3CDTF">2020-03-18T23:05:51Z</dcterms:modified>
</cp:coreProperties>
</file>