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87F7-FCBC-408E-8D04-C1FC99A78A1A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6086-4249-4DCA-8036-556F28961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46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87F7-FCBC-408E-8D04-C1FC99A78A1A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6086-4249-4DCA-8036-556F28961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87F7-FCBC-408E-8D04-C1FC99A78A1A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6086-4249-4DCA-8036-556F28961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74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87F7-FCBC-408E-8D04-C1FC99A78A1A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6086-4249-4DCA-8036-556F28961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02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87F7-FCBC-408E-8D04-C1FC99A78A1A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6086-4249-4DCA-8036-556F28961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05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87F7-FCBC-408E-8D04-C1FC99A78A1A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6086-4249-4DCA-8036-556F28961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8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87F7-FCBC-408E-8D04-C1FC99A78A1A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6086-4249-4DCA-8036-556F28961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1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87F7-FCBC-408E-8D04-C1FC99A78A1A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6086-4249-4DCA-8036-556F28961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5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87F7-FCBC-408E-8D04-C1FC99A78A1A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6086-4249-4DCA-8036-556F28961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7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87F7-FCBC-408E-8D04-C1FC99A78A1A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6086-4249-4DCA-8036-556F28961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6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87F7-FCBC-408E-8D04-C1FC99A78A1A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6086-4249-4DCA-8036-556F28961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1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387F7-FCBC-408E-8D04-C1FC99A78A1A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06086-4249-4DCA-8036-556F28961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1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ojs.unikom.ac.id/index.php/agregas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0070C0"/>
                </a:solidFill>
                <a:latin typeface="Algerian" panose="04020705040A02060702" pitchFamily="82" charset="0"/>
              </a:rPr>
              <a:t>KAPITA SELEKTA PEMERINTAHAN</a:t>
            </a:r>
            <a:endParaRPr lang="en-US" sz="7200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solidFill>
                <a:srgbClr val="C00000"/>
              </a:solidFill>
              <a:latin typeface="Bernard MT Condensed" panose="02050806060905020404" pitchFamily="18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Bernard MT Condensed" panose="02050806060905020404" pitchFamily="18" charset="0"/>
              </a:rPr>
              <a:t>Dr. Nia </a:t>
            </a:r>
            <a:r>
              <a:rPr lang="en-US" dirty="0" err="1" smtClean="0">
                <a:solidFill>
                  <a:srgbClr val="C00000"/>
                </a:solidFill>
                <a:latin typeface="Bernard MT Condensed" panose="02050806060905020404" pitchFamily="18" charset="0"/>
              </a:rPr>
              <a:t>Karniawati</a:t>
            </a:r>
            <a:r>
              <a:rPr lang="en-US" dirty="0" smtClean="0">
                <a:solidFill>
                  <a:srgbClr val="C00000"/>
                </a:solidFill>
                <a:latin typeface="Bernard MT Condensed" panose="02050806060905020404" pitchFamily="18" charset="0"/>
              </a:rPr>
              <a:t>, S.IP.,</a:t>
            </a:r>
            <a:r>
              <a:rPr lang="en-US" dirty="0" err="1" smtClean="0">
                <a:solidFill>
                  <a:srgbClr val="C00000"/>
                </a:solidFill>
                <a:latin typeface="Bernard MT Condensed" panose="02050806060905020404" pitchFamily="18" charset="0"/>
              </a:rPr>
              <a:t>M.Si</a:t>
            </a:r>
            <a:r>
              <a:rPr lang="en-US" dirty="0" smtClean="0">
                <a:solidFill>
                  <a:srgbClr val="C00000"/>
                </a:solidFill>
                <a:latin typeface="Bernard MT Condensed" panose="02050806060905020404" pitchFamily="18" charset="0"/>
              </a:rPr>
              <a:t>.</a:t>
            </a:r>
            <a:endParaRPr lang="en-US" dirty="0">
              <a:solidFill>
                <a:srgbClr val="C00000"/>
              </a:solidFill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25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765" y="640080"/>
            <a:ext cx="11090365" cy="566928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PENGERTIAN KAPITA SELEKTA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Kumpulan </a:t>
            </a:r>
            <a:r>
              <a:rPr lang="en-US" dirty="0" err="1" smtClean="0">
                <a:solidFill>
                  <a:srgbClr val="0070C0"/>
                </a:solidFill>
              </a:rPr>
              <a:t>karangan</a:t>
            </a:r>
            <a:r>
              <a:rPr lang="en-US" dirty="0" smtClean="0">
                <a:solidFill>
                  <a:srgbClr val="0070C0"/>
                </a:solidFill>
              </a:rPr>
              <a:t> yang </a:t>
            </a:r>
            <a:r>
              <a:rPr lang="en-US" dirty="0" err="1" smtClean="0">
                <a:solidFill>
                  <a:srgbClr val="0070C0"/>
                </a:solidFill>
              </a:rPr>
              <a:t>menguraikan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suatu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persoalan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kumpulan</a:t>
            </a:r>
            <a:r>
              <a:rPr lang="en-US" dirty="0" smtClean="0">
                <a:solidFill>
                  <a:srgbClr val="0070C0"/>
                </a:solidFill>
              </a:rPr>
              <a:t> sari/inti </a:t>
            </a:r>
            <a:r>
              <a:rPr lang="en-US" dirty="0" err="1" smtClean="0">
                <a:solidFill>
                  <a:srgbClr val="0070C0"/>
                </a:solidFill>
              </a:rPr>
              <a:t>dari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suatu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bahan</a:t>
            </a:r>
            <a:r>
              <a:rPr lang="en-US" dirty="0" smtClean="0">
                <a:solidFill>
                  <a:srgbClr val="0070C0"/>
                </a:solidFill>
              </a:rPr>
              <a:t>/</a:t>
            </a:r>
            <a:r>
              <a:rPr lang="en-US" dirty="0" err="1" smtClean="0">
                <a:solidFill>
                  <a:srgbClr val="0070C0"/>
                </a:solidFill>
              </a:rPr>
              <a:t>materi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bidang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ilmu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tertentu</a:t>
            </a:r>
            <a:r>
              <a:rPr lang="en-US" dirty="0" smtClean="0">
                <a:solidFill>
                  <a:srgbClr val="0070C0"/>
                </a:solidFill>
              </a:rPr>
              <a:t> yang </a:t>
            </a:r>
            <a:r>
              <a:rPr lang="en-US" dirty="0" err="1" smtClean="0">
                <a:solidFill>
                  <a:srgbClr val="0070C0"/>
                </a:solidFill>
              </a:rPr>
              <a:t>tersusun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secara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rinci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dengan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perjelasan</a:t>
            </a:r>
            <a:r>
              <a:rPr lang="en-US" dirty="0" smtClean="0">
                <a:solidFill>
                  <a:srgbClr val="0070C0"/>
                </a:solidFill>
              </a:rPr>
              <a:t> yang </a:t>
            </a:r>
            <a:r>
              <a:rPr lang="en-US" dirty="0" err="1" smtClean="0">
                <a:solidFill>
                  <a:srgbClr val="0070C0"/>
                </a:solidFill>
              </a:rPr>
              <a:t>terkini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PENGERTIAN ILMU PEMERINTAHAN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Ilmu</a:t>
            </a:r>
            <a:r>
              <a:rPr lang="en-US" dirty="0" smtClean="0">
                <a:solidFill>
                  <a:srgbClr val="0070C0"/>
                </a:solidFill>
              </a:rPr>
              <a:t> yang </a:t>
            </a:r>
            <a:r>
              <a:rPr lang="en-US" dirty="0" err="1" smtClean="0">
                <a:solidFill>
                  <a:srgbClr val="0070C0"/>
                </a:solidFill>
              </a:rPr>
              <a:t>secara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sistematis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mempelajari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pemerintahan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suatu</a:t>
            </a:r>
            <a:r>
              <a:rPr lang="en-US" dirty="0" smtClean="0">
                <a:solidFill>
                  <a:srgbClr val="0070C0"/>
                </a:solidFill>
              </a:rPr>
              <a:t> Negara </a:t>
            </a:r>
            <a:r>
              <a:rPr lang="en-US" dirty="0" err="1" smtClean="0">
                <a:solidFill>
                  <a:srgbClr val="0070C0"/>
                </a:solidFill>
              </a:rPr>
              <a:t>dan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tentang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asal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mula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terjadinya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pemerintahan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serta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kondisi</a:t>
            </a:r>
            <a:r>
              <a:rPr lang="en-US" dirty="0" smtClean="0">
                <a:solidFill>
                  <a:srgbClr val="0070C0"/>
                </a:solidFill>
              </a:rPr>
              <a:t> yang </a:t>
            </a:r>
            <a:r>
              <a:rPr lang="en-US" dirty="0" err="1" smtClean="0">
                <a:solidFill>
                  <a:srgbClr val="0070C0"/>
                </a:solidFill>
              </a:rPr>
              <a:t>ditimbulkan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dari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adanya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bentuk-bentuk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pemerintahan</a:t>
            </a:r>
            <a:r>
              <a:rPr lang="en-US" dirty="0" smtClean="0">
                <a:solidFill>
                  <a:srgbClr val="0070C0"/>
                </a:solidFill>
              </a:rPr>
              <a:t> yang </a:t>
            </a:r>
            <a:r>
              <a:rPr lang="en-US" dirty="0" err="1" smtClean="0">
                <a:solidFill>
                  <a:srgbClr val="0070C0"/>
                </a:solidFill>
              </a:rPr>
              <a:t>ada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hubungan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antara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pemerintah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dan</a:t>
            </a:r>
            <a:r>
              <a:rPr lang="en-US" dirty="0" smtClean="0">
                <a:solidFill>
                  <a:srgbClr val="0070C0"/>
                </a:solidFill>
              </a:rPr>
              <a:t> yang </a:t>
            </a:r>
            <a:r>
              <a:rPr lang="en-US" dirty="0" err="1" smtClean="0">
                <a:solidFill>
                  <a:srgbClr val="0070C0"/>
                </a:solidFill>
              </a:rPr>
              <a:t>diperintah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mekanisme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pemerintahan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kepemimpinan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pemerintahan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fungsi-fungsi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pemerintahan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(Mac </a:t>
            </a:r>
            <a:r>
              <a:rPr lang="en-US" dirty="0" err="1" smtClean="0">
                <a:solidFill>
                  <a:srgbClr val="0070C0"/>
                </a:solidFill>
              </a:rPr>
              <a:t>Iver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dalam</a:t>
            </a:r>
            <a:r>
              <a:rPr lang="en-US" dirty="0" smtClean="0">
                <a:solidFill>
                  <a:srgbClr val="0070C0"/>
                </a:solidFill>
              </a:rPr>
              <a:t> Van </a:t>
            </a:r>
            <a:r>
              <a:rPr lang="en-US" dirty="0" err="1" smtClean="0">
                <a:solidFill>
                  <a:srgbClr val="0070C0"/>
                </a:solidFill>
              </a:rPr>
              <a:t>Ylst</a:t>
            </a:r>
            <a:r>
              <a:rPr lang="en-US" dirty="0" smtClean="0">
                <a:solidFill>
                  <a:srgbClr val="0070C0"/>
                </a:solidFill>
              </a:rPr>
              <a:t>, 1998)</a:t>
            </a: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79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101170"/>
              </p:ext>
            </p:extLst>
          </p:nvPr>
        </p:nvGraphicFramePr>
        <p:xfrm>
          <a:off x="1933303" y="158860"/>
          <a:ext cx="9980023" cy="6427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834">
                  <a:extLst>
                    <a:ext uri="{9D8B030D-6E8A-4147-A177-3AD203B41FA5}">
                      <a16:colId xmlns:a16="http://schemas.microsoft.com/office/drawing/2014/main" val="1068531744"/>
                    </a:ext>
                  </a:extLst>
                </a:gridCol>
                <a:gridCol w="8567189">
                  <a:extLst>
                    <a:ext uri="{9D8B030D-6E8A-4147-A177-3AD203B41FA5}">
                      <a16:colId xmlns:a16="http://schemas.microsoft.com/office/drawing/2014/main" val="2080260110"/>
                    </a:ext>
                  </a:extLst>
                </a:gridCol>
              </a:tblGrid>
              <a:tr h="553938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MATERI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111983"/>
                  </a:ext>
                </a:extLst>
              </a:tr>
              <a:tr h="553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1-2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PENDAHULUAN; </a:t>
                      </a:r>
                      <a:r>
                        <a:rPr lang="en-US" sz="2400" dirty="0" err="1" smtClean="0"/>
                        <a:t>konsep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pemerintah</a:t>
                      </a:r>
                      <a:r>
                        <a:rPr lang="en-US" sz="2400" dirty="0" smtClean="0"/>
                        <a:t>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pemerintahan</a:t>
                      </a:r>
                      <a:endParaRPr lang="en-US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930001"/>
                  </a:ext>
                </a:extLst>
              </a:tr>
              <a:tr h="553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3-5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BIROKRASI; </a:t>
                      </a:r>
                      <a:r>
                        <a:rPr lang="en-US" sz="2400" dirty="0" err="1" smtClean="0"/>
                        <a:t>patologi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birokrasi</a:t>
                      </a:r>
                      <a:r>
                        <a:rPr lang="en-US" sz="2400" dirty="0" smtClean="0"/>
                        <a:t>, ASN, UU ASN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(7)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389126"/>
                  </a:ext>
                </a:extLst>
              </a:tr>
              <a:tr h="553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6-7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GOOD GOVERNANCE; </a:t>
                      </a:r>
                      <a:r>
                        <a:rPr lang="en-US" sz="2400" dirty="0" err="1" smtClean="0"/>
                        <a:t>Konsep</a:t>
                      </a:r>
                      <a:r>
                        <a:rPr lang="en-US" sz="2400" dirty="0" smtClean="0"/>
                        <a:t>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prinsip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upaya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perilaku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pemerintahan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(5)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435689"/>
                  </a:ext>
                </a:extLst>
              </a:tr>
              <a:tr h="553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9-10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HUBUNGAN</a:t>
                      </a:r>
                      <a:r>
                        <a:rPr lang="en-US" sz="2400" baseline="0" dirty="0" smtClean="0"/>
                        <a:t> PEMERINTAHAN; </a:t>
                      </a:r>
                      <a:r>
                        <a:rPr lang="en-US" sz="2400" baseline="0" dirty="0" err="1" smtClean="0"/>
                        <a:t>desentralisasi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dekonsentrasi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tugas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pembantuan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(5)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35035"/>
                  </a:ext>
                </a:extLst>
              </a:tr>
              <a:tr h="553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  <a:r>
                        <a:rPr lang="en-US" sz="2400" baseline="0" dirty="0" smtClean="0"/>
                        <a:t>-12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DEMOKRASI</a:t>
                      </a:r>
                      <a:r>
                        <a:rPr lang="en-US" sz="2400" baseline="0" dirty="0" smtClean="0"/>
                        <a:t> DALAM PEMILU; </a:t>
                      </a:r>
                      <a:r>
                        <a:rPr lang="en-US" sz="2400" baseline="0" dirty="0" err="1" smtClean="0"/>
                        <a:t>pilpres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pilkada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pileg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(5)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116752"/>
                  </a:ext>
                </a:extLst>
              </a:tr>
              <a:tr h="553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SISTEM PEMERINTAHAN DAN SISTEM POLITIK INDONESIA; </a:t>
                      </a:r>
                      <a:r>
                        <a:rPr lang="en-US" sz="2400" dirty="0" err="1" smtClean="0"/>
                        <a:t>perkembangan</a:t>
                      </a:r>
                      <a:r>
                        <a:rPr lang="en-US" sz="2400" dirty="0" smtClean="0"/>
                        <a:t>/</a:t>
                      </a:r>
                      <a:r>
                        <a:rPr lang="en-US" sz="2400" dirty="0" err="1" smtClean="0"/>
                        <a:t>perubahan</a:t>
                      </a:r>
                      <a:r>
                        <a:rPr lang="en-US" sz="2400" baseline="0" dirty="0" smtClean="0"/>
                        <a:t> system </a:t>
                      </a:r>
                      <a:r>
                        <a:rPr lang="en-US" sz="2400" baseline="0" dirty="0" err="1" smtClean="0"/>
                        <a:t>pemerintahan</a:t>
                      </a:r>
                      <a:r>
                        <a:rPr lang="en-US" sz="2400" baseline="0" dirty="0" smtClean="0"/>
                        <a:t>/</a:t>
                      </a:r>
                      <a:r>
                        <a:rPr lang="en-US" sz="2400" baseline="0" dirty="0" err="1" smtClean="0"/>
                        <a:t>politik</a:t>
                      </a:r>
                      <a:r>
                        <a:rPr lang="en-US" sz="2400" baseline="0" dirty="0" smtClean="0"/>
                        <a:t> Indonesia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(3)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529741"/>
                  </a:ext>
                </a:extLst>
              </a:tr>
              <a:tr h="553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DEMOKRASI</a:t>
                      </a:r>
                      <a:r>
                        <a:rPr lang="en-US" sz="2400" baseline="0" dirty="0" smtClean="0"/>
                        <a:t> DESA; </a:t>
                      </a:r>
                      <a:r>
                        <a:rPr lang="en-US" sz="2400" baseline="0" dirty="0" err="1" smtClean="0"/>
                        <a:t>pilkades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APBDes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BumDes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(3)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796115"/>
                  </a:ext>
                </a:extLst>
              </a:tr>
              <a:tr h="553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PARTAI POLITIK DAN MEDIA MASSA; </a:t>
                      </a:r>
                      <a:r>
                        <a:rPr lang="en-US" sz="2400" dirty="0" err="1" smtClean="0"/>
                        <a:t>politik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aliran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rekrutmen</a:t>
                      </a:r>
                      <a:r>
                        <a:rPr lang="en-US" sz="2400" baseline="0" dirty="0" smtClean="0"/>
                        <a:t>/</a:t>
                      </a:r>
                      <a:r>
                        <a:rPr lang="en-US" sz="2400" baseline="0" dirty="0" err="1" smtClean="0"/>
                        <a:t>kaderisasi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netrallitas</a:t>
                      </a:r>
                      <a:r>
                        <a:rPr lang="en-US" sz="2400" baseline="0" dirty="0" smtClean="0"/>
                        <a:t> media </a:t>
                      </a:r>
                      <a:r>
                        <a:rPr lang="en-US" sz="2400" baseline="0" dirty="0" err="1" smtClean="0"/>
                        <a:t>massa</a:t>
                      </a:r>
                      <a:r>
                        <a:rPr lang="en-US" sz="2400" baseline="0" dirty="0" smtClean="0"/>
                        <a:t>.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(3)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697971"/>
                  </a:ext>
                </a:extLst>
              </a:tr>
            </a:tbl>
          </a:graphicData>
        </a:graphic>
      </p:graphicFrame>
      <p:sp>
        <p:nvSpPr>
          <p:cNvPr id="5" name="Subtitle 2"/>
          <p:cNvSpPr txBox="1">
            <a:spLocks/>
          </p:cNvSpPr>
          <p:nvPr/>
        </p:nvSpPr>
        <p:spPr>
          <a:xfrm>
            <a:off x="339635" y="367686"/>
            <a:ext cx="1280160" cy="6009639"/>
          </a:xfrm>
          <a:prstGeom prst="rect">
            <a:avLst/>
          </a:prstGeom>
        </p:spPr>
        <p:txBody>
          <a:bodyPr vert="wordArtVert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>MATERI PEMBAHASAN</a:t>
            </a:r>
            <a:endParaRPr lang="en-US" dirty="0">
              <a:solidFill>
                <a:srgbClr val="0070C0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09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63" y="195308"/>
            <a:ext cx="10935789" cy="1097915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solidFill>
                  <a:srgbClr val="0070C0"/>
                </a:solidFill>
                <a:latin typeface="Bernard MT Condensed" panose="02050806060905020404" pitchFamily="18" charset="0"/>
              </a:rPr>
              <a:t>TUGAS / UJIAN </a:t>
            </a:r>
            <a:r>
              <a:rPr lang="en-US" sz="5000" b="1" dirty="0" smtClean="0">
                <a:solidFill>
                  <a:srgbClr val="0070C0"/>
                </a:solidFill>
                <a:latin typeface="Bernard MT Condensed" panose="02050806060905020404" pitchFamily="18" charset="0"/>
                <a:sym typeface="Wingdings" panose="05000000000000000000" pitchFamily="2" charset="2"/>
              </a:rPr>
              <a:t> </a:t>
            </a:r>
            <a:r>
              <a:rPr lang="en-US" sz="5000" b="1" dirty="0" smtClean="0">
                <a:solidFill>
                  <a:srgbClr val="0070C0"/>
                </a:solidFill>
                <a:latin typeface="Bernard MT Condensed" panose="02050806060905020404" pitchFamily="18" charset="0"/>
              </a:rPr>
              <a:t>MEMBUAT ARTIKEL</a:t>
            </a:r>
            <a:endParaRPr lang="en-US" sz="5000" b="1" dirty="0">
              <a:solidFill>
                <a:srgbClr val="0070C0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3" y="1685109"/>
            <a:ext cx="11049000" cy="448056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 err="1" smtClean="0"/>
              <a:t>Membuat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tulisan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hasil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pemikiran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kritis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analisis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tentang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fenomena</a:t>
            </a:r>
            <a:r>
              <a:rPr lang="en-US" sz="2000" b="1" dirty="0" smtClean="0"/>
              <a:t>/</a:t>
            </a:r>
            <a:r>
              <a:rPr lang="en-US" sz="2000" b="1" dirty="0" err="1" smtClean="0"/>
              <a:t>permasalahan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berkaitan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tema</a:t>
            </a:r>
            <a:r>
              <a:rPr lang="en-US" sz="2000" b="1" dirty="0" smtClean="0"/>
              <a:t>. 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 err="1" smtClean="0"/>
              <a:t>Tema</a:t>
            </a:r>
            <a:r>
              <a:rPr lang="en-US" sz="2000" dirty="0" smtClean="0"/>
              <a:t> : </a:t>
            </a:r>
            <a:r>
              <a:rPr lang="en-US" sz="2000" dirty="0" err="1" smtClean="0"/>
              <a:t>persoalan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berkaitan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materi</a:t>
            </a:r>
            <a:r>
              <a:rPr lang="en-US" sz="2000" dirty="0" smtClean="0"/>
              <a:t> </a:t>
            </a:r>
            <a:r>
              <a:rPr lang="en-US" sz="2000" dirty="0" err="1" smtClean="0"/>
              <a:t>Kapita</a:t>
            </a:r>
            <a:r>
              <a:rPr lang="en-US" sz="2000" dirty="0" smtClean="0"/>
              <a:t> </a:t>
            </a:r>
            <a:r>
              <a:rPr lang="en-US" sz="2000" dirty="0" err="1" smtClean="0"/>
              <a:t>Selekta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Pemerintahan</a:t>
            </a:r>
            <a:endParaRPr lang="en-US" sz="20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 err="1" smtClean="0"/>
              <a:t>Tugas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perorangan</a:t>
            </a:r>
            <a:endParaRPr lang="en-US" sz="20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 err="1" smtClean="0"/>
              <a:t>Sistematika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penulisan</a:t>
            </a:r>
            <a:r>
              <a:rPr lang="en-US" sz="2000" b="1" dirty="0" smtClean="0"/>
              <a:t> </a:t>
            </a:r>
            <a:r>
              <a:rPr lang="en-US" sz="2000" dirty="0" smtClean="0"/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 err="1" smtClean="0"/>
              <a:t>Lihat</a:t>
            </a:r>
            <a:r>
              <a:rPr lang="en-US" sz="2000" dirty="0" smtClean="0"/>
              <a:t> </a:t>
            </a:r>
            <a:r>
              <a:rPr lang="en-US" sz="2000" dirty="0" err="1" smtClean="0"/>
              <a:t>templete</a:t>
            </a:r>
            <a:r>
              <a:rPr lang="en-US" sz="2000" dirty="0" smtClean="0"/>
              <a:t> </a:t>
            </a:r>
            <a:r>
              <a:rPr lang="en-US" sz="2000" dirty="0" err="1" smtClean="0"/>
              <a:t>Jurnal</a:t>
            </a:r>
            <a:r>
              <a:rPr lang="en-US" sz="2000" dirty="0" smtClean="0"/>
              <a:t> </a:t>
            </a:r>
            <a:r>
              <a:rPr lang="en-US" sz="2000" dirty="0" err="1" smtClean="0"/>
              <a:t>Agregasi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2"/>
              </a:rPr>
              <a:t>https://ojs.unikom.ac.id/index.php/agregasi</a:t>
            </a:r>
            <a:r>
              <a:rPr lang="en-US" sz="2000" dirty="0" smtClean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 err="1" smtClean="0"/>
              <a:t>Presentasi</a:t>
            </a:r>
            <a:endParaRPr lang="en-US" sz="2000" b="1" dirty="0" smtClean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arenR"/>
            </a:pPr>
            <a:r>
              <a:rPr lang="en-US" sz="2000" dirty="0" err="1" smtClean="0"/>
              <a:t>Pendahuluan</a:t>
            </a:r>
            <a:r>
              <a:rPr lang="en-US" sz="2000" dirty="0" smtClean="0"/>
              <a:t>: LB </a:t>
            </a:r>
            <a:r>
              <a:rPr lang="en-US" sz="2000" dirty="0" err="1" smtClean="0"/>
              <a:t>Masalah</a:t>
            </a:r>
            <a:r>
              <a:rPr lang="en-US" sz="2000" dirty="0" smtClean="0"/>
              <a:t>,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terdahulu</a:t>
            </a:r>
            <a:r>
              <a:rPr lang="en-US" sz="2000" dirty="0" smtClean="0"/>
              <a:t>, </a:t>
            </a:r>
            <a:r>
              <a:rPr lang="en-US" sz="2000" dirty="0" err="1" smtClean="0"/>
              <a:t>teori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digunakan</a:t>
            </a:r>
            <a:endParaRPr lang="en-US" sz="2000" dirty="0" smtClean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arenR"/>
            </a:pPr>
            <a:r>
              <a:rPr lang="en-US" sz="2000" dirty="0" err="1" smtClean="0"/>
              <a:t>Metode</a:t>
            </a:r>
            <a:r>
              <a:rPr lang="en-US" sz="2000" dirty="0" smtClean="0"/>
              <a:t> :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 err="1" smtClean="0"/>
              <a:t>penulisan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digunakan</a:t>
            </a:r>
            <a:endParaRPr lang="en-US" sz="2000" dirty="0" smtClean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arenR"/>
            </a:pP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Pembahasan</a:t>
            </a:r>
            <a:r>
              <a:rPr lang="en-US" sz="2000" dirty="0" smtClean="0"/>
              <a:t> : </a:t>
            </a:r>
            <a:r>
              <a:rPr lang="en-US" sz="2000" dirty="0" err="1" smtClean="0"/>
              <a:t>analisis</a:t>
            </a:r>
            <a:r>
              <a:rPr lang="en-US" sz="2000" dirty="0" smtClean="0"/>
              <a:t> &amp; </a:t>
            </a:r>
            <a:r>
              <a:rPr lang="en-US" sz="2000" dirty="0" err="1" smtClean="0"/>
              <a:t>interpretasi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didapatkan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mengkaitkan</a:t>
            </a:r>
            <a:r>
              <a:rPr lang="en-US" sz="2000" dirty="0" smtClean="0"/>
              <a:t> </a:t>
            </a:r>
            <a:r>
              <a:rPr lang="en-US" sz="2000" dirty="0" err="1" smtClean="0"/>
              <a:t>permasalahan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tujuan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konteks</a:t>
            </a:r>
            <a:r>
              <a:rPr lang="en-US" sz="2000" dirty="0" smtClean="0"/>
              <a:t> </a:t>
            </a:r>
            <a:r>
              <a:rPr lang="en-US" sz="2000" dirty="0" err="1" smtClean="0"/>
              <a:t>teoritis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luas</a:t>
            </a:r>
            <a:r>
              <a:rPr lang="en-US" sz="2000" dirty="0" smtClean="0"/>
              <a:t>.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arenR"/>
            </a:pPr>
            <a:endParaRPr lang="en-US" sz="2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728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7011376"/>
              </p:ext>
            </p:extLst>
          </p:nvPr>
        </p:nvGraphicFramePr>
        <p:xfrm>
          <a:off x="1188720" y="237237"/>
          <a:ext cx="9980023" cy="5873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834">
                  <a:extLst>
                    <a:ext uri="{9D8B030D-6E8A-4147-A177-3AD203B41FA5}">
                      <a16:colId xmlns:a16="http://schemas.microsoft.com/office/drawing/2014/main" val="1068531744"/>
                    </a:ext>
                  </a:extLst>
                </a:gridCol>
                <a:gridCol w="8567189">
                  <a:extLst>
                    <a:ext uri="{9D8B030D-6E8A-4147-A177-3AD203B41FA5}">
                      <a16:colId xmlns:a16="http://schemas.microsoft.com/office/drawing/2014/main" val="2080260110"/>
                    </a:ext>
                  </a:extLst>
                </a:gridCol>
              </a:tblGrid>
              <a:tr h="553938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MATERI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111983"/>
                  </a:ext>
                </a:extLst>
              </a:tr>
              <a:tr h="553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3-5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BIROKRASI; </a:t>
                      </a:r>
                      <a:r>
                        <a:rPr lang="en-US" sz="2400" dirty="0" err="1" smtClean="0"/>
                        <a:t>patologi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birokrasi</a:t>
                      </a:r>
                      <a:r>
                        <a:rPr lang="en-US" sz="2400" dirty="0" smtClean="0"/>
                        <a:t>, ASN, UU ASN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(7)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389126"/>
                  </a:ext>
                </a:extLst>
              </a:tr>
              <a:tr h="553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6-7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GOOD GOVERNANCE; </a:t>
                      </a:r>
                      <a:r>
                        <a:rPr lang="en-US" sz="2400" dirty="0" err="1" smtClean="0"/>
                        <a:t>Konsep</a:t>
                      </a:r>
                      <a:r>
                        <a:rPr lang="en-US" sz="2400" dirty="0" smtClean="0"/>
                        <a:t>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prinsip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upaya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perilaku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pemerintahan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(5)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435689"/>
                  </a:ext>
                </a:extLst>
              </a:tr>
              <a:tr h="553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9-10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HUBUNGAN</a:t>
                      </a:r>
                      <a:r>
                        <a:rPr lang="en-US" sz="2400" baseline="0" dirty="0" smtClean="0"/>
                        <a:t> PEMERINTAHAN; </a:t>
                      </a:r>
                      <a:r>
                        <a:rPr lang="en-US" sz="2400" baseline="0" dirty="0" err="1" smtClean="0"/>
                        <a:t>desentralisasi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dekonsentrasi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tugas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pembantuan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(5)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35035"/>
                  </a:ext>
                </a:extLst>
              </a:tr>
              <a:tr h="553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  <a:r>
                        <a:rPr lang="en-US" sz="2400" baseline="0" dirty="0" smtClean="0"/>
                        <a:t>-12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DEMOKRASI</a:t>
                      </a:r>
                      <a:r>
                        <a:rPr lang="en-US" sz="2400" baseline="0" dirty="0" smtClean="0"/>
                        <a:t> DALAM PEMILU; </a:t>
                      </a:r>
                      <a:r>
                        <a:rPr lang="en-US" sz="2400" baseline="0" dirty="0" err="1" smtClean="0"/>
                        <a:t>pilpres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pilkada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pileg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(5)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116752"/>
                  </a:ext>
                </a:extLst>
              </a:tr>
              <a:tr h="553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SISTEM PEMERINTAHAN DAN SISTEM POLITIK INDONESIA; </a:t>
                      </a:r>
                      <a:r>
                        <a:rPr lang="en-US" sz="2400" dirty="0" err="1" smtClean="0"/>
                        <a:t>perkembangan</a:t>
                      </a:r>
                      <a:r>
                        <a:rPr lang="en-US" sz="2400" dirty="0" smtClean="0"/>
                        <a:t>/</a:t>
                      </a:r>
                      <a:r>
                        <a:rPr lang="en-US" sz="2400" dirty="0" err="1" smtClean="0"/>
                        <a:t>perubahan</a:t>
                      </a:r>
                      <a:r>
                        <a:rPr lang="en-US" sz="2400" baseline="0" dirty="0" smtClean="0"/>
                        <a:t> system </a:t>
                      </a:r>
                      <a:r>
                        <a:rPr lang="en-US" sz="2400" baseline="0" dirty="0" err="1" smtClean="0"/>
                        <a:t>pemerintahan</a:t>
                      </a:r>
                      <a:r>
                        <a:rPr lang="en-US" sz="2400" baseline="0" dirty="0" smtClean="0"/>
                        <a:t>/</a:t>
                      </a:r>
                      <a:r>
                        <a:rPr lang="en-US" sz="2400" baseline="0" dirty="0" err="1" smtClean="0"/>
                        <a:t>politik</a:t>
                      </a:r>
                      <a:r>
                        <a:rPr lang="en-US" sz="2400" baseline="0" dirty="0" smtClean="0"/>
                        <a:t> Indonesia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(3)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529741"/>
                  </a:ext>
                </a:extLst>
              </a:tr>
              <a:tr h="553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DEMOKRASI</a:t>
                      </a:r>
                      <a:r>
                        <a:rPr lang="en-US" sz="2400" baseline="0" dirty="0" smtClean="0"/>
                        <a:t> DESA; </a:t>
                      </a:r>
                      <a:r>
                        <a:rPr lang="en-US" sz="2400" baseline="0" dirty="0" err="1" smtClean="0"/>
                        <a:t>pilkades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APBDes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BumDes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(3)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796115"/>
                  </a:ext>
                </a:extLst>
              </a:tr>
              <a:tr h="5539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PARTAI POLITIK DAN MEDIA MASSA; </a:t>
                      </a:r>
                      <a:r>
                        <a:rPr lang="en-US" sz="2400" dirty="0" err="1" smtClean="0"/>
                        <a:t>politik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aliran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rekrutmen</a:t>
                      </a:r>
                      <a:r>
                        <a:rPr lang="en-US" sz="2400" baseline="0" dirty="0" smtClean="0"/>
                        <a:t>/</a:t>
                      </a:r>
                      <a:r>
                        <a:rPr lang="en-US" sz="2400" baseline="0" dirty="0" err="1" smtClean="0"/>
                        <a:t>kaderisasi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netrallitas</a:t>
                      </a:r>
                      <a:r>
                        <a:rPr lang="en-US" sz="2400" baseline="0" dirty="0" smtClean="0"/>
                        <a:t> media </a:t>
                      </a:r>
                      <a:r>
                        <a:rPr lang="en-US" sz="2400" baseline="0" dirty="0" err="1" smtClean="0"/>
                        <a:t>massa</a:t>
                      </a:r>
                      <a:r>
                        <a:rPr lang="en-US" sz="2400" baseline="0" dirty="0" smtClean="0"/>
                        <a:t>.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(3)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697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557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826" y="260622"/>
            <a:ext cx="10515600" cy="88890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latin typeface="Algerian" panose="04020705040A02060702" pitchFamily="82" charset="0"/>
              </a:rPr>
              <a:t>NILAI</a:t>
            </a:r>
            <a:endParaRPr lang="en-US" b="1" dirty="0">
              <a:solidFill>
                <a:srgbClr val="002060"/>
              </a:solidFill>
              <a:latin typeface="Algerian" panose="04020705040A02060702" pitchFamily="82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480385"/>
              </p:ext>
            </p:extLst>
          </p:nvPr>
        </p:nvGraphicFramePr>
        <p:xfrm>
          <a:off x="673826" y="1149531"/>
          <a:ext cx="10983686" cy="5212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823">
                  <a:extLst>
                    <a:ext uri="{9D8B030D-6E8A-4147-A177-3AD203B41FA5}">
                      <a16:colId xmlns:a16="http://schemas.microsoft.com/office/drawing/2014/main" val="1149618552"/>
                    </a:ext>
                  </a:extLst>
                </a:gridCol>
                <a:gridCol w="941460">
                  <a:extLst>
                    <a:ext uri="{9D8B030D-6E8A-4147-A177-3AD203B41FA5}">
                      <a16:colId xmlns:a16="http://schemas.microsoft.com/office/drawing/2014/main" val="3534199630"/>
                    </a:ext>
                  </a:extLst>
                </a:gridCol>
                <a:gridCol w="1405366">
                  <a:extLst>
                    <a:ext uri="{9D8B030D-6E8A-4147-A177-3AD203B41FA5}">
                      <a16:colId xmlns:a16="http://schemas.microsoft.com/office/drawing/2014/main" val="2353624317"/>
                    </a:ext>
                  </a:extLst>
                </a:gridCol>
                <a:gridCol w="1077902">
                  <a:extLst>
                    <a:ext uri="{9D8B030D-6E8A-4147-A177-3AD203B41FA5}">
                      <a16:colId xmlns:a16="http://schemas.microsoft.com/office/drawing/2014/main" val="2604158496"/>
                    </a:ext>
                  </a:extLst>
                </a:gridCol>
                <a:gridCol w="5992135">
                  <a:extLst>
                    <a:ext uri="{9D8B030D-6E8A-4147-A177-3AD203B41FA5}">
                      <a16:colId xmlns:a16="http://schemas.microsoft.com/office/drawing/2014/main" val="4230236778"/>
                    </a:ext>
                  </a:extLst>
                </a:gridCol>
              </a:tblGrid>
              <a:tr h="6469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 dirty="0" err="1">
                          <a:effectLst/>
                          <a:latin typeface="+mn-lt"/>
                        </a:rPr>
                        <a:t>Kriteria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 dirty="0" err="1">
                          <a:effectLst/>
                          <a:latin typeface="+mn-lt"/>
                        </a:rPr>
                        <a:t>Huruf</a:t>
                      </a:r>
                      <a:r>
                        <a:rPr lang="en-ID" sz="2000" dirty="0">
                          <a:effectLst/>
                          <a:latin typeface="+mn-lt"/>
                        </a:rPr>
                        <a:t> </a:t>
                      </a:r>
                      <a:r>
                        <a:rPr lang="en-ID" sz="2000" dirty="0" err="1">
                          <a:effectLst/>
                          <a:latin typeface="+mn-lt"/>
                        </a:rPr>
                        <a:t>Mutu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 dirty="0" err="1">
                          <a:effectLst/>
                          <a:latin typeface="+mn-lt"/>
                        </a:rPr>
                        <a:t>Bobot</a:t>
                      </a:r>
                      <a:r>
                        <a:rPr lang="en-ID" sz="2000" dirty="0">
                          <a:effectLst/>
                          <a:latin typeface="+mn-lt"/>
                        </a:rPr>
                        <a:t> </a:t>
                      </a:r>
                      <a:r>
                        <a:rPr lang="en-ID" sz="2000" dirty="0" err="1">
                          <a:effectLst/>
                          <a:latin typeface="+mn-lt"/>
                        </a:rPr>
                        <a:t>Nilai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 dirty="0" err="1">
                          <a:effectLst/>
                          <a:latin typeface="+mn-lt"/>
                        </a:rPr>
                        <a:t>Angka</a:t>
                      </a:r>
                      <a:r>
                        <a:rPr lang="en-ID" sz="2000" dirty="0">
                          <a:effectLst/>
                          <a:latin typeface="+mn-lt"/>
                        </a:rPr>
                        <a:t> </a:t>
                      </a:r>
                      <a:r>
                        <a:rPr lang="en-ID" sz="2000" dirty="0" err="1">
                          <a:effectLst/>
                          <a:latin typeface="+mn-lt"/>
                        </a:rPr>
                        <a:t>Mutu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 dirty="0" err="1">
                          <a:effectLst/>
                          <a:latin typeface="+mn-lt"/>
                        </a:rPr>
                        <a:t>Deskripsi</a:t>
                      </a:r>
                      <a:r>
                        <a:rPr lang="en-ID" sz="2000" dirty="0">
                          <a:effectLst/>
                          <a:latin typeface="+mn-lt"/>
                        </a:rPr>
                        <a:t> </a:t>
                      </a:r>
                      <a:r>
                        <a:rPr lang="en-ID" sz="2000" dirty="0" err="1">
                          <a:effectLst/>
                          <a:latin typeface="+mn-lt"/>
                        </a:rPr>
                        <a:t>Penilaian</a:t>
                      </a:r>
                      <a:endParaRPr lang="en-US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0826072"/>
                  </a:ext>
                </a:extLst>
              </a:tr>
              <a:tr h="81398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Sangat</a:t>
                      </a:r>
                      <a:r>
                        <a:rPr lang="en-ID" sz="2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ID" sz="200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Baik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80- 100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dirty="0" err="1" smtClean="0">
                          <a:solidFill>
                            <a:srgbClr val="002060"/>
                          </a:solidFill>
                        </a:rPr>
                        <a:t>Artikel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</a:rPr>
                        <a:t>sudah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</a:rPr>
                        <a:t>dipresentasikan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</a:rPr>
                        <a:t>sudah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</a:rPr>
                        <a:t>direvisi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</a:rPr>
                        <a:t>dan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</a:rPr>
                        <a:t>layak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</a:rPr>
                        <a:t>dipublikasikan</a:t>
                      </a:r>
                      <a:endParaRPr lang="en-US" sz="2000" dirty="0" smtClean="0">
                        <a:solidFill>
                          <a:srgbClr val="002060"/>
                        </a:solidFill>
                        <a:sym typeface="Wingdings" panose="05000000000000000000" pitchFamily="2" charset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1837504"/>
                  </a:ext>
                </a:extLst>
              </a:tr>
              <a:tr h="81398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Baik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B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68 - 79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Artikel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sudah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dipresentasikan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,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sudah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revisi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tapi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tidak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layak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dipublikasikan</a:t>
                      </a:r>
                      <a:endParaRPr lang="en-US" sz="2000" dirty="0" smtClean="0">
                        <a:solidFill>
                          <a:srgbClr val="002060"/>
                        </a:solidFill>
                        <a:sym typeface="Wingdings" panose="05000000000000000000" pitchFamily="2" charset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0612281"/>
                  </a:ext>
                </a:extLst>
              </a:tr>
              <a:tr h="4951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Cukup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56 - 67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rebuchet MS" panose="020B0603020202020204" pitchFamily="34" charset="0"/>
                        </a:rPr>
                        <a:t>-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rebuchet MS" panose="020B0603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0227891"/>
                  </a:ext>
                </a:extLst>
              </a:tr>
              <a:tr h="162797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Kurang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45 - 55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Artikel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sudah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dipresentasikan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,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tidak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revisi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dan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tidak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layak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dipublikasikan</a:t>
                      </a:r>
                      <a:endParaRPr lang="en-US" sz="2000" dirty="0" smtClean="0">
                        <a:solidFill>
                          <a:srgbClr val="002060"/>
                        </a:solidFill>
                        <a:sym typeface="Wingdings" panose="05000000000000000000" pitchFamily="2" charset="2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Artikel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tidak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dipresentasikan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dan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tidak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layak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dipublikasikan</a:t>
                      </a:r>
                      <a:endParaRPr lang="en-US" sz="2000" dirty="0" smtClean="0">
                        <a:solidFill>
                          <a:srgbClr val="002060"/>
                        </a:solidFill>
                        <a:sym typeface="Wingdings" panose="05000000000000000000" pitchFamily="2" charset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8620404"/>
                  </a:ext>
                </a:extLst>
              </a:tr>
              <a:tr h="81398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Tidak Lulus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&lt;44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D" sz="2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200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Tidak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mengumpulkan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tugas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Tidak</a:t>
                      </a:r>
                      <a:r>
                        <a:rPr lang="en-US" sz="2000" dirty="0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sym typeface="Wingdings" panose="05000000000000000000" pitchFamily="2" charset="2"/>
                        </a:rPr>
                        <a:t>presentasi</a:t>
                      </a:r>
                      <a:endParaRPr lang="en-US" sz="20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6614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029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273834" cy="11527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rgbClr val="C00000"/>
                </a:solidFill>
                <a:latin typeface="Blackadder ITC" panose="04020505051007020D02" pitchFamily="82" charset="0"/>
              </a:rPr>
              <a:t>HATUR    NUHUN </a:t>
            </a:r>
            <a:endParaRPr lang="en-US" sz="5400" dirty="0">
              <a:solidFill>
                <a:srgbClr val="C00000"/>
              </a:solidFill>
              <a:latin typeface="Blackadder ITC" panose="0402050505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4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468</Words>
  <Application>Microsoft Office PowerPoint</Application>
  <PresentationFormat>Widescreen</PresentationFormat>
  <Paragraphs>85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Algerian</vt:lpstr>
      <vt:lpstr>Arial</vt:lpstr>
      <vt:lpstr>Bauhaus 93</vt:lpstr>
      <vt:lpstr>Bernard MT Condensed</vt:lpstr>
      <vt:lpstr>Blackadder ITC</vt:lpstr>
      <vt:lpstr>Calibri</vt:lpstr>
      <vt:lpstr>Calibri Light</vt:lpstr>
      <vt:lpstr>Times New Roman</vt:lpstr>
      <vt:lpstr>Trebuchet MS</vt:lpstr>
      <vt:lpstr>Wingdings</vt:lpstr>
      <vt:lpstr>Office Theme</vt:lpstr>
      <vt:lpstr>KAPITA SELEKTA PEMERINTAHAN</vt:lpstr>
      <vt:lpstr>PowerPoint Presentation</vt:lpstr>
      <vt:lpstr>PowerPoint Presentation</vt:lpstr>
      <vt:lpstr>TUGAS / UJIAN  MEMBUAT ARTIKEL</vt:lpstr>
      <vt:lpstr>PowerPoint Presentation</vt:lpstr>
      <vt:lpstr>NILAI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Nia</dc:creator>
  <cp:lastModifiedBy>Nia</cp:lastModifiedBy>
  <cp:revision>26</cp:revision>
  <dcterms:created xsi:type="dcterms:W3CDTF">2018-09-20T07:10:47Z</dcterms:created>
  <dcterms:modified xsi:type="dcterms:W3CDTF">2020-03-11T01:50:18Z</dcterms:modified>
</cp:coreProperties>
</file>