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4" r:id="rId4"/>
  </p:sldMasterIdLst>
  <p:notesMasterIdLst>
    <p:notesMasterId r:id="rId38"/>
  </p:notesMasterIdLst>
  <p:sldIdLst>
    <p:sldId id="256" r:id="rId5"/>
    <p:sldId id="343" r:id="rId6"/>
    <p:sldId id="378" r:id="rId7"/>
    <p:sldId id="387" r:id="rId8"/>
    <p:sldId id="379" r:id="rId9"/>
    <p:sldId id="381" r:id="rId10"/>
    <p:sldId id="383" r:id="rId11"/>
    <p:sldId id="384" r:id="rId12"/>
    <p:sldId id="385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86" r:id="rId23"/>
    <p:sldId id="377" r:id="rId24"/>
    <p:sldId id="409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405" r:id="rId34"/>
    <p:sldId id="406" r:id="rId35"/>
    <p:sldId id="407" r:id="rId36"/>
    <p:sldId id="408" r:id="rId3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9896" autoAdjust="0"/>
  </p:normalViewPr>
  <p:slideViewPr>
    <p:cSldViewPr>
      <p:cViewPr varScale="1">
        <p:scale>
          <a:sx n="66" d="100"/>
          <a:sy n="66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82B0537-26E3-4DDF-AF3C-8F15C807AAE8}" type="datetime8">
              <a:rPr lang="en-US" sz="2000" smtClean="0">
                <a:solidFill>
                  <a:srgbClr val="FFFFFF"/>
                </a:solidFill>
              </a:rPr>
              <a:pPr algn="ctr"/>
              <a:t>3/23/2019 8:35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Sidang Tesis Opsi Teknologi Informasi – Institut Teknologi Bandung 2010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6" name="Picture 25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" y="4953000"/>
            <a:ext cx="1755711" cy="176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0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693391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704376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26064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5503061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05654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09585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64730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EDB7-F7B6-4106-B134-6FA1A729EA77}" type="datetime8">
              <a:rPr lang="en-US" smtClean="0"/>
              <a:pPr/>
              <a:t>3/23/2019 8:35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96AE-FB7B-4299-9D1C-E122EF7F3F23}" type="datetime8">
              <a:rPr lang="en-US" smtClean="0"/>
              <a:pPr/>
              <a:t>3/23/2019 8:35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3800" y="609600"/>
            <a:ext cx="1288751" cy="129757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1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88781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E503-3B53-48A4-B4F0-A5B8941EF20B}" type="datetime8">
              <a:rPr lang="en-US" smtClean="0"/>
              <a:pPr/>
              <a:t>3/23/2019 8:35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1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38790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98732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5651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46205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5139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3/23/2019 8:35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5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03" r:id="rId17"/>
    <p:sldLayoutId id="2147483702" r:id="rId1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2286000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PLAN </a:t>
            </a:r>
            <a:br>
              <a:rPr lang="id-ID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d-ID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(RENCANA MANAJEMEN PROYEK)</a:t>
            </a:r>
            <a:r>
              <a:rPr lang="id-ID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d-ID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d-ID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(MATA KULIAH MANAJEMEN PROYEK PERANGKAT LUNAK) 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SUF – MPPL 2014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39633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d-ID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Sufa’atin </a:t>
            </a: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Program Studi Teknik Informatika </a:t>
            </a: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Universitas Komputer Indonesia</a:t>
            </a:r>
            <a:endParaRPr lang="id-ID" sz="20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Alat-Alat Perencanaan Proyek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spcBef>
                <a:spcPts val="0"/>
              </a:spcBef>
              <a:buNone/>
            </a:pPr>
            <a:r>
              <a:rPr lang="id-ID" sz="2400" dirty="0" smtClean="0"/>
              <a:t>Banyak metode yang digunakan dalam perencanaan proyek</a:t>
            </a:r>
          </a:p>
          <a:p>
            <a:pPr algn="just">
              <a:spcBef>
                <a:spcPts val="0"/>
              </a:spcBef>
              <a:buNone/>
            </a:pPr>
            <a:r>
              <a:rPr lang="id-ID" sz="2400" dirty="0" smtClean="0"/>
              <a:t>antara lain : 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b="1" dirty="0" smtClean="0"/>
              <a:t>Work Breakdown Structure (WBS) </a:t>
            </a:r>
            <a:r>
              <a:rPr lang="id-ID" sz="2400" dirty="0" smtClean="0"/>
              <a:t>: untuk menentukan pekerjaan-pekerjaan yang ada dalam proyek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b="1" dirty="0" smtClean="0"/>
              <a:t>Matriks Tanggung jawab :</a:t>
            </a:r>
            <a:r>
              <a:rPr lang="id-ID" sz="2400" dirty="0" smtClean="0"/>
              <a:t> untuk menentukan organisasi proyek, orang-orang kunci dan tanggung jawabnya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b="1" dirty="0" smtClean="0"/>
              <a:t>Gantt Charts </a:t>
            </a:r>
            <a:r>
              <a:rPr lang="id-ID" sz="2400" dirty="0" smtClean="0"/>
              <a:t>: Untuk menunjukkan jadwal induk proyek, dan jadwal pekerjaan secara detail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b="1" dirty="0" smtClean="0"/>
              <a:t>Jaringan Kerja ( Network) </a:t>
            </a:r>
            <a:r>
              <a:rPr lang="id-ID" sz="2400" dirty="0" smtClean="0"/>
              <a:t>: untuk memperhatikan urutan pekerjaan, kapan dimulai, kapan selesai, kapan proyek secara keseluruhan selesai.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10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Work Breakdown Structure (WBS) (1)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spcBef>
                <a:spcPts val="0"/>
              </a:spcBef>
              <a:buNone/>
            </a:pPr>
            <a:r>
              <a:rPr lang="en-US" sz="2400" dirty="0" smtClean="0"/>
              <a:t>A</a:t>
            </a:r>
            <a:r>
              <a:rPr lang="id-ID" sz="2400" dirty="0" smtClean="0"/>
              <a:t>dalah teknik untuk :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Membagi keseluruhan proyek ke dalam komponen-komponen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Memecah komponen ke level-level berikutnya sampai dengan tugas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Sampai dengan setiap tugas merupakan unit yang dapat dikelola (misalnya oleh manager teknik)</a:t>
            </a:r>
          </a:p>
          <a:p>
            <a:pPr lvl="2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Direncanakan</a:t>
            </a:r>
          </a:p>
          <a:p>
            <a:pPr lvl="2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Dianggarkan</a:t>
            </a:r>
          </a:p>
          <a:p>
            <a:pPr lvl="2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Dijadwalkan</a:t>
            </a:r>
          </a:p>
          <a:p>
            <a:pPr lvl="2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Dikendalikan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Menampilkan gambar/grafik tentang hirarki proyek</a:t>
            </a:r>
            <a:endParaRPr lang="id-ID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11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Work Breakdown Structure (WBS) (2)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12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044756" y="1876662"/>
            <a:ext cx="2592288" cy="3672408"/>
            <a:chOff x="3131840" y="1484784"/>
            <a:chExt cx="2592288" cy="3672408"/>
          </a:xfrm>
        </p:grpSpPr>
        <p:sp>
          <p:nvSpPr>
            <p:cNvPr id="11" name="Down Arrow Callout 10"/>
            <p:cNvSpPr/>
            <p:nvPr/>
          </p:nvSpPr>
          <p:spPr>
            <a:xfrm>
              <a:off x="3131840" y="1484784"/>
              <a:ext cx="2592288" cy="864096"/>
            </a:xfrm>
            <a:prstGeom prst="downArrowCallout">
              <a:avLst/>
            </a:prstGeom>
            <a:solidFill>
              <a:srgbClr val="E478D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 smtClean="0">
                  <a:solidFill>
                    <a:schemeClr val="tx1"/>
                  </a:solidFill>
                </a:rPr>
                <a:t>Project Scope</a:t>
              </a:r>
              <a:endParaRPr lang="id-ID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Down Arrow Callout 12"/>
            <p:cNvSpPr/>
            <p:nvPr/>
          </p:nvSpPr>
          <p:spPr>
            <a:xfrm>
              <a:off x="3131840" y="2492896"/>
              <a:ext cx="2592288" cy="864096"/>
            </a:xfrm>
            <a:prstGeom prst="downArrowCallout">
              <a:avLst/>
            </a:prstGeom>
            <a:solidFill>
              <a:srgbClr val="E478D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 smtClean="0">
                  <a:solidFill>
                    <a:schemeClr val="tx1"/>
                  </a:solidFill>
                </a:rPr>
                <a:t>Phases</a:t>
              </a:r>
              <a:endParaRPr lang="id-ID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Down Arrow Callout 13"/>
            <p:cNvSpPr/>
            <p:nvPr/>
          </p:nvSpPr>
          <p:spPr>
            <a:xfrm>
              <a:off x="3131840" y="3501008"/>
              <a:ext cx="2592288" cy="864096"/>
            </a:xfrm>
            <a:prstGeom prst="downArrowCallout">
              <a:avLst/>
            </a:prstGeom>
            <a:solidFill>
              <a:srgbClr val="E478D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 smtClean="0">
                  <a:solidFill>
                    <a:schemeClr val="tx1"/>
                  </a:solidFill>
                </a:rPr>
                <a:t>Work Unit</a:t>
              </a:r>
              <a:endParaRPr lang="id-ID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31840" y="4581128"/>
              <a:ext cx="2592288" cy="576064"/>
            </a:xfrm>
            <a:prstGeom prst="rect">
              <a:avLst/>
            </a:prstGeom>
            <a:solidFill>
              <a:srgbClr val="E478D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 smtClean="0">
                  <a:solidFill>
                    <a:schemeClr val="tx1"/>
                  </a:solidFill>
                </a:rPr>
                <a:t>Task</a:t>
              </a:r>
              <a:endParaRPr lang="id-ID" sz="24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Tujuan &amp; Manfaat </a:t>
            </a:r>
            <a:br>
              <a:rPr lang="id-ID" b="1" dirty="0" smtClean="0"/>
            </a:br>
            <a:r>
              <a:rPr lang="id-ID" b="1" dirty="0" smtClean="0"/>
              <a:t>Work Breakdown Structure (WBS)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b="1" dirty="0" smtClean="0"/>
              <a:t>T</a:t>
            </a:r>
            <a:r>
              <a:rPr lang="id-ID" sz="2800" b="1" dirty="0" smtClean="0"/>
              <a:t>ujuan :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Melengkapi komunikasi antar personel proyek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Menjaga konsistensi dalam pengendalian dan pelaporan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Cara efektif untuk melengkapi tugas manajemen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endParaRPr lang="id-ID" sz="2400" dirty="0" smtClean="0"/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800" b="1" dirty="0" smtClean="0"/>
              <a:t>Manfaat :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Mengirangi kompleksitas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Fasilitas penjadwalan dan pengendalian</a:t>
            </a:r>
            <a:endParaRPr lang="id-ID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Panduan Pembuatan</a:t>
            </a:r>
            <a:br>
              <a:rPr lang="id-ID" b="1" dirty="0" smtClean="0"/>
            </a:br>
            <a:r>
              <a:rPr lang="id-ID" b="1" dirty="0" smtClean="0"/>
              <a:t>Work Breakdown Structure (WBS)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id-ID" sz="2400" dirty="0" smtClean="0"/>
              <a:t>ecah setiap fungsi ke dalam tiga sub fungsi :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Menerima masukan &amp; memasukkannya ke bentuk yang berkaitan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Menstransformasikan masukan ke dalam keluaran yang dibutuhkan</a:t>
            </a:r>
          </a:p>
          <a:p>
            <a:pPr lvl="1"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Menyiapkan keluaran kedalam bentuk akhir yang diminta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Lakukan dekomposisi secara iteratif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Tidak seluruh cabang mempunyai level yang sama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Jika WBS sangat kompleks untuk ditampilkan dalam satu peta, maka pecahkan setiap level subfungsi dalam peta yang terpisah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id-ID" sz="2400" dirty="0" smtClean="0"/>
              <a:t>Kaji &amp; perbaiki WBS oleh semua kelompok yang berkaitan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Contoh Work Breakdown Structure (WBS) : Bentuk Hirarki Kebawah / Tabuler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15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98713" y="1752603"/>
            <a:ext cx="8077200" cy="3505200"/>
            <a:chOff x="336" y="1488"/>
            <a:chExt cx="5088" cy="2208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304" y="1488"/>
              <a:ext cx="91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 dirty="0">
                  <a:cs typeface="Arial" charset="0"/>
                </a:rPr>
                <a:t>INTRANET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36" y="1872"/>
              <a:ext cx="1056" cy="336"/>
            </a:xfrm>
            <a:prstGeom prst="rect">
              <a:avLst/>
            </a:prstGeom>
            <a:solidFill>
              <a:srgbClr val="AAF4F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DISAIN SITUS WEB</a:t>
              </a: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224" y="1872"/>
              <a:ext cx="1056" cy="336"/>
            </a:xfrm>
            <a:prstGeom prst="rect">
              <a:avLst/>
            </a:prstGeom>
            <a:solidFill>
              <a:srgbClr val="AAF4F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 ‘PAGE’</a:t>
              </a:r>
            </a:p>
            <a:p>
              <a:pPr algn="ctr"/>
              <a:r>
                <a:rPr lang="en-US" sz="1400" b="1">
                  <a:cs typeface="Arial" charset="0"/>
                </a:rPr>
                <a:t>PENJUALAN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928" y="1872"/>
              <a:ext cx="1056" cy="336"/>
            </a:xfrm>
            <a:prstGeom prst="rect">
              <a:avLst/>
            </a:prstGeom>
            <a:solidFill>
              <a:srgbClr val="AAF4F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 ‘PAGE’ </a:t>
              </a:r>
            </a:p>
            <a:p>
              <a:pPr algn="ctr"/>
              <a:r>
                <a:rPr lang="en-US" sz="1400" b="1">
                  <a:cs typeface="Arial" charset="0"/>
                </a:rPr>
                <a:t>PEMASARAN</a:t>
              </a: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1632" y="1872"/>
              <a:ext cx="1056" cy="336"/>
            </a:xfrm>
            <a:prstGeom prst="rect">
              <a:avLst/>
            </a:prstGeom>
            <a:solidFill>
              <a:srgbClr val="AAF4F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DISAIN</a:t>
              </a:r>
            </a:p>
            <a:p>
              <a:pPr algn="ctr"/>
              <a:r>
                <a:rPr lang="en-US" sz="1400" b="1">
                  <a:cs typeface="Arial" charset="0"/>
                </a:rPr>
                <a:t>HOME PAGE</a:t>
              </a: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624" y="244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SITE MAP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512" y="244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TEKS</a:t>
              </a: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3216" y="244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TEKS</a:t>
              </a: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1920" y="244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TEKS</a:t>
              </a:r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624" y="292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DISAIN GRAFIS</a:t>
              </a: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4512" y="292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CITRA</a:t>
              </a:r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3216" y="292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CITRA</a:t>
              </a: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1920" y="2928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CITRA</a:t>
              </a: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624" y="3456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PROGRAM</a:t>
              </a: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4512" y="3456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HYPERLINK</a:t>
              </a: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3216" y="3456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HYPERLINK</a:t>
              </a: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1920" y="3456"/>
              <a:ext cx="912" cy="240"/>
            </a:xfrm>
            <a:prstGeom prst="rect">
              <a:avLst/>
            </a:prstGeom>
            <a:solidFill>
              <a:srgbClr val="AFFDA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cs typeface="Arial" charset="0"/>
                </a:rPr>
                <a:t>HYPERLINK</a:t>
              </a:r>
            </a:p>
          </p:txBody>
        </p:sp>
        <p:cxnSp>
          <p:nvCxnSpPr>
            <p:cNvPr id="29" name="AutoShape 23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-5400000">
              <a:off x="1740" y="852"/>
              <a:ext cx="144" cy="189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0" name="AutoShape 24"/>
            <p:cNvCxnSpPr>
              <a:cxnSpLocks noChangeShapeType="1"/>
              <a:stCxn id="16" idx="0"/>
              <a:endCxn id="11" idx="2"/>
            </p:cNvCxnSpPr>
            <p:nvPr/>
          </p:nvCxnSpPr>
          <p:spPr bwMode="auto">
            <a:xfrm rot="-5400000">
              <a:off x="2388" y="1500"/>
              <a:ext cx="144" cy="6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1" name="AutoShape 25"/>
            <p:cNvCxnSpPr>
              <a:cxnSpLocks noChangeShapeType="1"/>
              <a:stCxn id="15" idx="0"/>
              <a:endCxn id="11" idx="2"/>
            </p:cNvCxnSpPr>
            <p:nvPr/>
          </p:nvCxnSpPr>
          <p:spPr bwMode="auto">
            <a:xfrm rot="5400000" flipH="1">
              <a:off x="3036" y="1452"/>
              <a:ext cx="144" cy="69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2" name="AutoShape 2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684" y="804"/>
              <a:ext cx="144" cy="199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>
              <a:off x="432" y="2208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>
              <a:off x="432" y="360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" name="Line 29"/>
            <p:cNvSpPr>
              <a:spLocks noChangeShapeType="1"/>
            </p:cNvSpPr>
            <p:nvPr/>
          </p:nvSpPr>
          <p:spPr bwMode="auto">
            <a:xfrm>
              <a:off x="432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6" name="Line 30"/>
            <p:cNvSpPr>
              <a:spLocks noChangeShapeType="1"/>
            </p:cNvSpPr>
            <p:nvPr/>
          </p:nvSpPr>
          <p:spPr bwMode="auto">
            <a:xfrm>
              <a:off x="432" y="25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31"/>
            <p:cNvSpPr>
              <a:spLocks noChangeShapeType="1"/>
            </p:cNvSpPr>
            <p:nvPr/>
          </p:nvSpPr>
          <p:spPr bwMode="auto">
            <a:xfrm>
              <a:off x="1728" y="2208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32"/>
            <p:cNvSpPr>
              <a:spLocks noChangeShapeType="1"/>
            </p:cNvSpPr>
            <p:nvPr/>
          </p:nvSpPr>
          <p:spPr bwMode="auto">
            <a:xfrm>
              <a:off x="1728" y="360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33"/>
            <p:cNvSpPr>
              <a:spLocks noChangeShapeType="1"/>
            </p:cNvSpPr>
            <p:nvPr/>
          </p:nvSpPr>
          <p:spPr bwMode="auto">
            <a:xfrm>
              <a:off x="1728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>
              <a:off x="1728" y="25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>
              <a:off x="3024" y="2208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3024" y="360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3024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>
              <a:off x="3024" y="25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5" name="Line 39"/>
            <p:cNvSpPr>
              <a:spLocks noChangeShapeType="1"/>
            </p:cNvSpPr>
            <p:nvPr/>
          </p:nvSpPr>
          <p:spPr bwMode="auto">
            <a:xfrm>
              <a:off x="4320" y="2208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>
              <a:off x="4320" y="360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4320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4320" y="25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457200" y="5725890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cs typeface="Arial" charset="0"/>
              </a:rPr>
              <a:t>CONTOH WBS MENURUT PRODUK, STRUKTUR KE </a:t>
            </a:r>
            <a:r>
              <a:rPr lang="en-US" sz="2000" dirty="0" smtClean="0">
                <a:cs typeface="Arial" charset="0"/>
              </a:rPr>
              <a:t>BAWAH</a:t>
            </a:r>
            <a:endParaRPr lang="id-ID" sz="2000" dirty="0" smtClean="0"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id-ID" sz="2000" dirty="0" smtClean="0">
                <a:cs typeface="Arial" charset="0"/>
              </a:rPr>
              <a:t>Sumber : Schwalbe, 2006</a:t>
            </a:r>
            <a:endParaRPr lang="en-US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Contoh WBS : Intranet Diorganisasikan Berdasarkan Produk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16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457200" y="5410200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z="2400" dirty="0" smtClean="0">
                <a:cs typeface="Arial" charset="0"/>
              </a:rPr>
              <a:t>WBS Diorganisasikan Berdasrakan Produk</a:t>
            </a:r>
          </a:p>
          <a:p>
            <a:pPr algn="ctr">
              <a:spcBef>
                <a:spcPct val="50000"/>
              </a:spcBef>
            </a:pPr>
            <a:r>
              <a:rPr lang="id-ID" sz="2400" dirty="0" smtClean="0">
                <a:cs typeface="Arial" charset="0"/>
              </a:rPr>
              <a:t>Sumber : Schwalbe, 2006</a:t>
            </a:r>
            <a:endParaRPr lang="en-US" sz="2400" dirty="0">
              <a:cs typeface="Arial" charset="0"/>
            </a:endParaRP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625" y="1632856"/>
            <a:ext cx="8904507" cy="377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Contoh WBS : Intranet Diorganisasikan Berdasarkan Fase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17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457200" y="5410200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z="2400" dirty="0" smtClean="0">
                <a:cs typeface="Arial" charset="0"/>
              </a:rPr>
              <a:t>WBS Diorganisasikan Berdasrakan Fase</a:t>
            </a:r>
          </a:p>
          <a:p>
            <a:pPr algn="ctr">
              <a:spcBef>
                <a:spcPct val="50000"/>
              </a:spcBef>
            </a:pPr>
            <a:r>
              <a:rPr lang="id-ID" sz="2400" dirty="0" smtClean="0">
                <a:cs typeface="Arial" charset="0"/>
              </a:rPr>
              <a:t>Sumber : Schwalbe, 2006</a:t>
            </a:r>
            <a:endParaRPr lang="en-US" sz="2400" dirty="0"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534899"/>
            <a:ext cx="7848600" cy="381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Contoh WBS : Bentuk Struktur Tabuler</a:t>
            </a:r>
            <a:endParaRPr lang="en-US" b="1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546774"/>
            <a:ext cx="8229600" cy="496855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1.0  </a:t>
            </a:r>
            <a:r>
              <a:rPr lang="en-US" sz="2000" dirty="0" err="1"/>
              <a:t>Konsep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1.1  </a:t>
            </a:r>
            <a:r>
              <a:rPr lang="en-US" sz="2000" dirty="0" err="1"/>
              <a:t>Evaluasi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yang </a:t>
            </a:r>
            <a:r>
              <a:rPr lang="en-US" sz="2000" dirty="0" err="1"/>
              <a:t>ada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1.2  </a:t>
            </a:r>
            <a:r>
              <a:rPr lang="en-US" sz="2000" dirty="0" err="1"/>
              <a:t>Pendefinisian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	1.2.1   </a:t>
            </a:r>
            <a:r>
              <a:rPr lang="en-US" sz="2000" dirty="0" err="1"/>
              <a:t>Mendefinisikan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pengguna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	1.2.2   </a:t>
            </a:r>
            <a:r>
              <a:rPr lang="en-US" sz="2000" dirty="0" err="1"/>
              <a:t>Mendefinisikan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muatan</a:t>
            </a:r>
            <a:r>
              <a:rPr lang="en-US" sz="2000" dirty="0"/>
              <a:t> (</a:t>
            </a:r>
            <a:r>
              <a:rPr lang="en-US" sz="2000" dirty="0" err="1"/>
              <a:t>isi</a:t>
            </a:r>
            <a:r>
              <a:rPr lang="en-US" sz="2000" dirty="0"/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	1.2.3   </a:t>
            </a:r>
            <a:r>
              <a:rPr lang="en-US" sz="2000" dirty="0" err="1"/>
              <a:t>Mendefinisikan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	1.2.4   </a:t>
            </a:r>
            <a:r>
              <a:rPr lang="en-US" sz="2000" dirty="0" err="1"/>
              <a:t>Mendefinisikan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kepemilikan</a:t>
            </a:r>
            <a:r>
              <a:rPr lang="en-US" sz="2000" dirty="0"/>
              <a:t> server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1.3  </a:t>
            </a:r>
            <a:r>
              <a:rPr lang="en-US" sz="2000" dirty="0" err="1"/>
              <a:t>Mendefinisikan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spesifik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1.4  </a:t>
            </a:r>
            <a:r>
              <a:rPr lang="en-US" sz="2000" dirty="0" err="1"/>
              <a:t>Mendefinisikan</a:t>
            </a:r>
            <a:r>
              <a:rPr lang="en-US" sz="2000" dirty="0"/>
              <a:t> </a:t>
            </a:r>
            <a:r>
              <a:rPr lang="en-US" sz="2000" dirty="0" err="1"/>
              <a:t>resiko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resiko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1.5  </a:t>
            </a:r>
            <a:r>
              <a:rPr lang="en-US" sz="2000" dirty="0" err="1"/>
              <a:t>Menyusun</a:t>
            </a:r>
            <a:r>
              <a:rPr lang="en-US" sz="2000" dirty="0"/>
              <a:t> </a:t>
            </a:r>
            <a:r>
              <a:rPr lang="en-US" sz="2000" dirty="0" err="1"/>
              <a:t>rencana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	1.6 </a:t>
            </a:r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tim</a:t>
            </a:r>
            <a:r>
              <a:rPr lang="en-US" sz="2000" dirty="0"/>
              <a:t> </a:t>
            </a:r>
            <a:r>
              <a:rPr lang="en-US" sz="2000" dirty="0" err="1"/>
              <a:t>pengembangan</a:t>
            </a:r>
            <a:r>
              <a:rPr lang="en-US" sz="2000" dirty="0"/>
              <a:t> web 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2.0   </a:t>
            </a:r>
            <a:r>
              <a:rPr lang="en-US" sz="2000" dirty="0" err="1"/>
              <a:t>Desain</a:t>
            </a:r>
            <a:r>
              <a:rPr lang="en-US" sz="2000" dirty="0"/>
              <a:t> </a:t>
            </a:r>
            <a:r>
              <a:rPr lang="en-US" sz="2000" dirty="0" err="1"/>
              <a:t>situs</a:t>
            </a:r>
            <a:r>
              <a:rPr lang="en-US" sz="2000" dirty="0"/>
              <a:t> web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3.0    </a:t>
            </a:r>
            <a:r>
              <a:rPr lang="en-US" sz="2000" dirty="0" err="1"/>
              <a:t>Membangun</a:t>
            </a:r>
            <a:r>
              <a:rPr lang="en-US" sz="2000" dirty="0"/>
              <a:t> (</a:t>
            </a:r>
            <a:r>
              <a:rPr lang="en-US" sz="2000" dirty="0" err="1"/>
              <a:t>konstruksi</a:t>
            </a:r>
            <a:r>
              <a:rPr lang="en-US" sz="2000" dirty="0"/>
              <a:t>) </a:t>
            </a:r>
            <a:r>
              <a:rPr lang="en-US" sz="2000" dirty="0" err="1"/>
              <a:t>situs</a:t>
            </a:r>
            <a:r>
              <a:rPr lang="en-US" sz="2000" dirty="0"/>
              <a:t> web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4.0   </a:t>
            </a:r>
            <a:r>
              <a:rPr lang="en-US" sz="2000" dirty="0" err="1"/>
              <a:t>Penggunaan</a:t>
            </a:r>
            <a:r>
              <a:rPr lang="en-US" sz="2000" dirty="0"/>
              <a:t> 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n-US" sz="2000" dirty="0"/>
              <a:t>5.0   </a:t>
            </a:r>
            <a:r>
              <a:rPr lang="en-US" sz="2000" dirty="0" err="1"/>
              <a:t>Dukungan</a:t>
            </a:r>
            <a:endParaRPr lang="en-US" sz="2000" dirty="0"/>
          </a:p>
          <a:p>
            <a:endParaRPr lang="id-ID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18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Tugas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202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Buatlah </a:t>
            </a:r>
            <a:r>
              <a:rPr lang="id-ID" sz="2400" i="1" dirty="0" smtClean="0"/>
              <a:t>Work Breakdown Structure </a:t>
            </a:r>
            <a:r>
              <a:rPr lang="id-ID" sz="2400" dirty="0" smtClean="0"/>
              <a:t>atas topik </a:t>
            </a:r>
            <a:r>
              <a:rPr lang="id-ID" sz="2400" i="1" dirty="0" smtClean="0"/>
              <a:t>project</a:t>
            </a:r>
            <a:r>
              <a:rPr lang="id-ID" sz="2400" dirty="0" smtClean="0"/>
              <a:t> yang sudah anda siapkan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Dikerjakan berkelompok sesuai dengan kelompok yang sudah </a:t>
            </a:r>
            <a:r>
              <a:rPr lang="id-ID" sz="2400" smtClean="0"/>
              <a:t>anda buat (1 Kelompok terdiri dari maksimal 5 orang).</a:t>
            </a:r>
            <a:endParaRPr lang="id-ID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19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Definisi Rencana Manajemen Proyek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483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Sekumpulan aktivitas yang dilakukan secara kolektif pada awal manajemen proyek (Pressman, 2001).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Merupakan dokumen resmi proyek yang diacu dalam pelaksanaan, pengawasan, dan penutupan proyek, yang menjamin proyek mencapai sasarannya bila diikuti dengan baik.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Disetujui oleh pemberi kerja, kemudian diberikan kepada pihak-pihak yang dicantumkan dalam rencana manajemen komunikasi dan dilengkapi dengan rincian pendukungnya.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Dilengkapi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rincian</a:t>
            </a:r>
            <a:r>
              <a:rPr lang="en-US" sz="2400" dirty="0" smtClean="0"/>
              <a:t> </a:t>
            </a:r>
            <a:r>
              <a:rPr lang="en-US" sz="2400" dirty="0" err="1" smtClean="0"/>
              <a:t>pendukungnya</a:t>
            </a:r>
            <a:r>
              <a:rPr lang="id-ID" sz="24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74168" y="3026235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1371600" lvl="2" indent="-457200" algn="ctr">
              <a:buClr>
                <a:srgbClr val="000066"/>
              </a:buClr>
              <a:buNone/>
            </a:pPr>
            <a:r>
              <a:rPr lang="id-ID" altLang="zh-CN" sz="6000" b="1" dirty="0" smtClean="0"/>
              <a:t>TERIMA KASIH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20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010400" cy="2286000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CHARTER</a:t>
            </a:r>
            <a:r>
              <a:rPr lang="id-ID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d-ID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d-ID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(MATA KULIAH MANAJEMEN PROYEK PERANGKAT LUNAK) 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SUF – MPPL 2014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39633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d-ID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Sufa’atin </a:t>
            </a: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Program Studi Teknik Informatika </a:t>
            </a:r>
          </a:p>
          <a:p>
            <a:pPr algn="ctr"/>
            <a:r>
              <a:rPr lang="id-ID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Universitas Komputer Indonesia</a:t>
            </a:r>
            <a:endParaRPr lang="id-ID" sz="20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GAMBARAN PROJECT CHARTER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22</a:t>
            </a:fld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10" name="Picture 2" descr="http://lisamdrake.files.wordpress.com/2011/04/project-chart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8715" y="1524006"/>
            <a:ext cx="8294913" cy="4876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Definisi Project Charter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510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200" dirty="0" smtClean="0"/>
              <a:t>Menurut buku “</a:t>
            </a:r>
            <a:r>
              <a:rPr lang="id-ID" sz="2200" i="1" dirty="0" smtClean="0"/>
              <a:t>Project Management Institute</a:t>
            </a:r>
            <a:r>
              <a:rPr lang="id-ID" sz="2200" dirty="0" smtClean="0"/>
              <a:t>”, adalah dokumen yang dibuat oleh sponsor atau </a:t>
            </a:r>
            <a:r>
              <a:rPr lang="id-ID" sz="2200" i="1" dirty="0" smtClean="0"/>
              <a:t>project initiator </a:t>
            </a:r>
            <a:r>
              <a:rPr lang="id-ID" sz="2200" dirty="0" smtClean="0"/>
              <a:t>yang secara formal mempunyai kewenangan atas suatu </a:t>
            </a:r>
            <a:r>
              <a:rPr lang="id-ID" sz="2200" i="1" dirty="0" smtClean="0"/>
              <a:t>project</a:t>
            </a:r>
            <a:r>
              <a:rPr lang="id-ID" sz="2200" dirty="0" smtClean="0"/>
              <a:t>, dan memberikan kewenangan kepada project manager untuk menggunakan </a:t>
            </a:r>
            <a:r>
              <a:rPr lang="id-ID" sz="2200" i="1" dirty="0" smtClean="0"/>
              <a:t>resource</a:t>
            </a:r>
            <a:r>
              <a:rPr lang="id-ID" sz="2200" dirty="0" smtClean="0"/>
              <a:t> pada aktivitas-aktivitas </a:t>
            </a:r>
            <a:r>
              <a:rPr lang="id-ID" sz="2200" i="1" dirty="0" smtClean="0"/>
              <a:t>project</a:t>
            </a:r>
          </a:p>
          <a:p>
            <a:pPr algn="just">
              <a:buFont typeface="Arial" pitchFamily="34" charset="0"/>
              <a:buChar char="•"/>
            </a:pPr>
            <a:r>
              <a:rPr lang="id-ID" sz="2200" i="1" dirty="0" smtClean="0"/>
              <a:t>Project charter </a:t>
            </a:r>
            <a:r>
              <a:rPr lang="id-ID" sz="2200" dirty="0" smtClean="0"/>
              <a:t>mencakup elemen-elemen persiapan dari skup project (mencakup yang termasuk dan tidak termasuk termasuk di dalam </a:t>
            </a:r>
            <a:r>
              <a:rPr lang="id-ID" sz="2200" i="1" dirty="0" smtClean="0"/>
              <a:t>project</a:t>
            </a:r>
            <a:r>
              <a:rPr lang="id-ID" sz="2200" dirty="0" smtClean="0"/>
              <a:t>). </a:t>
            </a:r>
            <a:r>
              <a:rPr lang="id-ID" sz="2200" i="1" dirty="0" smtClean="0"/>
              <a:t>Project charter </a:t>
            </a:r>
            <a:r>
              <a:rPr lang="id-ID" sz="2200" dirty="0" smtClean="0"/>
              <a:t>juga membantu untuk mengkontrol perubahan terhadap skup selama </a:t>
            </a:r>
            <a:r>
              <a:rPr lang="id-ID" sz="2200" i="1" dirty="0" smtClean="0"/>
              <a:t>project</a:t>
            </a:r>
            <a:r>
              <a:rPr lang="id-ID" sz="2200" dirty="0" smtClean="0"/>
              <a:t> berlangsung.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i="1" dirty="0" smtClean="0"/>
              <a:t>Project Charter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landasan</a:t>
            </a:r>
            <a:r>
              <a:rPr lang="en-US" sz="2200" dirty="0" smtClean="0"/>
              <a:t>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definisi</a:t>
            </a:r>
            <a:r>
              <a:rPr lang="en-US" sz="2200" dirty="0" smtClean="0"/>
              <a:t> formal </a:t>
            </a:r>
            <a:r>
              <a:rPr lang="en-US" sz="2200" dirty="0" err="1" smtClean="0"/>
              <a:t>bagi</a:t>
            </a:r>
            <a:r>
              <a:rPr lang="en-US" sz="2200" dirty="0" smtClean="0"/>
              <a:t> </a:t>
            </a:r>
            <a:r>
              <a:rPr lang="en-US" sz="2200" dirty="0" err="1" smtClean="0"/>
              <a:t>sebuah</a:t>
            </a:r>
            <a:r>
              <a:rPr lang="en-US" sz="2200" dirty="0" smtClean="0"/>
              <a:t> </a:t>
            </a:r>
            <a:r>
              <a:rPr lang="en-US" sz="2200" dirty="0" err="1" smtClean="0"/>
              <a:t>proyek</a:t>
            </a:r>
            <a:r>
              <a:rPr lang="en-US" sz="2200" dirty="0" smtClean="0"/>
              <a:t>. </a:t>
            </a: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200" i="1" dirty="0" smtClean="0"/>
              <a:t>Project charter </a:t>
            </a:r>
            <a:r>
              <a:rPr lang="en-US" sz="2200" dirty="0" err="1" smtClean="0"/>
              <a:t>berisi</a:t>
            </a:r>
            <a:r>
              <a:rPr lang="en-US" sz="2200" dirty="0" smtClean="0"/>
              <a:t> </a:t>
            </a:r>
            <a:r>
              <a:rPr lang="en-US" sz="2200" dirty="0" err="1" smtClean="0"/>
              <a:t>elemen-elemen</a:t>
            </a:r>
            <a:r>
              <a:rPr lang="en-US" sz="2200" dirty="0" smtClean="0"/>
              <a:t> yang </a:t>
            </a:r>
            <a:r>
              <a:rPr lang="en-US" sz="2200" dirty="0" err="1" smtClean="0"/>
              <a:t>unik</a:t>
            </a:r>
            <a:r>
              <a:rPr lang="en-US" sz="2200" dirty="0" smtClean="0"/>
              <a:t> yang </a:t>
            </a:r>
            <a:r>
              <a:rPr lang="en-US" sz="2200" dirty="0" err="1" smtClean="0"/>
              <a:t>hanya</a:t>
            </a:r>
            <a:r>
              <a:rPr lang="en-US" sz="2200" dirty="0" smtClean="0"/>
              <a:t> </a:t>
            </a:r>
            <a:r>
              <a:rPr lang="en-US" sz="2200" dirty="0" err="1" smtClean="0"/>
              <a:t>berlaku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sebuah</a:t>
            </a:r>
            <a:r>
              <a:rPr lang="en-US" sz="2200" dirty="0" smtClean="0"/>
              <a:t> </a:t>
            </a:r>
            <a:r>
              <a:rPr lang="en-US" sz="2200" dirty="0" err="1" smtClean="0"/>
              <a:t>proyek</a:t>
            </a:r>
            <a:r>
              <a:rPr lang="en-US" sz="2200" dirty="0" smtClean="0"/>
              <a:t>. </a:t>
            </a: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Elemen - elemen Project Charter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536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resmi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Sponsor buat proyek dan kontak informasi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Manager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kontak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i="1" dirty="0" smtClean="0"/>
              <a:t>Goal </a:t>
            </a:r>
            <a:r>
              <a:rPr lang="en-US" sz="2400" dirty="0" smtClean="0"/>
              <a:t>(</a:t>
            </a:r>
            <a:r>
              <a:rPr lang="en-US" sz="2400" dirty="0" err="1" smtClean="0"/>
              <a:t>tujuan</a:t>
            </a:r>
            <a:r>
              <a:rPr lang="en-US" sz="2400" dirty="0" smtClean="0"/>
              <a:t>) </a:t>
            </a:r>
            <a:r>
              <a:rPr lang="en-US" sz="2400" dirty="0" err="1" smtClean="0"/>
              <a:t>proyek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asal-muasal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i="1" dirty="0" smtClean="0"/>
              <a:t> Deliverables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fase-fase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Strategi</a:t>
            </a:r>
            <a:r>
              <a:rPr lang="en-US" sz="2400" dirty="0" smtClean="0"/>
              <a:t> global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kasar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prasarana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sumberdaya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, </a:t>
            </a:r>
            <a:r>
              <a:rPr lang="en-US" sz="2400" dirty="0" err="1" smtClean="0"/>
              <a:t>biaya</a:t>
            </a:r>
            <a:r>
              <a:rPr lang="en-US" sz="2400" dirty="0" smtClean="0"/>
              <a:t> (</a:t>
            </a:r>
            <a:r>
              <a:rPr lang="en-US" sz="2400" dirty="0" err="1" smtClean="0"/>
              <a:t>kasar</a:t>
            </a:r>
            <a:r>
              <a:rPr lang="en-US" sz="2400" dirty="0" smtClean="0"/>
              <a:t>), staff, </a:t>
            </a:r>
            <a:r>
              <a:rPr lang="en-US" sz="2400" i="1" dirty="0" smtClean="0"/>
              <a:t>vendors / stakeholders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Alasan Pembuatan Project Charter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783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buNone/>
            </a:pPr>
            <a:r>
              <a:rPr lang="en-US" sz="2800" b="1" dirty="0" smtClean="0"/>
              <a:t>Project charter </a:t>
            </a:r>
            <a:r>
              <a:rPr lang="en-US" sz="2800" b="1" dirty="0" err="1" smtClean="0"/>
              <a:t>ini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berguna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untuk</a:t>
            </a:r>
            <a:r>
              <a:rPr lang="en-US" sz="2800" b="1" dirty="0" smtClean="0"/>
              <a:t>:</a:t>
            </a:r>
            <a:endParaRPr lang="id-ID" sz="2800" b="1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Pendefinisian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jelas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atribut-atribut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autoritas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(sponsor, </a:t>
            </a:r>
            <a:r>
              <a:rPr lang="en-US" sz="2400" dirty="0" err="1" smtClean="0"/>
              <a:t>manajer</a:t>
            </a:r>
            <a:r>
              <a:rPr lang="en-US" sz="2400" dirty="0" smtClean="0"/>
              <a:t>,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tim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);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Peran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orang-orang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terlibat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kontak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informasinya</a:t>
            </a:r>
            <a:r>
              <a:rPr lang="en-US" sz="2400" dirty="0" smtClean="0"/>
              <a:t>;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Pondasi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menopang</a:t>
            </a:r>
            <a:r>
              <a:rPr lang="en-US" sz="2400" dirty="0" smtClean="0"/>
              <a:t> </a:t>
            </a:r>
            <a:r>
              <a:rPr lang="en-US" sz="2400" dirty="0" err="1" smtClean="0"/>
              <a:t>jalannya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(</a:t>
            </a:r>
            <a:r>
              <a:rPr lang="en-US" sz="2400" dirty="0" err="1" smtClean="0"/>
              <a:t>batasan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visi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misi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).</a:t>
            </a:r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25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Project Charter (1)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26</a:t>
            </a:fld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751110" y="1698168"/>
            <a:ext cx="7935690" cy="4680861"/>
            <a:chOff x="3120" y="1695"/>
            <a:chExt cx="10396" cy="7095"/>
          </a:xfrm>
        </p:grpSpPr>
        <p:sp>
          <p:nvSpPr>
            <p:cNvPr id="11" name="AutoShape 20"/>
            <p:cNvSpPr>
              <a:spLocks noChangeAspect="1" noChangeArrowheads="1" noTextEdit="1"/>
            </p:cNvSpPr>
            <p:nvPr/>
          </p:nvSpPr>
          <p:spPr bwMode="auto">
            <a:xfrm>
              <a:off x="3120" y="1695"/>
              <a:ext cx="10396" cy="709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3687" y="7234"/>
              <a:ext cx="2079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Asal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muasal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4537" y="6555"/>
              <a:ext cx="2078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Definisi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5105" y="5970"/>
              <a:ext cx="2080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Sponsor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5956" y="5387"/>
              <a:ext cx="2079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Manajer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6615" y="4805"/>
              <a:ext cx="2930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Goal (tujuan)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7469" y="4126"/>
              <a:ext cx="2078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Tim 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pekerja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8412" y="3442"/>
              <a:ext cx="2079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Sumberdaya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9167" y="2666"/>
              <a:ext cx="2646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Project Charter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 flipV="1">
              <a:off x="4537" y="3540"/>
              <a:ext cx="6616" cy="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 flipH="1" flipV="1">
              <a:off x="3120" y="7331"/>
              <a:ext cx="1417" cy="14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flipV="1">
              <a:off x="3120" y="2180"/>
              <a:ext cx="6614" cy="51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11153" y="3540"/>
              <a:ext cx="377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 flipH="1" flipV="1">
              <a:off x="9262" y="1695"/>
              <a:ext cx="472" cy="4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>
              <a:off x="9262" y="1695"/>
              <a:ext cx="24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 flipH="1">
              <a:off x="11530" y="1695"/>
              <a:ext cx="190" cy="22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8695" y="5583"/>
              <a:ext cx="4632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8953" y="5873"/>
              <a:ext cx="4278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9074" y="5291"/>
              <a:ext cx="4442" cy="1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Sense of responsibility (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manajer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Sense of teamwork (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tim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kerja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Sense of ownership (sponsor)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Project Charter (2)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67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charter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menumbuhkan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i="1" dirty="0" smtClean="0"/>
              <a:t>Sense of responsibility</a:t>
            </a:r>
            <a:r>
              <a:rPr lang="en-US" sz="2400" dirty="0" smtClean="0"/>
              <a:t>/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(</a:t>
            </a:r>
            <a:r>
              <a:rPr lang="en-US" sz="2400" dirty="0" err="1" smtClean="0"/>
              <a:t>manajer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i="1" dirty="0" smtClean="0"/>
              <a:t>Sense of teamwork</a:t>
            </a:r>
            <a:r>
              <a:rPr lang="en-US" sz="2400" dirty="0" smtClean="0"/>
              <a:t>/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 (</a:t>
            </a:r>
            <a:r>
              <a:rPr lang="en-US" sz="2400" dirty="0" err="1" smtClean="0"/>
              <a:t>tim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i="1" dirty="0" smtClean="0"/>
              <a:t>Sense of ownership</a:t>
            </a:r>
            <a:r>
              <a:rPr lang="en-US" sz="2400" dirty="0" smtClean="0"/>
              <a:t>/</a:t>
            </a:r>
            <a:r>
              <a:rPr lang="en-US" sz="2400" dirty="0" err="1" smtClean="0"/>
              <a:t>kepemilikan</a:t>
            </a:r>
            <a:r>
              <a:rPr lang="en-US" sz="2400" dirty="0" smtClean="0"/>
              <a:t> (sponsor)</a:t>
            </a:r>
            <a:endParaRPr lang="id-ID" sz="2400" dirty="0" smtClean="0"/>
          </a:p>
          <a:p>
            <a:pPr lvl="1">
              <a:buNone/>
            </a:pPr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i="1" dirty="0" smtClean="0"/>
              <a:t>project charter </a:t>
            </a:r>
            <a:r>
              <a:rPr lang="en-US" sz="2400" dirty="0" err="1" smtClean="0"/>
              <a:t>terbentuk</a:t>
            </a:r>
            <a:r>
              <a:rPr lang="en-US" sz="2400" dirty="0" smtClean="0"/>
              <a:t>,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dilanjutkan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feasibility plan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diestimasikan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dijalanankan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pendanaan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ditetapkan</a:t>
            </a:r>
            <a:r>
              <a:rPr lang="en-US" sz="24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27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Fase Proyek (1)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28</a:t>
            </a:fld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10" name="Picture 2" descr="http://4.bp.blogspot.com/-6SNn7IJZQ8A/TnlSXZe7V2I/AAAAAAAAAMs/qiNHgHKsW2o/s1600/management%2BProye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298" y="1567542"/>
            <a:ext cx="6672954" cy="4833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Fase Proyek (2)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76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fase-fase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b="1" dirty="0" err="1" smtClean="0"/>
              <a:t>hasil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nyata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fase-fase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berikutnya</a:t>
            </a:r>
            <a:r>
              <a:rPr lang="en-US" sz="2400" dirty="0" smtClean="0"/>
              <a:t>. </a:t>
            </a:r>
            <a:endParaRPr lang="id-ID" sz="2400" dirty="0" smtClean="0"/>
          </a:p>
          <a:p>
            <a:pPr algn="just">
              <a:buNone/>
            </a:pP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</a:t>
            </a: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selesainya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i="1" dirty="0" smtClean="0"/>
              <a:t>deliverables</a:t>
            </a:r>
            <a:r>
              <a:rPr lang="en-US" sz="2400" dirty="0" smtClean="0"/>
              <a:t>.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i="1" dirty="0" smtClean="0"/>
              <a:t>deliverable</a:t>
            </a:r>
            <a:r>
              <a:rPr lang="en-US" sz="2400" dirty="0" smtClean="0"/>
              <a:t>: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dinilai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diverifikasikan</a:t>
            </a:r>
            <a:r>
              <a:rPr lang="en-US" sz="2400" dirty="0" smtClean="0"/>
              <a:t>, 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kelayakan</a:t>
            </a:r>
            <a:r>
              <a:rPr lang="en-US" sz="2400" dirty="0" smtClean="0"/>
              <a:t>, </a:t>
            </a:r>
            <a:r>
              <a:rPr lang="en-US" sz="2400" dirty="0" err="1" smtClean="0"/>
              <a:t>desain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, </a:t>
            </a:r>
            <a:r>
              <a:rPr lang="en-US" sz="2400" dirty="0" err="1" smtClean="0"/>
              <a:t>ataupun</a:t>
            </a:r>
            <a:r>
              <a:rPr lang="en-US" sz="2400" dirty="0" smtClean="0"/>
              <a:t> software </a:t>
            </a:r>
            <a:r>
              <a:rPr lang="en-US" sz="2400" dirty="0" err="1" smtClean="0"/>
              <a:t>prototip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.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id-ID" sz="2400" dirty="0" smtClean="0"/>
              <a:t> </a:t>
            </a:r>
            <a:r>
              <a:rPr lang="en-US" sz="2400" dirty="0" err="1" smtClean="0"/>
              <a:t>menilai</a:t>
            </a:r>
            <a:r>
              <a:rPr lang="en-US" sz="2400" dirty="0" smtClean="0"/>
              <a:t> </a:t>
            </a:r>
            <a:r>
              <a:rPr lang="en-US" sz="2400" dirty="0" err="1" smtClean="0"/>
              <a:t>performa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keseluruhan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penentuan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kelanjutan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berikutnya</a:t>
            </a:r>
            <a:r>
              <a:rPr lang="en-US" sz="24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29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900" b="1" dirty="0" smtClean="0"/>
              <a:t>Kegunaan Rencana Manajemen Proyek (1)</a:t>
            </a:r>
            <a:endParaRPr lang="en-US" sz="3900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054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, </a:t>
            </a:r>
            <a:r>
              <a:rPr lang="en-US" sz="2400" dirty="0" err="1" smtClean="0"/>
              <a:t>pengawasan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penutupan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Mendokumentasi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asumsi-asumsi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Mendokumentasi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pertimbangannya</a:t>
            </a:r>
            <a:r>
              <a:rPr lang="id-ID" sz="24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mendokumentasikan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mendefinisikan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menyiapkan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mengintegrasikan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mengkoordinasikan</a:t>
            </a:r>
            <a:r>
              <a:rPr lang="en-US" sz="2400" b="1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parsial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id-ID" sz="2400" dirty="0" smtClean="0"/>
              <a:t>.</a:t>
            </a:r>
            <a:r>
              <a:rPr lang="en-US" sz="2400" dirty="0" smtClean="0"/>
              <a:t>(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parsial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cakupan</a:t>
            </a:r>
            <a:r>
              <a:rPr lang="en-US" sz="2400" dirty="0" smtClean="0"/>
              <a:t>,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anggaran</a:t>
            </a:r>
            <a:r>
              <a:rPr lang="en-US" sz="2400" dirty="0" smtClean="0"/>
              <a:t>, </a:t>
            </a:r>
            <a:r>
              <a:rPr lang="en-US" sz="2400" dirty="0" err="1" smtClean="0"/>
              <a:t>dsb</a:t>
            </a:r>
            <a:r>
              <a:rPr lang="en-US" sz="2400" dirty="0" smtClean="0"/>
              <a:t>)</a:t>
            </a:r>
            <a:endParaRPr lang="id-ID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Siklus Hidup Proyek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3911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Siklus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fase-fase</a:t>
            </a:r>
            <a:r>
              <a:rPr lang="en-US" sz="2400" dirty="0" smtClean="0"/>
              <a:t> global </a:t>
            </a:r>
            <a:r>
              <a:rPr lang="en-US" sz="2400" dirty="0" err="1" smtClean="0"/>
              <a:t>dalam</a:t>
            </a:r>
            <a:r>
              <a:rPr lang="id-ID" sz="2400" dirty="0" smtClean="0"/>
              <a:t> 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 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Siklus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:</a:t>
            </a:r>
            <a:endParaRPr lang="id-ID" sz="2400" dirty="0" smtClean="0"/>
          </a:p>
          <a:p>
            <a:pPr lvl="1"/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lvl="1"/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/>
              <a:t>kelayakan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lvl="1"/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tindakan-tindakan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lvl="1"/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 smtClean="0"/>
              <a:t>teknis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fasenya</a:t>
            </a:r>
            <a:r>
              <a:rPr lang="en-US" sz="24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30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Sifat Siklus Hidup Proyek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70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b="1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pengalokasian</a:t>
            </a:r>
            <a:r>
              <a:rPr lang="en-US" sz="2400" b="1" dirty="0" smtClean="0"/>
              <a:t> SDM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,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eksekusi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turun</a:t>
            </a:r>
            <a:r>
              <a:rPr lang="en-US" sz="2400" dirty="0" smtClean="0"/>
              <a:t> </a:t>
            </a:r>
            <a:r>
              <a:rPr lang="en-US" sz="2400" dirty="0" err="1" smtClean="0"/>
              <a:t>perlahan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b="1" dirty="0" err="1" smtClean="0"/>
              <a:t>Kemungkinan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menyelesaikan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terendah</a:t>
            </a:r>
            <a:r>
              <a:rPr lang="en-US" sz="2400" dirty="0" smtClean="0"/>
              <a:t> (</a:t>
            </a:r>
            <a:r>
              <a:rPr lang="en-US" sz="2400" dirty="0" err="1" smtClean="0"/>
              <a:t>risiko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ketidakpastian</a:t>
            </a:r>
            <a:r>
              <a:rPr lang="en-US" sz="2400" dirty="0" smtClean="0"/>
              <a:t> </a:t>
            </a:r>
            <a:r>
              <a:rPr lang="en-US" sz="2400" dirty="0" err="1" smtClean="0"/>
              <a:t>terbesar</a:t>
            </a:r>
            <a:r>
              <a:rPr lang="en-US" sz="2400" dirty="0" smtClean="0"/>
              <a:t>)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sukses</a:t>
            </a:r>
            <a:r>
              <a:rPr lang="en-US" sz="2400" dirty="0" smtClean="0"/>
              <a:t>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tahap-tahap</a:t>
            </a:r>
            <a:r>
              <a:rPr lang="en-US" sz="2400" dirty="0" smtClean="0"/>
              <a:t>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b="1" dirty="0" err="1" smtClean="0"/>
              <a:t>Penanam</a:t>
            </a:r>
            <a:r>
              <a:rPr lang="en-US" sz="2400" b="1" dirty="0" smtClean="0"/>
              <a:t> modal</a:t>
            </a:r>
            <a:r>
              <a:rPr lang="en-US" sz="2400" dirty="0" smtClean="0"/>
              <a:t> (</a:t>
            </a:r>
            <a:r>
              <a:rPr lang="en-US" sz="2400" dirty="0" err="1" smtClean="0"/>
              <a:t>pemberi</a:t>
            </a:r>
            <a:r>
              <a:rPr lang="en-US" sz="2400" dirty="0" smtClean="0"/>
              <a:t> order)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ber</a:t>
            </a:r>
            <a:r>
              <a:rPr lang="en-US" sz="2400" b="1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i="1" u="sng" dirty="0" smtClean="0"/>
              <a:t>scope</a:t>
            </a:r>
            <a:r>
              <a:rPr lang="en-US" sz="2400" u="sng" dirty="0" smtClean="0"/>
              <a:t>, </a:t>
            </a:r>
            <a:r>
              <a:rPr lang="en-US" sz="2400" u="sng" dirty="0" err="1" smtClean="0"/>
              <a:t>biaya</a:t>
            </a:r>
            <a:r>
              <a:rPr lang="en-US" sz="2400" u="sng" dirty="0" smtClean="0"/>
              <a:t> </a:t>
            </a:r>
            <a:r>
              <a:rPr lang="en-US" sz="2400" dirty="0" err="1" smtClean="0"/>
              <a:t>dan</a:t>
            </a:r>
            <a:r>
              <a:rPr lang="en-US" sz="2400" u="sng" dirty="0" smtClean="0"/>
              <a:t> </a:t>
            </a:r>
            <a:r>
              <a:rPr lang="en-US" sz="2400" i="1" u="sng" dirty="0" smtClean="0"/>
              <a:t>deliverables</a:t>
            </a:r>
            <a:r>
              <a:rPr lang="en-US" sz="2400" dirty="0" smtClean="0"/>
              <a:t>.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: </a:t>
            </a:r>
            <a:r>
              <a:rPr lang="en-US" sz="2400" dirty="0" err="1" smtClean="0"/>
              <a:t>seiring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b="1" dirty="0" err="1" smtClean="0"/>
              <a:t>hal-hal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terduga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perubahan-perubahan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perbaikan</a:t>
            </a: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31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Tugas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2118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Buatlah </a:t>
            </a:r>
            <a:r>
              <a:rPr lang="id-ID" sz="2400" i="1" dirty="0" smtClean="0"/>
              <a:t>Project Charter </a:t>
            </a:r>
            <a:r>
              <a:rPr lang="id-ID" sz="2400" dirty="0" smtClean="0"/>
              <a:t>atas topik </a:t>
            </a:r>
            <a:r>
              <a:rPr lang="id-ID" sz="2400" i="1" dirty="0" smtClean="0"/>
              <a:t>project</a:t>
            </a:r>
            <a:r>
              <a:rPr lang="id-ID" sz="2400" dirty="0" smtClean="0"/>
              <a:t> yang sudah anda siapkan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Dikerjakan berkelompok (Max 5 orang)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i="1" dirty="0" smtClean="0"/>
              <a:t>Project Charter  </a:t>
            </a:r>
            <a:r>
              <a:rPr lang="id-ID" sz="2400" dirty="0" smtClean="0"/>
              <a:t>ini akan digunakan untuk acuan pembuatan project yang akan dikerjakan.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32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217710" y="3026235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1371600" lvl="2" indent="-457200" algn="ctr">
              <a:buClr>
                <a:srgbClr val="000066"/>
              </a:buClr>
              <a:buNone/>
            </a:pPr>
            <a:r>
              <a:rPr lang="id-ID" altLang="zh-CN" sz="6000" b="1" dirty="0" smtClean="0"/>
              <a:t>TERIMA KASIH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33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900" b="1" dirty="0" smtClean="0"/>
              <a:t>Kegunaan Rencana Manajemen Proyek (2)</a:t>
            </a:r>
            <a:endParaRPr lang="en-US" sz="3900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2975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Memfasilitasi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diantara</a:t>
            </a:r>
            <a:r>
              <a:rPr lang="en-US" sz="2400" dirty="0" smtClean="0"/>
              <a:t> </a:t>
            </a:r>
            <a:r>
              <a:rPr lang="en-US" sz="2400" i="1" dirty="0" smtClean="0"/>
              <a:t>stakeholder</a:t>
            </a:r>
            <a:endParaRPr lang="id-ID" sz="2400" i="1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Mendefinisikan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pemeriksaan</a:t>
            </a:r>
            <a:r>
              <a:rPr lang="en-US" sz="2400" dirty="0" smtClean="0"/>
              <a:t> (</a:t>
            </a:r>
            <a:r>
              <a:rPr lang="en-US" sz="2400" i="1" dirty="0" smtClean="0"/>
              <a:t>review</a:t>
            </a:r>
            <a:r>
              <a:rPr lang="en-US" sz="2400" dirty="0" smtClean="0"/>
              <a:t>)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: </a:t>
            </a:r>
            <a:r>
              <a:rPr lang="en-US" sz="2400" dirty="0" err="1" smtClean="0"/>
              <a:t>isi</a:t>
            </a:r>
            <a:r>
              <a:rPr lang="en-US" sz="2400" dirty="0" smtClean="0"/>
              <a:t>, </a:t>
            </a:r>
            <a:r>
              <a:rPr lang="en-US" sz="2400" dirty="0" err="1" smtClean="0"/>
              <a:t>cakupan</a:t>
            </a:r>
            <a:r>
              <a:rPr lang="en-US" sz="2400" dirty="0" smtClean="0"/>
              <a:t>, </a:t>
            </a:r>
            <a:r>
              <a:rPr lang="en-US" sz="2400" dirty="0" err="1" smtClean="0"/>
              <a:t>waktu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i="1" dirty="0" smtClean="0"/>
              <a:t>(baseline)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menilai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pengawasan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</a:t>
            </a:r>
            <a:endParaRPr lang="id-ID" sz="24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4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Elemen – Elemen Perencanaan Proyek 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532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Lingkup Proyek, alternatif &amp; feasibility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Membagi proyek dalam rincian kegiatan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Jadwal kegiatan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Rencana komunikasi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Menentukan standar &amp; prosedur proyek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Identifikasi &amp; perkiraan resiko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Membuat budget</a:t>
            </a:r>
          </a:p>
          <a:p>
            <a:pPr algn="just">
              <a:buFont typeface="Arial" pitchFamily="34" charset="0"/>
              <a:buChar char="•"/>
            </a:pPr>
            <a:r>
              <a:rPr lang="id-ID" sz="2400" dirty="0" smtClean="0"/>
              <a:t>Rencana Proyek Dasar</a:t>
            </a:r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  <a:p>
            <a:pPr algn="just">
              <a:buFont typeface="Arial" pitchFamily="34" charset="0"/>
              <a:buChar char="•"/>
            </a:pP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5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Langkah – Langkah Perencanaan Proyek</a:t>
            </a:r>
            <a:endParaRPr lang="en-US" b="1" dirty="0"/>
          </a:p>
        </p:txBody>
      </p:sp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37455" y="1469575"/>
            <a:ext cx="8686800" cy="459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Menentukan sasaran &amp; lingkup proyek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Menentukan lifecycle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Membuat struktur organisasi/tim proyek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Memilih tim proyek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Menentukan resiko-resiko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Membuat Work Breakdown Structure (WBS)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Identifikasi tugas/aktivitas dan ketergantungannya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Estimasi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Menentukan sumber-sumber daya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Membuat jadwal kegiatan</a:t>
            </a:r>
            <a:endParaRPr lang="id-ID" sz="22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6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Isi Rencana Proyek Menurut PMBOK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7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0" name="AutoShape 3"/>
          <p:cNvSpPr txBox="1">
            <a:spLocks noChangeArrowheads="1"/>
          </p:cNvSpPr>
          <p:nvPr/>
        </p:nvSpPr>
        <p:spPr>
          <a:xfrm>
            <a:off x="119742" y="1611078"/>
            <a:ext cx="5366658" cy="4789722"/>
          </a:xfrm>
          <a:prstGeom prst="bevel">
            <a:avLst>
              <a:gd name="adj" fmla="val 3306"/>
            </a:avLst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mnj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cakupan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proyek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id-ID" sz="2400" dirty="0" err="1" smtClean="0">
                <a:latin typeface="+mn-lt"/>
                <a:cs typeface="+mn-cs"/>
              </a:rPr>
              <a:t>m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jadwal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biaya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mutu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perbaikan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SDM</a:t>
            </a: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komunikasi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nj. r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esiko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0" indent="-381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nj.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pembelian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83087" y="2079634"/>
            <a:ext cx="213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600" b="1" dirty="0" smtClean="0">
                <a:solidFill>
                  <a:srgbClr val="C00000"/>
                </a:solidFill>
                <a:latin typeface="Calibri" pitchFamily="34" charset="0"/>
              </a:rPr>
              <a:t>TERMASUK (MINIMAL):</a:t>
            </a:r>
            <a:endParaRPr lang="id-ID" sz="2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5606142" y="3026223"/>
            <a:ext cx="3352797" cy="3276600"/>
          </a:xfrm>
          <a:prstGeom prst="bevel">
            <a:avLst>
              <a:gd name="adj" fmla="val 3435"/>
            </a:avLst>
          </a:prstGeom>
          <a:solidFill>
            <a:srgbClr val="F5DCC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Ø"/>
            </a:pPr>
            <a:r>
              <a:rPr lang="en-US" sz="2400" dirty="0" err="1">
                <a:latin typeface="+mn-lt"/>
              </a:rPr>
              <a:t>Daftar</a:t>
            </a:r>
            <a:r>
              <a:rPr lang="en-US" sz="2400" dirty="0">
                <a:latin typeface="+mn-lt"/>
              </a:rPr>
              <a:t> </a:t>
            </a:r>
            <a:r>
              <a:rPr lang="en-US" sz="2400" i="1" dirty="0">
                <a:latin typeface="+mn-lt"/>
              </a:rPr>
              <a:t>milestones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Ø"/>
            </a:pPr>
            <a:r>
              <a:rPr lang="en-US" sz="2400" dirty="0" err="1">
                <a:latin typeface="+mn-lt"/>
              </a:rPr>
              <a:t>Kalender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sumberdaya</a:t>
            </a:r>
            <a:endParaRPr lang="en-US" sz="240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Ø"/>
            </a:pPr>
            <a:r>
              <a:rPr lang="en-US" sz="2400" i="1" dirty="0">
                <a:latin typeface="+mn-lt"/>
              </a:rPr>
              <a:t>Baseline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jadwal</a:t>
            </a:r>
            <a:endParaRPr lang="en-US" sz="240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Ø"/>
            </a:pPr>
            <a:r>
              <a:rPr lang="en-US" sz="2400" i="1" dirty="0">
                <a:latin typeface="+mn-lt"/>
              </a:rPr>
              <a:t>Baseline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biaya</a:t>
            </a:r>
            <a:endParaRPr lang="en-US" sz="240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Ø"/>
            </a:pPr>
            <a:r>
              <a:rPr lang="en-US" sz="2400" i="1" dirty="0">
                <a:latin typeface="+mn-lt"/>
              </a:rPr>
              <a:t>Baseline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mutu</a:t>
            </a:r>
            <a:endParaRPr lang="en-US" sz="240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Ø"/>
            </a:pPr>
            <a:r>
              <a:rPr lang="en-US" sz="2400" dirty="0">
                <a:latin typeface="+mn-lt"/>
              </a:rPr>
              <a:t>Register </a:t>
            </a:r>
            <a:r>
              <a:rPr lang="en-US" sz="2400" dirty="0" err="1">
                <a:latin typeface="+mn-lt"/>
              </a:rPr>
              <a:t>resiko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/>
              <a:t>Isi Rencana Proyek Menurut </a:t>
            </a:r>
            <a:r>
              <a:rPr lang="en-US" sz="4000" dirty="0" smtClean="0"/>
              <a:t> </a:t>
            </a: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en-US" sz="4000" b="1" dirty="0" smtClean="0"/>
              <a:t>(IEEE 1058.1:1987 )</a:t>
            </a:r>
            <a:endParaRPr lang="en-US" sz="4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8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1" name="AutoShape 2"/>
          <p:cNvSpPr txBox="1">
            <a:spLocks noChangeArrowheads="1"/>
          </p:cNvSpPr>
          <p:nvPr/>
        </p:nvSpPr>
        <p:spPr>
          <a:xfrm>
            <a:off x="228600" y="1524000"/>
            <a:ext cx="3352800" cy="2895600"/>
          </a:xfrm>
          <a:prstGeom prst="bevel">
            <a:avLst>
              <a:gd name="adj" fmla="val 5889"/>
            </a:avLst>
          </a:prstGeom>
          <a:solidFill>
            <a:srgbClr val="00B0F0"/>
          </a:solidFill>
        </p:spPr>
        <p:txBody>
          <a:bodyPr vert="horz" lIns="18000" tIns="36000" rIns="72000" bIns="36000" rtlCol="0">
            <a:noAutofit/>
          </a:bodyPr>
          <a:lstStyle/>
          <a:p>
            <a:pPr marL="449263" marR="0" lvl="1" indent="-27463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Halaman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sampul</a:t>
            </a:r>
            <a:endParaRPr kumimoji="0" lang="id-ID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9263" marR="0" lvl="1" indent="-27463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Halaman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revisi</a:t>
            </a:r>
            <a:endParaRPr lang="id-ID" sz="24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449263" marR="0" lvl="1" indent="-27463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pengantar</a:t>
            </a:r>
            <a:endParaRPr lang="id-ID" sz="24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449263" marR="0" lvl="1" indent="-27463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Daftar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isi</a:t>
            </a:r>
            <a:endParaRPr lang="id-ID" sz="24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449263" marR="0" lvl="1" indent="-27463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Daftar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gambar</a:t>
            </a:r>
            <a:endParaRPr lang="id-ID" sz="24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449263" marR="0" lvl="1" indent="-27463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Daftar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3733800" y="1524000"/>
            <a:ext cx="5181600" cy="3048000"/>
          </a:xfrm>
          <a:prstGeom prst="bevel">
            <a:avLst>
              <a:gd name="adj" fmla="val 3319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98525" lvl="1" indent="-457200" algn="l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AutoNum type="arabicPeriod"/>
              <a:tabLst>
                <a:tab pos="400050" algn="l"/>
              </a:tabLst>
            </a:pP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Pendahuluan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marL="898525" lvl="1" indent="-457200" algn="l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AutoNum type="arabicPeriod"/>
              <a:tabLst>
                <a:tab pos="400050" algn="l"/>
              </a:tabLst>
            </a:pP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Organisasi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proyek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marL="898525" lvl="1" indent="-457200" algn="l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AutoNum type="arabicPeriod"/>
              <a:tabLst>
                <a:tab pos="400050" algn="l"/>
              </a:tabLst>
            </a:pP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Proses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manajerial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marL="898525" lvl="1" indent="-457200" algn="l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AutoNum type="arabicPeriod"/>
              <a:tabLst>
                <a:tab pos="400050" algn="l"/>
              </a:tabLst>
            </a:pP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Proses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teknis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marL="898525" lvl="1" indent="-457200" algn="l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Font typeface="Wingdings" pitchFamily="2" charset="2"/>
              <a:buAutoNum type="arabicPeriod"/>
              <a:tabLst>
                <a:tab pos="400050" algn="l"/>
              </a:tabLst>
            </a:pP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Paket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pekerjaan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jadwal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dan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Calibri" pitchFamily="34" charset="0"/>
              </a:rPr>
              <a:t>anggaran</a:t>
            </a:r>
            <a:endParaRPr lang="en-US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3733800" y="4800600"/>
            <a:ext cx="5181600" cy="1676400"/>
          </a:xfrm>
          <a:prstGeom prst="bevel">
            <a:avLst>
              <a:gd name="adj" fmla="val 4657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lvl="1" indent="-371475" algn="l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tabLst>
                <a:tab pos="400050" algn="l"/>
              </a:tabLst>
            </a:pP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Tambahan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 (</a:t>
            </a: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bila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perlu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)</a:t>
            </a:r>
          </a:p>
          <a:p>
            <a:pPr marL="812800" lvl="1" indent="-371475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400050" algn="l"/>
              </a:tabLst>
            </a:pPr>
            <a:r>
              <a:rPr lang="en-US" sz="2400" b="1" dirty="0">
                <a:solidFill>
                  <a:schemeClr val="bg1"/>
                </a:solidFill>
                <a:latin typeface="+mn-lt"/>
              </a:rPr>
              <a:t>Index</a:t>
            </a:r>
          </a:p>
          <a:p>
            <a:pPr marL="812800" lvl="1" indent="-371475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400050" algn="l"/>
              </a:tabLst>
            </a:pP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Lampiran</a:t>
            </a:r>
            <a:endParaRPr lang="en-US" sz="2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3000" cy="990600"/>
          </a:xfrm>
        </p:spPr>
        <p:txBody>
          <a:bodyPr>
            <a:normAutofit/>
          </a:bodyPr>
          <a:lstStyle/>
          <a:p>
            <a:pPr algn="ctr"/>
            <a:r>
              <a:rPr lang="id-ID" b="1" dirty="0" smtClean="0"/>
              <a:t>Contoh : Isi Rencana Proyek (Schwalbe)</a:t>
            </a:r>
            <a:endParaRPr lang="en-US" b="1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540079"/>
            <a:ext cx="4038600" cy="4708321"/>
          </a:xfrm>
        </p:spPr>
        <p:txBody>
          <a:bodyPr>
            <a:normAutofit lnSpcReduction="10000"/>
          </a:bodyPr>
          <a:lstStyle/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/>
              <a:t>Project charter</a:t>
            </a:r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 err="1"/>
              <a:t>Rencana</a:t>
            </a:r>
            <a:r>
              <a:rPr lang="en-US" sz="2400" kern="1200" dirty="0"/>
              <a:t> </a:t>
            </a:r>
            <a:r>
              <a:rPr lang="en-US" sz="2400" kern="1200" dirty="0" err="1"/>
              <a:t>cakupan</a:t>
            </a:r>
            <a:endParaRPr lang="en-US" sz="2400" kern="1200" dirty="0"/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 err="1"/>
              <a:t>Rencana</a:t>
            </a:r>
            <a:r>
              <a:rPr lang="en-US" sz="2400" kern="1200" dirty="0"/>
              <a:t> </a:t>
            </a:r>
            <a:r>
              <a:rPr lang="en-US" sz="2400" kern="1200" dirty="0" err="1"/>
              <a:t>biaya</a:t>
            </a:r>
            <a:endParaRPr lang="en-US" sz="2400" kern="1200" dirty="0"/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 err="1"/>
              <a:t>Jadwal</a:t>
            </a:r>
            <a:r>
              <a:rPr lang="en-US" sz="2400" kern="1200" dirty="0"/>
              <a:t> </a:t>
            </a:r>
            <a:r>
              <a:rPr lang="en-US" sz="2400" kern="1200" dirty="0" err="1"/>
              <a:t>kegiatan</a:t>
            </a:r>
            <a:endParaRPr lang="en-US" sz="2400" kern="1200" dirty="0"/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 err="1"/>
              <a:t>Rencana</a:t>
            </a:r>
            <a:r>
              <a:rPr lang="en-US" sz="2400" kern="1200" dirty="0"/>
              <a:t> </a:t>
            </a:r>
            <a:r>
              <a:rPr lang="en-US" sz="2400" kern="1200" dirty="0" err="1"/>
              <a:t>manaj</a:t>
            </a:r>
            <a:r>
              <a:rPr lang="id-ID" sz="2400" kern="1200" dirty="0"/>
              <a:t>. </a:t>
            </a:r>
            <a:r>
              <a:rPr lang="en-US" sz="2400" kern="1200" dirty="0"/>
              <a:t> </a:t>
            </a:r>
            <a:r>
              <a:rPr lang="en-US" sz="2400" kern="1200" dirty="0" err="1"/>
              <a:t>mutu</a:t>
            </a:r>
            <a:endParaRPr lang="en-US" sz="2400" kern="1200" dirty="0"/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 err="1"/>
              <a:t>Rencana</a:t>
            </a:r>
            <a:r>
              <a:rPr lang="en-US" sz="2400" kern="1200" dirty="0"/>
              <a:t> </a:t>
            </a:r>
            <a:r>
              <a:rPr lang="en-US" sz="2400" kern="1200" dirty="0" err="1"/>
              <a:t>manaj</a:t>
            </a:r>
            <a:r>
              <a:rPr lang="id-ID" sz="2400" kern="1200" dirty="0"/>
              <a:t>.</a:t>
            </a:r>
            <a:r>
              <a:rPr lang="en-US" sz="2400" kern="1200" dirty="0"/>
              <a:t> </a:t>
            </a:r>
            <a:r>
              <a:rPr lang="en-US" sz="2400" kern="1200" dirty="0" err="1"/>
              <a:t>resiko</a:t>
            </a:r>
            <a:endParaRPr lang="en-US" sz="2400" kern="1200" dirty="0"/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 err="1"/>
              <a:t>Rencana</a:t>
            </a:r>
            <a:r>
              <a:rPr lang="en-US" sz="2400" kern="1200" dirty="0"/>
              <a:t> </a:t>
            </a:r>
            <a:r>
              <a:rPr lang="en-US" sz="2400" kern="1200" dirty="0" err="1"/>
              <a:t>keterlibatan</a:t>
            </a:r>
            <a:r>
              <a:rPr lang="en-US" sz="2400" kern="1200" dirty="0"/>
              <a:t> stakeholder</a:t>
            </a:r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kern="1200" dirty="0" err="1"/>
              <a:t>Rencana</a:t>
            </a:r>
            <a:r>
              <a:rPr lang="en-US" sz="2400" kern="1200" dirty="0"/>
              <a:t> </a:t>
            </a:r>
            <a:r>
              <a:rPr lang="en-US" sz="2400" kern="1200" dirty="0" err="1"/>
              <a:t>komunikasi</a:t>
            </a:r>
            <a:endParaRPr lang="en-US" sz="2400" kern="1200" dirty="0"/>
          </a:p>
          <a:p>
            <a:pPr marL="457200" lvl="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i="1" kern="1200" dirty="0"/>
              <a:t>Baseline</a:t>
            </a:r>
            <a:r>
              <a:rPr lang="en-US" sz="2400" kern="1200" dirty="0"/>
              <a:t> </a:t>
            </a:r>
            <a:r>
              <a:rPr lang="en-US" sz="2400" kern="1200" dirty="0" err="1"/>
              <a:t>biaya</a:t>
            </a:r>
            <a:r>
              <a:rPr lang="en-US" sz="2400" kern="1200" dirty="0"/>
              <a:t> </a:t>
            </a:r>
            <a:r>
              <a:rPr lang="id-ID" sz="2400" kern="1200" dirty="0"/>
              <a:t>&amp;</a:t>
            </a:r>
            <a:r>
              <a:rPr lang="en-US" sz="2400" kern="1200" dirty="0"/>
              <a:t> </a:t>
            </a:r>
            <a:r>
              <a:rPr lang="en-US" sz="2400" kern="1200" dirty="0" err="1" smtClean="0"/>
              <a:t>waktu</a:t>
            </a:r>
            <a:endParaRPr lang="id-ID" sz="2400" kern="1200" dirty="0" smtClean="0"/>
          </a:p>
          <a:p>
            <a:pPr marL="457200" indent="-45720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dirty="0"/>
              <a:t>Proses </a:t>
            </a:r>
            <a:r>
              <a:rPr lang="en-US" sz="2400" dirty="0" err="1"/>
              <a:t>manaj</a:t>
            </a:r>
            <a:r>
              <a:rPr lang="id-ID" sz="2400" dirty="0"/>
              <a:t>. k</a:t>
            </a:r>
            <a:r>
              <a:rPr lang="en-US" sz="2400" dirty="0" err="1" smtClean="0"/>
              <a:t>omunikasi</a:t>
            </a:r>
            <a:endParaRPr lang="id-ID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9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648200" y="1561850"/>
            <a:ext cx="4038600" cy="4457949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 startAt="11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 pengendalian perubahan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 startAt="11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 manajemen perubahan organisasional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 startAt="11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 manajemen penerimaan produk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 startAt="11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Isyu kenaikan dan manajemennya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 startAt="11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 pelatihan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 startAt="11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Rencana implementasi dan transisi produk proyek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id-ID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Props1.xml><?xml version="1.0" encoding="utf-8"?>
<ds:datastoreItem xmlns:ds="http://schemas.openxmlformats.org/officeDocument/2006/customXml" ds:itemID="{91F24D6E-C39E-4C3D-AED6-A0053B7CFF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635598-73DD-4E7B-99C4-C3309DB01F4F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1457</Words>
  <Application>Microsoft Office PowerPoint</Application>
  <PresentationFormat>On-screen Show (4:3)</PresentationFormat>
  <Paragraphs>311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宋体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PROJECT PLAN  (RENCANA MANAJEMEN PROYEK) (MATA KULIAH MANAJEMEN PROYEK PERANGKAT LUNAK) </vt:lpstr>
      <vt:lpstr>Definisi Rencana Manajemen Proyek</vt:lpstr>
      <vt:lpstr>Kegunaan Rencana Manajemen Proyek (1)</vt:lpstr>
      <vt:lpstr>Kegunaan Rencana Manajemen Proyek (2)</vt:lpstr>
      <vt:lpstr>Elemen – Elemen Perencanaan Proyek </vt:lpstr>
      <vt:lpstr>Langkah – Langkah Perencanaan Proyek</vt:lpstr>
      <vt:lpstr>Isi Rencana Proyek Menurut PMBOK</vt:lpstr>
      <vt:lpstr>Isi Rencana Proyek Menurut   (IEEE 1058.1:1987 )</vt:lpstr>
      <vt:lpstr>Contoh : Isi Rencana Proyek (Schwalbe)</vt:lpstr>
      <vt:lpstr>Alat-Alat Perencanaan Proyek</vt:lpstr>
      <vt:lpstr>Work Breakdown Structure (WBS) (1)</vt:lpstr>
      <vt:lpstr>Work Breakdown Structure (WBS) (2)</vt:lpstr>
      <vt:lpstr>Tujuan &amp; Manfaat  Work Breakdown Structure (WBS)</vt:lpstr>
      <vt:lpstr>Panduan Pembuatan Work Breakdown Structure (WBS)</vt:lpstr>
      <vt:lpstr>Contoh Work Breakdown Structure (WBS) : Bentuk Hirarki Kebawah / Tabuler</vt:lpstr>
      <vt:lpstr>Contoh WBS : Intranet Diorganisasikan Berdasarkan Produk</vt:lpstr>
      <vt:lpstr>Contoh WBS : Intranet Diorganisasikan Berdasarkan Fase</vt:lpstr>
      <vt:lpstr>Contoh WBS : Bentuk Struktur Tabuler</vt:lpstr>
      <vt:lpstr>Tugas</vt:lpstr>
      <vt:lpstr>PowerPoint Presentation</vt:lpstr>
      <vt:lpstr>PROJECT CHARTER (MATA KULIAH MANAJEMEN PROYEK PERANGKAT LUNAK) </vt:lpstr>
      <vt:lpstr>GAMBARAN PROJECT CHARTER</vt:lpstr>
      <vt:lpstr>Definisi Project Charter</vt:lpstr>
      <vt:lpstr>Elemen - elemen Project Charter</vt:lpstr>
      <vt:lpstr>Alasan Pembuatan Project Charter</vt:lpstr>
      <vt:lpstr>Project Charter (1)</vt:lpstr>
      <vt:lpstr>Project Charter (2)</vt:lpstr>
      <vt:lpstr>Fase Proyek (1)</vt:lpstr>
      <vt:lpstr>Fase Proyek (2)</vt:lpstr>
      <vt:lpstr>Siklus Hidup Proyek</vt:lpstr>
      <vt:lpstr>Sifat Siklus Hidup Proyek</vt:lpstr>
      <vt:lpstr>Tugas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2010-06-17T00:26:28Z</dcterms:created>
  <dcterms:modified xsi:type="dcterms:W3CDTF">2019-03-23T02:54:22Z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