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82" r:id="rId13"/>
    <p:sldId id="268" r:id="rId14"/>
    <p:sldId id="269" r:id="rId15"/>
    <p:sldId id="270" r:id="rId16"/>
    <p:sldId id="279" r:id="rId17"/>
    <p:sldId id="280" r:id="rId18"/>
    <p:sldId id="281" r:id="rId19"/>
    <p:sldId id="271" r:id="rId20"/>
    <p:sldId id="272" r:id="rId21"/>
    <p:sldId id="273" r:id="rId22"/>
    <p:sldId id="274" r:id="rId23"/>
    <p:sldId id="275" r:id="rId24"/>
    <p:sldId id="278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3/15/2020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Transmisi</a:t>
            </a:r>
            <a:r>
              <a:rPr lang="en-US" dirty="0" smtClean="0"/>
              <a:t> &amp; </a:t>
            </a:r>
            <a:r>
              <a:rPr lang="en-US" dirty="0" err="1" smtClean="0"/>
              <a:t>Propagasi</a:t>
            </a:r>
            <a:r>
              <a:rPr lang="en-US" dirty="0" smtClean="0"/>
              <a:t> Fiber </a:t>
            </a:r>
            <a:r>
              <a:rPr lang="en-US" dirty="0" err="1" smtClean="0"/>
              <a:t>Optik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85" y="5399773"/>
            <a:ext cx="7891272" cy="1069848"/>
          </a:xfrm>
        </p:spPr>
        <p:txBody>
          <a:bodyPr/>
          <a:lstStyle/>
          <a:p>
            <a:r>
              <a:rPr lang="en-US" dirty="0" smtClean="0"/>
              <a:t>SKSO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4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964" y="436506"/>
            <a:ext cx="10058400" cy="886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Numerical Aperture (NA)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311" y="1928903"/>
            <a:ext cx="8952457" cy="4050792"/>
          </a:xfrm>
        </p:spPr>
        <p:txBody>
          <a:bodyPr>
            <a:normAutofit/>
          </a:bodyPr>
          <a:lstStyle/>
          <a:p>
            <a:r>
              <a:rPr lang="en-US" sz="2400" i="1" dirty="0"/>
              <a:t>Numerical Aperture </a:t>
            </a:r>
            <a:r>
              <a:rPr lang="fi-FI" sz="2400" dirty="0" smtClean="0"/>
              <a:t>merepresentasikan </a:t>
            </a:r>
            <a:r>
              <a:rPr lang="fi-FI" sz="2400" dirty="0"/>
              <a:t>sudut penerimaan maksimum </a:t>
            </a:r>
            <a:r>
              <a:rPr lang="fi-FI" sz="2400" dirty="0" smtClean="0"/>
              <a:t>dimana </a:t>
            </a:r>
            <a:r>
              <a:rPr lang="sv-SE" sz="2400" dirty="0" smtClean="0"/>
              <a:t>berkas </a:t>
            </a:r>
            <a:r>
              <a:rPr lang="sv-SE" sz="2400" dirty="0"/>
              <a:t>cahaya masih bisa diterima dan merambat didalam </a:t>
            </a:r>
            <a:r>
              <a:rPr lang="sv-SE" sz="2400" dirty="0" smtClean="0"/>
              <a:t>inti </a:t>
            </a:r>
            <a:r>
              <a:rPr lang="en-US" sz="2400" dirty="0" err="1" smtClean="0"/>
              <a:t>serat</a:t>
            </a:r>
            <a:r>
              <a:rPr lang="en-US" sz="2400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380" y="3623004"/>
            <a:ext cx="7668317" cy="265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7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286" y="1207008"/>
            <a:ext cx="10058400" cy="91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/>
              <a:t>Persamaan</a:t>
            </a:r>
            <a:r>
              <a:rPr lang="en-US" sz="3200" b="1" dirty="0" smtClean="0"/>
              <a:t> NA</a:t>
            </a:r>
            <a:endParaRPr lang="en-US" sz="3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lum bright="9000"/>
          </a:blip>
          <a:stretch>
            <a:fillRect/>
          </a:stretch>
        </p:blipFill>
        <p:spPr>
          <a:xfrm>
            <a:off x="2797432" y="2749343"/>
            <a:ext cx="5337151" cy="2061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32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375" y="364316"/>
            <a:ext cx="10058400" cy="1609344"/>
          </a:xfrm>
        </p:spPr>
        <p:txBody>
          <a:bodyPr/>
          <a:lstStyle/>
          <a:p>
            <a:r>
              <a:rPr lang="en-US" dirty="0" err="1" smtClean="0"/>
              <a:t>Karaketristik</a:t>
            </a:r>
            <a:r>
              <a:rPr lang="en-US" dirty="0" smtClean="0"/>
              <a:t> NA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9726" y="2090770"/>
            <a:ext cx="7267074" cy="103744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b="1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2 fiber </a:t>
            </a:r>
            <a:r>
              <a:rPr lang="en-US" sz="2800" dirty="0" err="1" smtClean="0"/>
              <a:t>optik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NA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diameter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(D</a:t>
            </a:r>
            <a:r>
              <a:rPr lang="en-US" dirty="0" smtClean="0"/>
              <a:t>1</a:t>
            </a:r>
            <a:r>
              <a:rPr lang="en-US" sz="2800" dirty="0" smtClean="0"/>
              <a:t> = D</a:t>
            </a:r>
            <a:r>
              <a:rPr lang="en-US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419726" y="3426274"/>
                <a:ext cx="7399422" cy="86899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b="1" kern="1200" cap="none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 smtClean="0"/>
                  <a:t>2 fiber </a:t>
                </a:r>
                <a:r>
                  <a:rPr lang="en-US" sz="2800" dirty="0" err="1" smtClean="0"/>
                  <a:t>optik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dengan</a:t>
                </a:r>
                <a:r>
                  <a:rPr lang="en-US" sz="2800" dirty="0" smtClean="0"/>
                  <a:t> NA yang </a:t>
                </a:r>
                <a:r>
                  <a:rPr lang="en-US" sz="2800" dirty="0" err="1" smtClean="0"/>
                  <a:t>sama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untuk</a:t>
                </a:r>
                <a:r>
                  <a:rPr lang="en-US" sz="2800" dirty="0" smtClean="0"/>
                  <a:t> diameter yang </a:t>
                </a:r>
                <a:r>
                  <a:rPr lang="en-US" sz="2800" dirty="0" err="1" smtClean="0"/>
                  <a:t>berbeda</a:t>
                </a:r>
                <a:r>
                  <a:rPr lang="en-US" sz="2800" dirty="0" smtClean="0"/>
                  <a:t> (D</a:t>
                </a:r>
                <a:r>
                  <a:rPr lang="en-US" dirty="0" smtClean="0"/>
                  <a:t>1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</m:t>
                    </m:r>
                  </m:oMath>
                </a14:m>
                <a:r>
                  <a:rPr lang="en-US" sz="2800" dirty="0" smtClean="0"/>
                  <a:t>D</a:t>
                </a:r>
                <a:r>
                  <a:rPr lang="en-US" dirty="0" smtClean="0"/>
                  <a:t>2</a:t>
                </a:r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726" y="3426274"/>
                <a:ext cx="7399422" cy="868999"/>
              </a:xfrm>
              <a:prstGeom prst="rect">
                <a:avLst/>
              </a:prstGeom>
              <a:blipFill rotWithShape="0">
                <a:blip r:embed="rId2"/>
                <a:stretch>
                  <a:fillRect l="-1069" t="-10345" b="-1862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8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type="title"/>
          </p:nvPr>
        </p:nvSpPr>
        <p:spPr>
          <a:xfrm>
            <a:off x="1720516" y="562759"/>
            <a:ext cx="7438224" cy="103744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2 fiber </a:t>
            </a:r>
            <a:r>
              <a:rPr lang="en-US" sz="2800" dirty="0" err="1" smtClean="0"/>
              <a:t>optik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NA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diameter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(D</a:t>
            </a:r>
            <a:r>
              <a:rPr lang="en-US" dirty="0" smtClean="0"/>
              <a:t>1</a:t>
            </a:r>
            <a:r>
              <a:rPr lang="en-US" sz="2800" dirty="0" smtClean="0"/>
              <a:t> = D</a:t>
            </a:r>
            <a:r>
              <a:rPr lang="en-US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954" y="2089441"/>
            <a:ext cx="5691899" cy="1915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954" y="4199029"/>
            <a:ext cx="5734278" cy="227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2021304" y="779327"/>
                <a:ext cx="7615990" cy="868999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2 fiber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optik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dengan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NA yang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sama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untuk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diameter yang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berbeda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(D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)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021304" y="779327"/>
                <a:ext cx="7615990" cy="868999"/>
              </a:xfrm>
              <a:prstGeom prst="rect">
                <a:avLst/>
              </a:prstGeom>
              <a:blipFill rotWithShape="0">
                <a:blip r:embed="rId2"/>
                <a:stretch>
                  <a:fillRect t="-10417" b="-19444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563" y="2370221"/>
            <a:ext cx="7535731" cy="419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Mode </a:t>
            </a:r>
            <a:r>
              <a:rPr lang="en-US" sz="4400" dirty="0" err="1"/>
              <a:t>P</a:t>
            </a:r>
            <a:r>
              <a:rPr lang="en-US" sz="4400" dirty="0" err="1" smtClean="0"/>
              <a:t>ropagasi</a:t>
            </a:r>
            <a:r>
              <a:rPr lang="en-US" sz="4400" dirty="0" smtClean="0"/>
              <a:t> FO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8495257" cy="40507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J</a:t>
            </a:r>
            <a:r>
              <a:rPr lang="id-ID" sz="2400" dirty="0" smtClean="0"/>
              <a:t>umlah </a:t>
            </a:r>
            <a:r>
              <a:rPr lang="id-ID" sz="2400" dirty="0"/>
              <a:t>sinar cahaya yang dapat dibawa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id-ID" sz="2400" dirty="0" smtClean="0"/>
              <a:t>serat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id-ID" sz="2400" dirty="0" smtClean="0"/>
              <a:t>satu waktu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Operasi</a:t>
            </a:r>
            <a:r>
              <a:rPr lang="en-US" sz="2400" b="1" dirty="0" smtClean="0">
                <a:solidFill>
                  <a:srgbClr val="FF0000"/>
                </a:solidFill>
              </a:rPr>
              <a:t> Mode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/>
              <a:t>Jika</a:t>
            </a:r>
            <a:r>
              <a:rPr lang="en-US" sz="2400" dirty="0" smtClean="0"/>
              <a:t> “</a:t>
            </a:r>
            <a:r>
              <a:rPr lang="en-US" sz="2400" i="1" dirty="0" err="1" smtClean="0"/>
              <a:t>Operasi</a:t>
            </a:r>
            <a:r>
              <a:rPr lang="en-US" sz="2400" i="1" dirty="0" smtClean="0"/>
              <a:t> Mode </a:t>
            </a:r>
            <a:r>
              <a:rPr lang="en-US" sz="2400" i="1" dirty="0" err="1" smtClean="0"/>
              <a:t>Lebih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Tinggi</a:t>
            </a:r>
            <a:r>
              <a:rPr lang="en-US" sz="2400" dirty="0" smtClean="0"/>
              <a:t>”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menujukan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sinar</a:t>
            </a:r>
            <a:r>
              <a:rPr lang="en-US" sz="2400" dirty="0" smtClean="0"/>
              <a:t>/</a:t>
            </a:r>
            <a:r>
              <a:rPr lang="en-US" sz="2400" dirty="0" err="1" smtClean="0"/>
              <a:t>cahaya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FO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89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Dispersi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683042"/>
            <a:ext cx="10058400" cy="3489158"/>
          </a:xfrm>
        </p:spPr>
        <p:txBody>
          <a:bodyPr/>
          <a:lstStyle/>
          <a:p>
            <a:r>
              <a:rPr lang="en-US" sz="2400" b="1" dirty="0" err="1" smtClean="0"/>
              <a:t>Dispersi</a:t>
            </a:r>
            <a:r>
              <a:rPr lang="en-US" sz="2400" dirty="0" smtClean="0"/>
              <a:t> = </a:t>
            </a:r>
            <a:r>
              <a:rPr lang="en-US" sz="2400" dirty="0" err="1" smtClean="0"/>
              <a:t>Pelebaran</a:t>
            </a:r>
            <a:r>
              <a:rPr lang="en-US" sz="2400" dirty="0" smtClean="0"/>
              <a:t> </a:t>
            </a:r>
            <a:r>
              <a:rPr lang="en-US" sz="2400" dirty="0" err="1"/>
              <a:t>pulsa</a:t>
            </a:r>
            <a:r>
              <a:rPr lang="en-US" sz="2400" dirty="0"/>
              <a:t> </a:t>
            </a:r>
            <a:r>
              <a:rPr lang="en-US" sz="2400" dirty="0" err="1" smtClean="0"/>
              <a:t>cahaya</a:t>
            </a:r>
            <a:r>
              <a:rPr lang="en-US" sz="2400" dirty="0" smtClean="0"/>
              <a:t>/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pemuaian</a:t>
            </a:r>
            <a:r>
              <a:rPr lang="en-US" sz="2400" dirty="0"/>
              <a:t> </a:t>
            </a:r>
            <a:r>
              <a:rPr lang="en-US" sz="2400" dirty="0" err="1"/>
              <a:t>cahaya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it-IT" sz="2400" dirty="0" smtClean="0"/>
              <a:t>Distorsi pada FO </a:t>
            </a:r>
            <a:r>
              <a:rPr lang="it-IT" sz="2400" dirty="0"/>
              <a:t>menyebabkan </a:t>
            </a:r>
            <a:r>
              <a:rPr lang="it-IT" sz="2400" dirty="0" smtClean="0"/>
              <a:t>‘dispersi optik’.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5462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/>
              <a:t>Efek</a:t>
            </a:r>
            <a:r>
              <a:rPr lang="en-US" sz="3200" dirty="0" smtClean="0"/>
              <a:t> </a:t>
            </a:r>
            <a:r>
              <a:rPr lang="en-US" sz="3200" dirty="0" err="1" smtClean="0"/>
              <a:t>dispersi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763" y="1621773"/>
            <a:ext cx="10058400" cy="1379781"/>
          </a:xfrm>
        </p:spPr>
        <p:txBody>
          <a:bodyPr/>
          <a:lstStyle/>
          <a:p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pulsa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pelebaran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bertumpang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r>
              <a:rPr lang="en-US" dirty="0" smtClean="0"/>
              <a:t> dg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endParaRPr lang="en-US" dirty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/>
              <a:t>bit </a:t>
            </a:r>
            <a:r>
              <a:rPr lang="en-US" dirty="0" smtClean="0"/>
              <a:t>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endParaRPr lang="en-US" dirty="0"/>
          </a:p>
          <a:p>
            <a:r>
              <a:rPr lang="pt-BR" dirty="0" smtClean="0"/>
              <a:t>BER </a:t>
            </a:r>
            <a:r>
              <a:rPr lang="pt-BR" dirty="0"/>
              <a:t>bertambah besar dan S/N </a:t>
            </a:r>
            <a:r>
              <a:rPr lang="pt-BR" dirty="0" smtClean="0"/>
              <a:t>bernilai kecil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65" y="3085776"/>
            <a:ext cx="5704557" cy="3654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244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82431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Dispersi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Intramodal</a:t>
            </a:r>
            <a:r>
              <a:rPr lang="en-US" b="1" dirty="0" smtClean="0"/>
              <a:t>/</a:t>
            </a:r>
            <a:r>
              <a:rPr lang="en-US" b="1" dirty="0" err="1" smtClean="0"/>
              <a:t>Kromatik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Dispersi</a:t>
            </a:r>
            <a:r>
              <a:rPr lang="en-US" dirty="0" smtClean="0"/>
              <a:t> Material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Dispersi</a:t>
            </a:r>
            <a:r>
              <a:rPr lang="en-US" dirty="0" smtClean="0"/>
              <a:t> Waveguide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b="1" dirty="0" smtClean="0"/>
              <a:t>Intermodal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63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087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Mode </a:t>
            </a:r>
            <a:r>
              <a:rPr lang="en-US" sz="2800" dirty="0" err="1" smtClean="0"/>
              <a:t>Dispersi</a:t>
            </a:r>
            <a:r>
              <a:rPr lang="en-US" sz="2800" dirty="0" smtClean="0"/>
              <a:t> (</a:t>
            </a:r>
            <a:r>
              <a:rPr lang="en-US" sz="2800" i="1" dirty="0" smtClean="0"/>
              <a:t>Dispersion Mode</a:t>
            </a:r>
            <a:r>
              <a:rPr lang="en-US" sz="2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979" y="1856713"/>
            <a:ext cx="7447547" cy="4050792"/>
          </a:xfrm>
        </p:spPr>
        <p:txBody>
          <a:bodyPr>
            <a:normAutofit/>
          </a:bodyPr>
          <a:lstStyle/>
          <a:p>
            <a:r>
              <a:rPr lang="id-ID" sz="2400" b="1" dirty="0"/>
              <a:t>Efek dispersi pada pulsa </a:t>
            </a:r>
            <a:r>
              <a:rPr lang="en-US" sz="2400" b="1" dirty="0" err="1" smtClean="0"/>
              <a:t>berasal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 </a:t>
            </a:r>
            <a:r>
              <a:rPr lang="id-ID" sz="2400" b="1" dirty="0" smtClean="0"/>
              <a:t>mode propagasi</a:t>
            </a:r>
            <a:r>
              <a:rPr lang="en-US" sz="2400" b="1" dirty="0" smtClean="0"/>
              <a:t> :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290" y="3308684"/>
            <a:ext cx="8681277" cy="2803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085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7989931" cy="766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Sifat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perambatan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energi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elektromagnetik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bentuk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cahaya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penampang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fiber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optik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98" y="3382612"/>
            <a:ext cx="8484357" cy="28497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20096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789" y="705964"/>
            <a:ext cx="10058400" cy="4050792"/>
          </a:xfrm>
        </p:spPr>
        <p:txBody>
          <a:bodyPr/>
          <a:lstStyle/>
          <a:p>
            <a:r>
              <a:rPr lang="id-ID" sz="2400" b="1" dirty="0"/>
              <a:t>Inter-simbol interferensi 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sz="2400" b="1" dirty="0" err="1" smtClean="0"/>
              <a:t>Nilai</a:t>
            </a:r>
            <a:r>
              <a:rPr lang="en-US" sz="2400" b="1" dirty="0" smtClean="0"/>
              <a:t> mode </a:t>
            </a:r>
            <a:r>
              <a:rPr lang="en-US" sz="2400" b="1" dirty="0" err="1" smtClean="0"/>
              <a:t>dispersi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dinyatakan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sebesar</a:t>
            </a:r>
            <a:r>
              <a:rPr lang="en-US" sz="2400" b="1" dirty="0" smtClean="0"/>
              <a:t> :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246" y="1431799"/>
            <a:ext cx="8802729" cy="19171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975" y="5110259"/>
            <a:ext cx="3520676" cy="772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866" y="5110259"/>
            <a:ext cx="6203700" cy="92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08" y="531127"/>
            <a:ext cx="10058400" cy="77073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Kurva</a:t>
            </a:r>
            <a:r>
              <a:rPr lang="en-US" sz="3200" dirty="0" smtClean="0"/>
              <a:t> Mode </a:t>
            </a:r>
            <a:r>
              <a:rPr lang="en-US" sz="3200" dirty="0" err="1" smtClean="0"/>
              <a:t>Dispersi</a:t>
            </a:r>
            <a:r>
              <a:rPr lang="en-US" sz="3200" dirty="0" smtClean="0"/>
              <a:t> FO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17" y="2028419"/>
            <a:ext cx="4463512" cy="4050792"/>
          </a:xfrm>
        </p:spPr>
        <p:txBody>
          <a:bodyPr/>
          <a:lstStyle/>
          <a:p>
            <a:r>
              <a:rPr lang="en-US" dirty="0" err="1" smtClean="0"/>
              <a:t>Dispersi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Numerical Aperture</a:t>
            </a:r>
            <a:r>
              <a:rPr lang="en-US" dirty="0" smtClean="0"/>
              <a:t> &amp; </a:t>
            </a:r>
            <a:r>
              <a:rPr lang="en-US" dirty="0" err="1" smtClean="0"/>
              <a:t>indeks</a:t>
            </a:r>
            <a:r>
              <a:rPr lang="en-US" dirty="0" smtClean="0"/>
              <a:t> bias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Meningkatnya</a:t>
            </a:r>
            <a:r>
              <a:rPr lang="en-US" dirty="0" smtClean="0"/>
              <a:t> NA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bandwidth fiber </a:t>
            </a:r>
            <a:r>
              <a:rPr lang="en-US" dirty="0" err="1" smtClean="0"/>
              <a:t>optik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Dispersi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diameter </a:t>
            </a:r>
            <a:r>
              <a:rPr lang="en-US" dirty="0" err="1" smtClean="0"/>
              <a:t>inti</a:t>
            </a:r>
            <a:r>
              <a:rPr lang="en-US" dirty="0" smtClean="0"/>
              <a:t> (</a:t>
            </a:r>
            <a:r>
              <a:rPr lang="en-US" i="1" dirty="0" smtClean="0"/>
              <a:t>core</a:t>
            </a:r>
            <a:r>
              <a:rPr lang="en-US" dirty="0" smtClean="0"/>
              <a:t>) fiber </a:t>
            </a:r>
            <a:r>
              <a:rPr lang="en-US" dirty="0" err="1" smtClean="0"/>
              <a:t>optik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373" y="1741294"/>
            <a:ext cx="6095756" cy="433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08" y="531127"/>
            <a:ext cx="10058400" cy="77073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Dispersi</a:t>
            </a:r>
            <a:r>
              <a:rPr lang="en-US" sz="3200" dirty="0" smtClean="0"/>
              <a:t> </a:t>
            </a:r>
            <a:r>
              <a:rPr lang="en-US" sz="3200" dirty="0" err="1" smtClean="0"/>
              <a:t>Pulsa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Data Rate FO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32" y="1890031"/>
            <a:ext cx="7423484" cy="45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2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16" y="659190"/>
            <a:ext cx="9569116" cy="71852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Jumlah</a:t>
            </a:r>
            <a:r>
              <a:rPr lang="en-US" sz="2800" dirty="0" smtClean="0"/>
              <a:t> Mode FO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16" y="4820490"/>
            <a:ext cx="10058400" cy="954667"/>
          </a:xfrm>
        </p:spPr>
        <p:txBody>
          <a:bodyPr>
            <a:normAutofit/>
          </a:bodyPr>
          <a:lstStyle/>
          <a:p>
            <a:r>
              <a:rPr lang="en-US" dirty="0" err="1" smtClean="0"/>
              <a:t>Jumlah</a:t>
            </a:r>
            <a:r>
              <a:rPr lang="en-US" dirty="0" smtClean="0"/>
              <a:t> Mode </a:t>
            </a:r>
            <a:r>
              <a:rPr lang="en-US" dirty="0" err="1" smtClean="0"/>
              <a:t>diskrit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dipropagasikan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fiber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FF0000"/>
                </a:solidFill>
              </a:rPr>
              <a:t>NA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”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29129" y="2369627"/>
                <a:ext cx="2604607" cy="7411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𝑁𝐴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129" y="2369627"/>
                <a:ext cx="2604607" cy="7411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610" y="3446943"/>
            <a:ext cx="3661200" cy="85023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210216" y="1668138"/>
            <a:ext cx="10058400" cy="513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Jumlah Mode diskrit pada FO ditentukan sebesar: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Terminasi</a:t>
            </a:r>
            <a:r>
              <a:rPr lang="en-US" sz="3600" dirty="0" smtClean="0"/>
              <a:t> FO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8940426" cy="4050792"/>
          </a:xfrm>
        </p:spPr>
        <p:txBody>
          <a:bodyPr/>
          <a:lstStyle/>
          <a:p>
            <a:r>
              <a:rPr lang="en-US" dirty="0" err="1" smtClean="0"/>
              <a:t>Penyambungan</a:t>
            </a:r>
            <a:r>
              <a:rPr lang="en-US" dirty="0" smtClean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 smtClean="0"/>
              <a:t>perangkat</a:t>
            </a:r>
            <a:r>
              <a:rPr lang="en-US" dirty="0" smtClean="0"/>
              <a:t> “</a:t>
            </a:r>
            <a:r>
              <a:rPr lang="en-US" b="1" dirty="0" smtClean="0">
                <a:solidFill>
                  <a:srgbClr val="FF0000"/>
                </a:solidFill>
              </a:rPr>
              <a:t>Optical </a:t>
            </a:r>
            <a:r>
              <a:rPr lang="en-US" b="1" dirty="0">
                <a:solidFill>
                  <a:srgbClr val="FF0000"/>
                </a:solidFill>
              </a:rPr>
              <a:t>Termination Board</a:t>
            </a:r>
            <a:r>
              <a:rPr lang="en-US" dirty="0"/>
              <a:t> (OTB</a:t>
            </a:r>
            <a:r>
              <a:rPr lang="en-US" dirty="0" smtClean="0"/>
              <a:t>)”.</a:t>
            </a:r>
          </a:p>
          <a:p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 di OTB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i="1" dirty="0"/>
              <a:t>end-to-end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“</a:t>
            </a:r>
            <a:r>
              <a:rPr lang="en-US" b="1" dirty="0" smtClean="0">
                <a:solidFill>
                  <a:srgbClr val="FF0000"/>
                </a:solidFill>
              </a:rPr>
              <a:t>Optical </a:t>
            </a:r>
            <a:r>
              <a:rPr lang="en-US" b="1" dirty="0">
                <a:solidFill>
                  <a:srgbClr val="FF0000"/>
                </a:solidFill>
              </a:rPr>
              <a:t>Time Domain </a:t>
            </a:r>
            <a:r>
              <a:rPr lang="en-US" b="1" dirty="0" err="1">
                <a:solidFill>
                  <a:srgbClr val="FF0000"/>
                </a:solidFill>
              </a:rPr>
              <a:t>Reflectometer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(OTDR</a:t>
            </a:r>
            <a:r>
              <a:rPr lang="en-US" dirty="0" smtClean="0"/>
              <a:t>)”.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 smtClean="0"/>
              <a:t>penyambungan</a:t>
            </a:r>
            <a:r>
              <a:rPr lang="en-US" dirty="0" smtClean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splicing</a:t>
            </a:r>
            <a:r>
              <a:rPr lang="en-US" dirty="0" smtClean="0"/>
              <a:t>”.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591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 </a:t>
            </a:r>
            <a:r>
              <a:rPr lang="en-US" sz="2800" dirty="0" err="1" smtClean="0">
                <a:solidFill>
                  <a:srgbClr val="00B050"/>
                </a:solidFill>
              </a:rPr>
              <a:t>Pantulan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Cahaya</a:t>
            </a:r>
            <a:r>
              <a:rPr lang="en-US" sz="2800" dirty="0" smtClean="0">
                <a:solidFill>
                  <a:srgbClr val="00B050"/>
                </a:solidFill>
              </a:rPr>
              <a:t> FO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813" y="2009755"/>
            <a:ext cx="7169123" cy="4105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2299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8243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. </a:t>
            </a:r>
            <a:r>
              <a:rPr lang="en-US" sz="2800" dirty="0" err="1" smtClean="0">
                <a:solidFill>
                  <a:srgbClr val="00B050"/>
                </a:solidFill>
              </a:rPr>
              <a:t>Penguraian</a:t>
            </a:r>
            <a:r>
              <a:rPr lang="en-US" sz="2800" dirty="0" smtClean="0">
                <a:solidFill>
                  <a:srgbClr val="00B050"/>
                </a:solidFill>
              </a:rPr>
              <a:t> (</a:t>
            </a:r>
            <a:r>
              <a:rPr lang="en-US" sz="2800" dirty="0" err="1" smtClean="0">
                <a:solidFill>
                  <a:srgbClr val="00B050"/>
                </a:solidFill>
              </a:rPr>
              <a:t>hamburan</a:t>
            </a:r>
            <a:r>
              <a:rPr lang="en-US" sz="2800" dirty="0" smtClean="0">
                <a:solidFill>
                  <a:srgbClr val="00B050"/>
                </a:solidFill>
              </a:rPr>
              <a:t>) </a:t>
            </a:r>
            <a:r>
              <a:rPr lang="en-US" sz="2800" dirty="0" err="1" smtClean="0">
                <a:solidFill>
                  <a:srgbClr val="00B050"/>
                </a:solidFill>
              </a:rPr>
              <a:t>Cahaya</a:t>
            </a:r>
            <a:r>
              <a:rPr lang="en-US" sz="2800" dirty="0" smtClean="0">
                <a:solidFill>
                  <a:srgbClr val="00B050"/>
                </a:solidFill>
              </a:rPr>
              <a:t> FO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398" y="2399074"/>
            <a:ext cx="7017300" cy="28298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009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53" y="418443"/>
            <a:ext cx="10058400" cy="6824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3. </a:t>
            </a:r>
            <a:r>
              <a:rPr lang="en-US" sz="2800" dirty="0" err="1" smtClean="0">
                <a:solidFill>
                  <a:srgbClr val="00B050"/>
                </a:solidFill>
              </a:rPr>
              <a:t>Pembiasan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Cahaya</a:t>
            </a:r>
            <a:r>
              <a:rPr lang="en-US" sz="2800" dirty="0" smtClean="0">
                <a:solidFill>
                  <a:srgbClr val="00B050"/>
                </a:solidFill>
              </a:rPr>
              <a:t> FO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9430"/>
            <a:ext cx="6709323" cy="3945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52779" y="1853830"/>
            <a:ext cx="4173995" cy="76617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pembiasan</a:t>
            </a:r>
            <a:r>
              <a:rPr lang="en-US" sz="2400" dirty="0" smtClean="0"/>
              <a:t> (N) :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183" y="2894682"/>
            <a:ext cx="1503186" cy="1076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6834939" y="4472702"/>
                <a:ext cx="5209674" cy="16032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dirty="0" err="1" smtClean="0"/>
                  <a:t>Dimana</a:t>
                </a:r>
                <a:r>
                  <a:rPr lang="en-US" sz="16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1600" i="1" dirty="0" smtClean="0"/>
                  <a:t>C: </a:t>
                </a:r>
                <a:r>
                  <a:rPr lang="en-US" sz="1600" dirty="0" err="1" smtClean="0"/>
                  <a:t>kecepatan</a:t>
                </a:r>
                <a:r>
                  <a:rPr lang="en-US" sz="1600" dirty="0" smtClean="0"/>
                  <a:t> gel. </a:t>
                </a:r>
                <a:r>
                  <a:rPr lang="en-US" sz="1600" dirty="0" err="1" smtClean="0"/>
                  <a:t>Cahaya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dalam</a:t>
                </a:r>
                <a:r>
                  <a:rPr lang="en-US" sz="1600" dirty="0" smtClean="0"/>
                  <a:t> medium </a:t>
                </a:r>
                <a:r>
                  <a:rPr lang="en-US" sz="1600" dirty="0" err="1" smtClean="0"/>
                  <a:t>hampa</a:t>
                </a:r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i="1" dirty="0" smtClean="0"/>
                  <a:t>V: </a:t>
                </a:r>
                <a:r>
                  <a:rPr lang="en-US" sz="1600" dirty="0" err="1" smtClean="0"/>
                  <a:t>kecepatan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cahaya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dalam</a:t>
                </a:r>
                <a:r>
                  <a:rPr lang="en-US" sz="1600" dirty="0" smtClean="0"/>
                  <a:t> medium </a:t>
                </a:r>
                <a:r>
                  <a:rPr lang="en-US" sz="1600" dirty="0" err="1" smtClean="0"/>
                  <a:t>pembiasan</a:t>
                </a:r>
                <a:endParaRPr lang="en-US" sz="1600" dirty="0" smtClean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939" y="4472702"/>
                <a:ext cx="5209674" cy="1603245"/>
              </a:xfrm>
              <a:prstGeom prst="rect">
                <a:avLst/>
              </a:prstGeom>
              <a:blipFill rotWithShape="0">
                <a:blip r:embed="rId4"/>
                <a:stretch>
                  <a:fillRect l="-585" t="-3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25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3121" y="569333"/>
                <a:ext cx="10058400" cy="508550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Ilustrasi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pembiasan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rgbClr val="0070C0"/>
                    </a:solidFill>
                  </a:rPr>
                  <a:t>  “</a:t>
                </a:r>
                <a:r>
                  <a:rPr lang="en-US" b="1" i="1" dirty="0" err="1" smtClean="0">
                    <a:solidFill>
                      <a:srgbClr val="0070C0"/>
                    </a:solidFill>
                  </a:rPr>
                  <a:t>dari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i="1" dirty="0" err="1" smtClean="0">
                    <a:solidFill>
                      <a:srgbClr val="0070C0"/>
                    </a:solidFill>
                  </a:rPr>
                  <a:t>indeks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 bias </a:t>
                </a:r>
                <a:r>
                  <a:rPr lang="en-US" b="1" i="1" dirty="0" err="1" smtClean="0">
                    <a:solidFill>
                      <a:srgbClr val="0070C0"/>
                    </a:solidFill>
                  </a:rPr>
                  <a:t>tinggi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 (N</a:t>
                </a:r>
                <a:r>
                  <a:rPr lang="en-US" sz="1400" b="1" i="1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) </a:t>
                </a:r>
                <a:r>
                  <a:rPr lang="en-US" b="1" i="1" dirty="0" err="1" smtClean="0">
                    <a:solidFill>
                      <a:srgbClr val="0070C0"/>
                    </a:solidFill>
                  </a:rPr>
                  <a:t>ke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i="1" dirty="0" err="1" smtClean="0">
                    <a:solidFill>
                      <a:srgbClr val="0070C0"/>
                    </a:solidFill>
                  </a:rPr>
                  <a:t>indeks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 bias </a:t>
                </a:r>
                <a:r>
                  <a:rPr lang="en-US" b="1" i="1" dirty="0" err="1" smtClean="0">
                    <a:solidFill>
                      <a:srgbClr val="0070C0"/>
                    </a:solidFill>
                  </a:rPr>
                  <a:t>kecil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 (N</a:t>
                </a:r>
                <a:r>
                  <a:rPr lang="en-US" sz="1400" b="1" i="1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)”</a:t>
                </a:r>
              </a:p>
              <a:p>
                <a:pPr marL="0" indent="0">
                  <a:buNone/>
                </a:pPr>
                <a:r>
                  <a:rPr lang="en-US" b="1" i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𝒔𝒖𝒅𝒖𝒕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𝒅𝒂𝒕𝒂𝒏𝒈</m:t>
                    </m:r>
                  </m:oMath>
                </a14:m>
                <a:endParaRPr lang="en-US" b="1" i="1" dirty="0" smtClean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𝒔𝒖𝒅𝒖𝒕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i="1" dirty="0" smtClean="0">
                    <a:solidFill>
                      <a:srgbClr val="0070C0"/>
                    </a:solidFill>
                  </a:rPr>
                  <a:t>bias</a:t>
                </a:r>
                <a:endParaRPr lang="en-US" b="1" i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b="1" i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b="1" i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3121" y="569333"/>
                <a:ext cx="10058400" cy="5085509"/>
              </a:xfrm>
              <a:blipFill rotWithShape="0">
                <a:blip r:embed="rId2"/>
                <a:stretch>
                  <a:fillRect l="-242" t="-1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74164"/>
            <a:ext cx="5894432" cy="40108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7868" y="2313603"/>
            <a:ext cx="5887216" cy="433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6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1024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Hukum</a:t>
            </a:r>
            <a:r>
              <a:rPr lang="en-US" sz="3200" dirty="0" smtClean="0">
                <a:solidFill>
                  <a:srgbClr val="00B050"/>
                </a:solidFill>
              </a:rPr>
              <a:t> Snell’s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83632"/>
            <a:ext cx="10058400" cy="4788568"/>
          </a:xfrm>
        </p:spPr>
        <p:txBody>
          <a:bodyPr/>
          <a:lstStyle/>
          <a:p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astronomi</a:t>
            </a:r>
            <a:r>
              <a:rPr lang="en-US" dirty="0" smtClean="0"/>
              <a:t> &amp; </a:t>
            </a:r>
            <a:r>
              <a:rPr lang="en-US" dirty="0" err="1" smtClean="0"/>
              <a:t>matematikawan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“</a:t>
            </a:r>
            <a:r>
              <a:rPr lang="en-US" b="1" dirty="0" err="1" smtClean="0"/>
              <a:t>Willebrod</a:t>
            </a:r>
            <a:r>
              <a:rPr lang="en-US" b="1" dirty="0" smtClean="0"/>
              <a:t> van </a:t>
            </a:r>
            <a:r>
              <a:rPr lang="en-US" b="1" dirty="0" err="1" smtClean="0"/>
              <a:t>Roijen</a:t>
            </a:r>
            <a:r>
              <a:rPr lang="en-US" b="1" dirty="0" smtClean="0"/>
              <a:t> Snell</a:t>
            </a:r>
            <a:r>
              <a:rPr lang="en-US" dirty="0" smtClean="0"/>
              <a:t>”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bias </a:t>
            </a:r>
            <a:r>
              <a:rPr lang="en-US" dirty="0" err="1" smtClean="0"/>
              <a:t>terhadap</a:t>
            </a:r>
            <a:r>
              <a:rPr lang="en-US" dirty="0" smtClean="0"/>
              <a:t> 2 medium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Persamaannya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medium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468" y="2776841"/>
            <a:ext cx="3051000" cy="558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748" y="4893326"/>
            <a:ext cx="1932300" cy="697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70C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7371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16190"/>
            <a:ext cx="10058400" cy="874936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Struktur</a:t>
            </a:r>
            <a:r>
              <a:rPr lang="en-US" sz="4400" dirty="0" smtClean="0"/>
              <a:t> Fiber </a:t>
            </a:r>
            <a:r>
              <a:rPr lang="en-US" sz="4400" dirty="0" err="1" smtClean="0"/>
              <a:t>Optik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1198" y="2350008"/>
            <a:ext cx="7159752" cy="15602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i="1" dirty="0" err="1" smtClean="0"/>
              <a:t>Memiliki</a:t>
            </a:r>
            <a:r>
              <a:rPr lang="en-US" i="1" dirty="0" smtClean="0"/>
              <a:t> bandwidth </a:t>
            </a:r>
            <a:r>
              <a:rPr lang="en-US" i="1" dirty="0" err="1" smtClean="0"/>
              <a:t>lebar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2. </a:t>
            </a:r>
            <a:r>
              <a:rPr lang="en-US" i="1" dirty="0" err="1" smtClean="0"/>
              <a:t>Menghasilkan</a:t>
            </a:r>
            <a:r>
              <a:rPr lang="en-US" i="1" dirty="0" smtClean="0"/>
              <a:t> </a:t>
            </a:r>
            <a:r>
              <a:rPr lang="en-US" i="1" dirty="0" err="1" smtClean="0"/>
              <a:t>Atenuasi</a:t>
            </a:r>
            <a:r>
              <a:rPr lang="en-US" i="1" dirty="0" smtClean="0"/>
              <a:t> </a:t>
            </a:r>
            <a:r>
              <a:rPr lang="en-US" i="1" dirty="0" err="1" smtClean="0"/>
              <a:t>kecil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3. </a:t>
            </a:r>
            <a:r>
              <a:rPr lang="en-US" i="1" dirty="0" err="1" smtClean="0"/>
              <a:t>Interferensi</a:t>
            </a:r>
            <a:r>
              <a:rPr lang="en-US" i="1" dirty="0" smtClean="0"/>
              <a:t> </a:t>
            </a:r>
            <a:r>
              <a:rPr lang="en-US" i="1" dirty="0" err="1" smtClean="0"/>
              <a:t>elektromagnetik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kecil</a:t>
            </a:r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49" y="1323144"/>
            <a:ext cx="4553572" cy="4062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9353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532" y="269270"/>
            <a:ext cx="10058400" cy="6583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Propagasi</a:t>
            </a:r>
            <a:r>
              <a:rPr lang="en-US" sz="4400" dirty="0" smtClean="0"/>
              <a:t> </a:t>
            </a:r>
            <a:r>
              <a:rPr lang="en-US" sz="4400" dirty="0" err="1" smtClean="0"/>
              <a:t>Cahaya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FO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532" y="1286692"/>
            <a:ext cx="10058400" cy="41725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keadaan</a:t>
            </a:r>
            <a:r>
              <a:rPr lang="en-US" b="1" dirty="0" smtClean="0">
                <a:solidFill>
                  <a:srgbClr val="FF0000"/>
                </a:solidFill>
              </a:rPr>
              <a:t> normal (ideal)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521" y="2025870"/>
            <a:ext cx="7351184" cy="964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462" y="2323334"/>
            <a:ext cx="744589" cy="6297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49532" y="3312104"/>
            <a:ext cx="10058400" cy="417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00B0F0"/>
                </a:solidFill>
              </a:rPr>
              <a:t>Dalam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keadaan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tidak</a:t>
            </a:r>
            <a:r>
              <a:rPr lang="en-US" b="1" dirty="0" smtClean="0">
                <a:solidFill>
                  <a:srgbClr val="00B0F0"/>
                </a:solidFill>
              </a:rPr>
              <a:t> normal (</a:t>
            </a:r>
            <a:r>
              <a:rPr lang="en-US" b="1" dirty="0" err="1" smtClean="0">
                <a:solidFill>
                  <a:srgbClr val="00B0F0"/>
                </a:solidFill>
              </a:rPr>
              <a:t>permasalahan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propagasi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320" y="3880121"/>
            <a:ext cx="8575731" cy="291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6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556</TotalTime>
  <Words>485</Words>
  <Application>Microsoft Office PowerPoint</Application>
  <PresentationFormat>Widescreen</PresentationFormat>
  <Paragraphs>86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Aharoni</vt:lpstr>
      <vt:lpstr>Cambria Math</vt:lpstr>
      <vt:lpstr>Georgia</vt:lpstr>
      <vt:lpstr>Trebuchet MS</vt:lpstr>
      <vt:lpstr>Wingdings</vt:lpstr>
      <vt:lpstr>Wood Type</vt:lpstr>
      <vt:lpstr>Transmisi &amp; Propagasi Fiber Optik</vt:lpstr>
      <vt:lpstr>Pendahuluan</vt:lpstr>
      <vt:lpstr>1. Pantulan Cahaya FO</vt:lpstr>
      <vt:lpstr>2. Penguraian (hamburan) Cahaya FO</vt:lpstr>
      <vt:lpstr>3. Pembiasan Cahaya FO</vt:lpstr>
      <vt:lpstr>PowerPoint Presentation</vt:lpstr>
      <vt:lpstr>Hukum Snell’s</vt:lpstr>
      <vt:lpstr>Struktur Fiber Optik</vt:lpstr>
      <vt:lpstr>Propagasi Cahaya dalam FO</vt:lpstr>
      <vt:lpstr>Numerical Aperture (NA)</vt:lpstr>
      <vt:lpstr>PowerPoint Presentation</vt:lpstr>
      <vt:lpstr>Karaketristik NA</vt:lpstr>
      <vt:lpstr>2 fiber optik dengan NA yang berbeda untuk diameter yang sama (D1 = D2)</vt:lpstr>
      <vt:lpstr>2 fiber optik dengan NA yang sama untuk diameter yang berbeda (D1 ≠ D2)</vt:lpstr>
      <vt:lpstr>Mode Propagasi FO</vt:lpstr>
      <vt:lpstr>Dispersi pada FO</vt:lpstr>
      <vt:lpstr>Efek dispersi </vt:lpstr>
      <vt:lpstr>Jenis Dispersi</vt:lpstr>
      <vt:lpstr>Mode Dispersi (Dispersion Mode)</vt:lpstr>
      <vt:lpstr>PowerPoint Presentation</vt:lpstr>
      <vt:lpstr>Kurva Mode Dispersi FO</vt:lpstr>
      <vt:lpstr>Kurva Dispersi Pulsa Vs Data Rate FO</vt:lpstr>
      <vt:lpstr>Jumlah Mode FO</vt:lpstr>
      <vt:lpstr>Terminasi FO</vt:lpstr>
      <vt:lpstr>Selesai…..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Transmisi Fiber Optik</dc:title>
  <dc:creator>Nayadut</dc:creator>
  <cp:lastModifiedBy>Nayadut</cp:lastModifiedBy>
  <cp:revision>35</cp:revision>
  <dcterms:created xsi:type="dcterms:W3CDTF">2018-03-22T12:44:54Z</dcterms:created>
  <dcterms:modified xsi:type="dcterms:W3CDTF">2020-03-15T12:55:04Z</dcterms:modified>
</cp:coreProperties>
</file>