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6" r:id="rId3"/>
    <p:sldId id="257" r:id="rId4"/>
    <p:sldId id="277" r:id="rId5"/>
    <p:sldId id="278" r:id="rId6"/>
    <p:sldId id="279" r:id="rId7"/>
    <p:sldId id="259" r:id="rId8"/>
    <p:sldId id="280" r:id="rId9"/>
    <p:sldId id="282" r:id="rId10"/>
    <p:sldId id="260" r:id="rId11"/>
    <p:sldId id="281" r:id="rId12"/>
    <p:sldId id="261" r:id="rId13"/>
    <p:sldId id="270" r:id="rId14"/>
    <p:sldId id="269" r:id="rId15"/>
    <p:sldId id="271" r:id="rId16"/>
    <p:sldId id="262" r:id="rId17"/>
    <p:sldId id="272" r:id="rId18"/>
    <p:sldId id="264" r:id="rId19"/>
    <p:sldId id="273" r:id="rId20"/>
    <p:sldId id="274" r:id="rId21"/>
    <p:sldId id="265" r:id="rId22"/>
    <p:sldId id="276" r:id="rId23"/>
    <p:sldId id="283" r:id="rId24"/>
    <p:sldId id="284" r:id="rId25"/>
    <p:sldId id="285" r:id="rId26"/>
    <p:sldId id="286" r:id="rId27"/>
    <p:sldId id="287" r:id="rId28"/>
    <p:sldId id="275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1" autoAdjust="0"/>
    <p:restoredTop sz="94660"/>
  </p:normalViewPr>
  <p:slideViewPr>
    <p:cSldViewPr snapToGrid="0">
      <p:cViewPr varScale="1">
        <p:scale>
          <a:sx n="76" d="100"/>
          <a:sy n="76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01AEAA9-8C65-42A5-8C90-A2F54C079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13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BE6430B-D41A-4F4B-986B-D268072AE7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1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4/9/2019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5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8.emf"/><Relationship Id="rId5" Type="http://schemas.openxmlformats.org/officeDocument/2006/relationships/image" Target="../media/image47.emf"/><Relationship Id="rId4" Type="http://schemas.openxmlformats.org/officeDocument/2006/relationships/image" Target="../media/image4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8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432223"/>
            <a:ext cx="9951078" cy="3035808"/>
          </a:xfrm>
        </p:spPr>
        <p:txBody>
          <a:bodyPr/>
          <a:lstStyle/>
          <a:p>
            <a:r>
              <a:rPr lang="en-US" sz="5400" dirty="0" err="1" smtClean="0"/>
              <a:t>Aplikasi</a:t>
            </a:r>
            <a:r>
              <a:rPr lang="en-US" sz="5400" dirty="0" smtClean="0"/>
              <a:t> </a:t>
            </a:r>
            <a:r>
              <a:rPr lang="en-US" sz="5400" dirty="0" err="1"/>
              <a:t>r</a:t>
            </a:r>
            <a:r>
              <a:rPr lang="en-US" sz="5400" dirty="0" err="1" smtClean="0"/>
              <a:t>angkaian</a:t>
            </a:r>
            <a:r>
              <a:rPr lang="en-US" sz="5400" dirty="0" smtClean="0"/>
              <a:t>  Op-Amp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3959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175" y="338960"/>
            <a:ext cx="10454072" cy="1609344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Penguat</a:t>
            </a:r>
            <a:r>
              <a:rPr lang="en-US" sz="4000" dirty="0" smtClean="0"/>
              <a:t> </a:t>
            </a:r>
            <a:r>
              <a:rPr lang="en-US" sz="4000" dirty="0" err="1" smtClean="0"/>
              <a:t>penjumlah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i="1" dirty="0" err="1" smtClean="0"/>
              <a:t>tipe</a:t>
            </a:r>
            <a:r>
              <a:rPr lang="en-US" sz="4000" i="1" dirty="0" smtClean="0"/>
              <a:t> non inverting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4175" y="2787244"/>
            <a:ext cx="4316279" cy="26528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80655" y="3698744"/>
                <a:ext cx="5674439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655" y="3698744"/>
                <a:ext cx="5674439" cy="8298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>
            <a:stCxn id="10" idx="3"/>
            <a:endCxn id="6" idx="1"/>
          </p:cNvCxnSpPr>
          <p:nvPr/>
        </p:nvCxnSpPr>
        <p:spPr>
          <a:xfrm>
            <a:off x="4990454" y="4113666"/>
            <a:ext cx="6902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35227" y="4843299"/>
                <a:ext cx="4076950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227" y="4843299"/>
                <a:ext cx="4076950" cy="8298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4"/>
          <p:cNvSpPr txBox="1">
            <a:spLocks/>
          </p:cNvSpPr>
          <p:nvPr/>
        </p:nvSpPr>
        <p:spPr>
          <a:xfrm>
            <a:off x="9767008" y="5093451"/>
            <a:ext cx="1869670" cy="417701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jika</a:t>
            </a:r>
            <a:r>
              <a:rPr lang="en-US" sz="1800" dirty="0" smtClean="0"/>
              <a:t> R1 = R2</a:t>
            </a:r>
          </a:p>
          <a:p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745248" y="5258221"/>
            <a:ext cx="18789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5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792" y="419914"/>
            <a:ext cx="10058400" cy="767971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Soal</a:t>
            </a:r>
            <a:r>
              <a:rPr lang="en-US" sz="2800" dirty="0" smtClean="0"/>
              <a:t> 5:</a:t>
            </a:r>
            <a:endParaRPr lang="en-US" sz="2800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199" y="5181308"/>
            <a:ext cx="3962400" cy="76200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1800" dirty="0" err="1" smtClean="0"/>
              <a:t>Diketahui</a:t>
            </a:r>
            <a:r>
              <a:rPr lang="en-US" sz="1800" dirty="0" smtClean="0"/>
              <a:t>: R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= 2KΩ, </a:t>
            </a:r>
            <a:r>
              <a:rPr lang="en-US" sz="1800" dirty="0" err="1" smtClean="0"/>
              <a:t>R</a:t>
            </a:r>
            <a:r>
              <a:rPr lang="en-US" sz="1800" baseline="-25000" dirty="0" err="1" smtClean="0"/>
              <a:t>f</a:t>
            </a:r>
            <a:r>
              <a:rPr lang="en-US" sz="1800" dirty="0" smtClean="0"/>
              <a:t> = 10KΩ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/>
              <a:t>V</a:t>
            </a:r>
            <a:r>
              <a:rPr lang="en-US" sz="1800" baseline="-25000" dirty="0" smtClean="0"/>
              <a:t>1 </a:t>
            </a:r>
            <a:r>
              <a:rPr lang="en-US" sz="1800" dirty="0" smtClean="0"/>
              <a:t>= 100 mV, V</a:t>
            </a:r>
            <a:r>
              <a:rPr lang="en-US" sz="1800" baseline="-25000" dirty="0" smtClean="0"/>
              <a:t>2 </a:t>
            </a:r>
            <a:r>
              <a:rPr lang="en-US" sz="1800" dirty="0" smtClean="0"/>
              <a:t>= 200 mV; </a:t>
            </a:r>
            <a:r>
              <a:rPr lang="en-US" sz="1800" dirty="0" err="1" smtClean="0"/>
              <a:t>Vout</a:t>
            </a:r>
            <a:r>
              <a:rPr lang="en-US" sz="1800" dirty="0" smtClean="0"/>
              <a:t> =…?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05968" y="1252603"/>
            <a:ext cx="5693080" cy="3972839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6099048" y="2768252"/>
            <a:ext cx="928053" cy="1728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477581" y="3352062"/>
                <a:ext cx="298261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7581" y="3352062"/>
                <a:ext cx="2982611" cy="6223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490958" y="4353961"/>
                <a:ext cx="4011355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(100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𝑚𝑉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)+ </m:t>
                          </m:r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(200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𝑚𝑉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0958" y="4353961"/>
                <a:ext cx="4011355" cy="5532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728952" y="5043938"/>
                <a:ext cx="22485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150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=900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𝑚𝑉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8952" y="5043938"/>
                <a:ext cx="2248564" cy="246221"/>
              </a:xfrm>
              <a:prstGeom prst="rect">
                <a:avLst/>
              </a:prstGeom>
              <a:blipFill rotWithShape="0">
                <a:blip r:embed="rId5"/>
                <a:stretch>
                  <a:fillRect r="-813" b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166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2356" y="-73317"/>
            <a:ext cx="10058400" cy="1609344"/>
          </a:xfrm>
        </p:spPr>
        <p:txBody>
          <a:bodyPr>
            <a:normAutofit/>
          </a:bodyPr>
          <a:lstStyle/>
          <a:p>
            <a:r>
              <a:rPr lang="en-US" sz="4400" dirty="0"/>
              <a:t>Integrator</a:t>
            </a:r>
          </a:p>
        </p:txBody>
      </p:sp>
      <p:sp>
        <p:nvSpPr>
          <p:cNvPr id="8" name="Rectangle 7"/>
          <p:cNvSpPr/>
          <p:nvPr/>
        </p:nvSpPr>
        <p:spPr>
          <a:xfrm>
            <a:off x="839955" y="1418554"/>
            <a:ext cx="1021080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/>
              <a:t>integrator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pengubah</a:t>
            </a:r>
            <a:r>
              <a:rPr lang="en-US" sz="2000" dirty="0"/>
              <a:t> </a:t>
            </a:r>
            <a:r>
              <a:rPr lang="en-US" sz="2000" dirty="0" err="1"/>
              <a:t>tegangan</a:t>
            </a:r>
            <a:r>
              <a:rPr lang="en-US" sz="2000" dirty="0"/>
              <a:t> </a:t>
            </a:r>
            <a:r>
              <a:rPr lang="en-US" sz="2000" dirty="0" err="1"/>
              <a:t>kotak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tegangan</a:t>
            </a:r>
            <a:r>
              <a:rPr lang="en-US" sz="2000" dirty="0"/>
              <a:t> </a:t>
            </a:r>
            <a:r>
              <a:rPr lang="en-US" sz="2000" dirty="0" err="1" smtClean="0"/>
              <a:t>segitiga</a:t>
            </a:r>
            <a:endParaRPr lang="en-US" sz="2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filter </a:t>
            </a:r>
            <a:r>
              <a:rPr lang="en-US" sz="2000" dirty="0" err="1" smtClean="0"/>
              <a:t>lolos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(</a:t>
            </a:r>
            <a:r>
              <a:rPr lang="en-US" sz="2000" i="1" dirty="0" smtClean="0"/>
              <a:t>low pass filter</a:t>
            </a:r>
            <a:r>
              <a:rPr lang="en-US" sz="2000" dirty="0" smtClean="0"/>
              <a:t>)</a:t>
            </a:r>
            <a:r>
              <a:rPr lang="en-US" sz="2000" dirty="0"/>
              <a:t> </a:t>
            </a:r>
            <a:endParaRPr lang="en-US" sz="2000" dirty="0" smtClean="0"/>
          </a:p>
          <a:p>
            <a:pPr algn="just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356" y="2711216"/>
            <a:ext cx="5381205" cy="24960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9461" y="3959256"/>
            <a:ext cx="2339100" cy="72333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102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2356" y="147830"/>
            <a:ext cx="10058400" cy="118076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Frekuensi</a:t>
            </a:r>
            <a:r>
              <a:rPr lang="en-US" sz="3600" dirty="0" smtClean="0"/>
              <a:t> </a:t>
            </a:r>
            <a:r>
              <a:rPr lang="en-US" sz="3600" dirty="0" err="1" smtClean="0"/>
              <a:t>kritis</a:t>
            </a:r>
            <a:r>
              <a:rPr lang="en-US" sz="3600" dirty="0" smtClean="0"/>
              <a:t> Integrator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245" y="2105306"/>
            <a:ext cx="4067634" cy="30453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756701" y="2126730"/>
                <a:ext cx="5411171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b="1" dirty="0" smtClean="0">
                    <a:solidFill>
                      <a:srgbClr val="FF0000"/>
                    </a:solidFill>
                  </a:rPr>
                  <a:t>Catatan :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tahanan</a:t>
                </a:r>
                <a:r>
                  <a:rPr lang="en-US" dirty="0" smtClean="0"/>
                  <a:t> feedback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dirty="0" smtClean="0"/>
                  <a:t>berdampak </a:t>
                </a:r>
                <a:r>
                  <a:rPr lang="en-US" dirty="0" err="1" smtClean="0"/>
                  <a:t>meningkatkan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kestabilan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frekuensi</a:t>
                </a:r>
                <a:r>
                  <a:rPr lang="en-US" dirty="0" smtClean="0"/>
                  <a:t> output.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frekuensi</a:t>
                </a:r>
                <a:r>
                  <a:rPr lang="en-US" dirty="0" smtClean="0"/>
                  <a:t> input </a:t>
                </a:r>
                <a:r>
                  <a:rPr lang="en-US" dirty="0" err="1" smtClean="0"/>
                  <a:t>lebih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kecil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frekuensi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kritis</a:t>
                </a:r>
                <a:r>
                  <a:rPr lang="en-US" dirty="0" smtClean="0"/>
                  <a:t> integrator,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tidak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terjadi</a:t>
                </a:r>
                <a:r>
                  <a:rPr lang="en-US" dirty="0" smtClean="0"/>
                  <a:t> proses </a:t>
                </a:r>
                <a:r>
                  <a:rPr lang="en-US" dirty="0" err="1" smtClean="0"/>
                  <a:t>integrasi</a:t>
                </a:r>
                <a:endParaRPr lang="en-US" dirty="0" smtClean="0"/>
              </a:p>
              <a:p>
                <a:pPr marL="285750" indent="-285750" algn="just">
                  <a:buFont typeface="Wingdings" panose="05000000000000000000" pitchFamily="2" charset="2"/>
                  <a:buChar char="§"/>
                </a:pPr>
                <a:endParaRPr lang="en-US" dirty="0" smtClean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6701" y="2126730"/>
                <a:ext cx="5411171" cy="2308324"/>
              </a:xfrm>
              <a:prstGeom prst="rect">
                <a:avLst/>
              </a:prstGeom>
              <a:blipFill rotWithShape="0">
                <a:blip r:embed="rId3"/>
                <a:stretch>
                  <a:fillRect l="-901" t="-1583" r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756701" y="4504302"/>
            <a:ext cx="5294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solidFill>
                  <a:srgbClr val="FF0000"/>
                </a:solidFill>
              </a:rPr>
              <a:t>Frekuensi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kritisnya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dinyatakan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sebesar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dirty="0"/>
              <a:t> </a:t>
            </a: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0656" y="5233194"/>
            <a:ext cx="1627200" cy="72333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17733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2356" y="553453"/>
            <a:ext cx="10058400" cy="53439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Soal</a:t>
            </a:r>
            <a:r>
              <a:rPr lang="en-US" sz="2400" dirty="0" smtClean="0"/>
              <a:t> 6: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92356" y="1087843"/>
            <a:ext cx="88695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output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integrator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46" y="2103496"/>
            <a:ext cx="4072934" cy="25975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8003" y="2684719"/>
            <a:ext cx="2186550" cy="8629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195" y="3547639"/>
            <a:ext cx="1322100" cy="5456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353" y="4159930"/>
            <a:ext cx="3254400" cy="6471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0131" y="4878527"/>
            <a:ext cx="1372950" cy="40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92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2356" y="553453"/>
            <a:ext cx="10058400" cy="53439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Soal</a:t>
            </a:r>
            <a:r>
              <a:rPr lang="en-US" sz="2400" dirty="0" smtClean="0"/>
              <a:t> 7: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992356" y="1087843"/>
            <a:ext cx="88695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minimum (</a:t>
            </a:r>
            <a:r>
              <a:rPr lang="en-US" dirty="0" err="1" smtClean="0"/>
              <a:t>kritis</a:t>
            </a:r>
            <a:r>
              <a:rPr lang="en-US" dirty="0" smtClean="0"/>
              <a:t>) </a:t>
            </a:r>
            <a:r>
              <a:rPr lang="en-US" dirty="0" err="1" smtClean="0"/>
              <a:t>rangkaian</a:t>
            </a:r>
            <a:r>
              <a:rPr lang="en-US" dirty="0" smtClean="0"/>
              <a:t> integrator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</a:p>
        </p:txBody>
      </p:sp>
      <p:sp>
        <p:nvSpPr>
          <p:cNvPr id="9" name="Rectangle 8"/>
          <p:cNvSpPr/>
          <p:nvPr/>
        </p:nvSpPr>
        <p:spPr>
          <a:xfrm>
            <a:off x="6021556" y="1991565"/>
            <a:ext cx="1979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 err="1" smtClean="0"/>
              <a:t>Penyelesaian</a:t>
            </a:r>
            <a:r>
              <a:rPr lang="en-US" i="1" dirty="0" smtClean="0"/>
              <a:t> 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356" y="2018366"/>
            <a:ext cx="4036844" cy="28601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556" y="2775876"/>
            <a:ext cx="1627200" cy="6725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4769" y="3413639"/>
            <a:ext cx="2695050" cy="8121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2897" y="4317361"/>
            <a:ext cx="894335" cy="37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12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Differensiator</a:t>
            </a: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1AEAA9-8C65-42A5-8C90-A2F54C07919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949" y="1585209"/>
            <a:ext cx="7379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 (</a:t>
            </a:r>
            <a:r>
              <a:rPr lang="en-US" dirty="0" err="1"/>
              <a:t>kotak</a:t>
            </a:r>
            <a:r>
              <a:rPr lang="en-US" dirty="0" smtClean="0"/>
              <a:t>).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filter </a:t>
            </a:r>
            <a:r>
              <a:rPr lang="en-US" dirty="0" err="1" smtClean="0"/>
              <a:t>lolos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(high pass filter)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584" y="3437649"/>
            <a:ext cx="7011005" cy="20024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0125" y="4015254"/>
            <a:ext cx="1779750" cy="62181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6761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609600" y="274638"/>
            <a:ext cx="6681537" cy="11430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Soal</a:t>
            </a:r>
            <a:r>
              <a:rPr lang="en-US" sz="2400" dirty="0" smtClean="0"/>
              <a:t> 8: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1AEAA9-8C65-42A5-8C90-A2F54C079198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47" y="1417639"/>
            <a:ext cx="6952342" cy="22281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552" y="4124504"/>
            <a:ext cx="5603206" cy="1761666"/>
          </a:xfrm>
          <a:prstGeom prst="rect">
            <a:avLst/>
          </a:prstGeom>
        </p:spPr>
      </p:pic>
      <p:sp>
        <p:nvSpPr>
          <p:cNvPr id="5" name="Bent Arrow 4"/>
          <p:cNvSpPr/>
          <p:nvPr/>
        </p:nvSpPr>
        <p:spPr>
          <a:xfrm rot="10800000" flipH="1">
            <a:off x="4463717" y="3854745"/>
            <a:ext cx="1179094" cy="139102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3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Komparator</a:t>
            </a:r>
            <a:r>
              <a:rPr lang="en-US" dirty="0" smtClean="0"/>
              <a:t> (</a:t>
            </a:r>
            <a:r>
              <a:rPr lang="en-US" i="1" dirty="0" smtClean="0"/>
              <a:t>Comparator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E6430B-D41A-4F4B-986B-D268072AE71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743920" y="1600202"/>
            <a:ext cx="6282522" cy="264612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Komparator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op amp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pembanding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input (+) </a:t>
            </a:r>
            <a:r>
              <a:rPr lang="en-US" dirty="0" err="1"/>
              <a:t>dan</a:t>
            </a:r>
            <a:r>
              <a:rPr lang="en-US" dirty="0"/>
              <a:t> input (-).</a:t>
            </a:r>
          </a:p>
          <a:p>
            <a:r>
              <a:rPr lang="en-US" dirty="0" err="1"/>
              <a:t>Jika</a:t>
            </a:r>
            <a:r>
              <a:rPr lang="en-US" dirty="0"/>
              <a:t> input (+)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input (-) </a:t>
            </a:r>
            <a:r>
              <a:rPr lang="en-US" dirty="0" err="1"/>
              <a:t>maka</a:t>
            </a:r>
            <a:r>
              <a:rPr lang="en-US" dirty="0"/>
              <a:t> op amp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 smtClean="0"/>
              <a:t>positif</a:t>
            </a:r>
            <a:endParaRPr lang="en-US" dirty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/>
              <a:t>input (-)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input (+) </a:t>
            </a:r>
            <a:r>
              <a:rPr lang="en-US" dirty="0" err="1"/>
              <a:t>maka</a:t>
            </a:r>
            <a:r>
              <a:rPr lang="en-US" dirty="0"/>
              <a:t> op amp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930" y="2913129"/>
            <a:ext cx="1729216" cy="7206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0596" y="2799957"/>
            <a:ext cx="1918808" cy="94701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9110590" y="3024199"/>
            <a:ext cx="406659" cy="4985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Brace 2"/>
          <p:cNvSpPr/>
          <p:nvPr/>
        </p:nvSpPr>
        <p:spPr>
          <a:xfrm>
            <a:off x="6761747" y="2877298"/>
            <a:ext cx="360948" cy="7923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1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Fungsi</a:t>
            </a:r>
            <a:r>
              <a:rPr lang="en-US" sz="3200" dirty="0" smtClean="0"/>
              <a:t> lain </a:t>
            </a:r>
            <a:r>
              <a:rPr lang="en-US" sz="3200" dirty="0" err="1" smtClean="0"/>
              <a:t>Komparator</a:t>
            </a: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E6430B-D41A-4F4B-986B-D268072AE71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95793" y="1768644"/>
            <a:ext cx="3755891" cy="4331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Pembangkit</a:t>
            </a:r>
            <a:r>
              <a:rPr lang="en-US" b="1" dirty="0" smtClean="0"/>
              <a:t> </a:t>
            </a:r>
            <a:r>
              <a:rPr lang="en-US" b="1" dirty="0" err="1" smtClean="0"/>
              <a:t>sinyal</a:t>
            </a:r>
            <a:r>
              <a:rPr lang="en-US" b="1" dirty="0" smtClean="0"/>
              <a:t> </a:t>
            </a:r>
            <a:r>
              <a:rPr lang="en-US" b="1" dirty="0" err="1" smtClean="0"/>
              <a:t>kotak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479" y="2819136"/>
            <a:ext cx="7976356" cy="202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45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78922" y="749327"/>
            <a:ext cx="8218531" cy="787590"/>
          </a:xfrm>
        </p:spPr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ideal Op-Amp</a:t>
            </a:r>
            <a:endParaRPr lang="en-US" dirty="0"/>
          </a:p>
        </p:txBody>
      </p:sp>
      <p:graphicFrame>
        <p:nvGraphicFramePr>
          <p:cNvPr id="15432" name="Group 7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96963957"/>
              </p:ext>
            </p:extLst>
          </p:nvPr>
        </p:nvGraphicFramePr>
        <p:xfrm>
          <a:off x="1215190" y="2272543"/>
          <a:ext cx="9336504" cy="3803406"/>
        </p:xfrm>
        <a:graphic>
          <a:graphicData uri="http://schemas.openxmlformats.org/drawingml/2006/table">
            <a:tbl>
              <a:tblPr/>
              <a:tblGrid>
                <a:gridCol w="2995862"/>
                <a:gridCol w="1718610"/>
                <a:gridCol w="1479050"/>
                <a:gridCol w="1571491"/>
                <a:gridCol w="1571491"/>
              </a:tblGrid>
              <a:tr h="602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Parameter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Ideal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LM741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LF347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LM318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7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Open-loop Gain (A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OL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Tak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hingga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2 . 10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2 . 10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7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Input Resistance 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in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Tak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hingga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2 M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Ω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12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Ω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3 M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Ω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Output Resistance (R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Bernilai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nol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75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Ω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75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Ω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75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Ω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Gain Bandwidth (GBW)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Tak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hingga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1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4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15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CMRR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Tak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hingga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90 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100 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100 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15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E6430B-D41A-4F4B-986B-D268072AE71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767982" y="782054"/>
            <a:ext cx="3755891" cy="43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</a:t>
            </a:r>
            <a:r>
              <a:rPr lang="en-US" b="1" dirty="0" smtClean="0"/>
              <a:t>. </a:t>
            </a:r>
            <a:r>
              <a:rPr lang="en-US" b="1" dirty="0" err="1" smtClean="0"/>
              <a:t>Detektor</a:t>
            </a:r>
            <a:r>
              <a:rPr lang="en-US" b="1" dirty="0" smtClean="0"/>
              <a:t> Zero Crossing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394" y="1840415"/>
            <a:ext cx="8818169" cy="251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8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6" name="Object 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557843672"/>
              </p:ext>
            </p:extLst>
          </p:nvPr>
        </p:nvGraphicFramePr>
        <p:xfrm>
          <a:off x="3950198" y="5221507"/>
          <a:ext cx="2152974" cy="822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" imgW="1130040" imgH="431640" progId="Equation.3">
                  <p:embed/>
                </p:oleObj>
              </mc:Choice>
              <mc:Fallback>
                <p:oleObj name="Equation" r:id="rId3" imgW="1130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0198" y="5221507"/>
                        <a:ext cx="2152974" cy="822356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E6430B-D41A-4F4B-986B-D268072AE71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767982" y="782054"/>
            <a:ext cx="3755891" cy="43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b="1" dirty="0"/>
              <a:t>3</a:t>
            </a:r>
            <a:r>
              <a:rPr lang="en-US" b="1" dirty="0" smtClean="0"/>
              <a:t>. </a:t>
            </a:r>
            <a:r>
              <a:rPr lang="en-US" b="1" dirty="0" err="1" smtClean="0"/>
              <a:t>Detektor</a:t>
            </a:r>
            <a:r>
              <a:rPr lang="en-US" b="1" dirty="0" smtClean="0"/>
              <a:t>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73" y="1456864"/>
            <a:ext cx="3864600" cy="29313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4414" y="782054"/>
            <a:ext cx="5218544" cy="362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02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6665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soal</a:t>
            </a:r>
            <a:r>
              <a:rPr lang="en-US" sz="2800" dirty="0" smtClean="0"/>
              <a:t> 9: (</a:t>
            </a:r>
            <a:r>
              <a:rPr lang="en-US" sz="2800" dirty="0" err="1" smtClean="0"/>
              <a:t>komparator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9848" y="1198879"/>
            <a:ext cx="10058400" cy="94051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sinus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komparator</a:t>
            </a:r>
            <a:r>
              <a:rPr lang="en-US" dirty="0"/>
              <a:t> yang </a:t>
            </a:r>
            <a:r>
              <a:rPr lang="en-US" dirty="0" err="1"/>
              <a:t>ditunjukan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diasumsikan</a:t>
            </a:r>
            <a:r>
              <a:rPr lang="en-US" dirty="0"/>
              <a:t> level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keluarannya</a:t>
            </a:r>
            <a:r>
              <a:rPr lang="en-US" dirty="0"/>
              <a:t> ± 12 Volt,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sketsa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keluarannya</a:t>
            </a:r>
            <a:r>
              <a:rPr lang="en-US" dirty="0"/>
              <a:t> 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US" sz="1800" b="1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" y="2888580"/>
            <a:ext cx="4933910" cy="263391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823151" y="2358235"/>
            <a:ext cx="1601721" cy="467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b="1" i="1" dirty="0" err="1">
                <a:latin typeface="Book Antiqua" panose="0204060205030503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Penyelesaian</a:t>
            </a:r>
            <a:r>
              <a:rPr lang="en-US" i="1" dirty="0">
                <a:latin typeface="Book Antiqua" panose="0204060205030503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576993" y="2960612"/>
                <a:ext cx="4139403" cy="6475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Ω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8,2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Ω+1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+15 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=1,63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993" y="2960612"/>
                <a:ext cx="4139403" cy="6475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1120" y="3827003"/>
            <a:ext cx="2811186" cy="28866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003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43127"/>
          </a:xfrm>
        </p:spPr>
        <p:txBody>
          <a:bodyPr/>
          <a:lstStyle/>
          <a:p>
            <a:r>
              <a:rPr lang="en-US" dirty="0" err="1" smtClean="0"/>
              <a:t>Soal-soal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32684"/>
            <a:ext cx="10058400" cy="4050792"/>
          </a:xfrm>
        </p:spPr>
        <p:txBody>
          <a:bodyPr/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Vout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, </a:t>
            </a:r>
            <a:r>
              <a:rPr lang="en-US" dirty="0" err="1" smtClean="0"/>
              <a:t>diketahui</a:t>
            </a:r>
            <a:r>
              <a:rPr lang="en-US" dirty="0"/>
              <a:t>: R</a:t>
            </a:r>
            <a:r>
              <a:rPr lang="en-US" baseline="-25000" dirty="0"/>
              <a:t>1 </a:t>
            </a:r>
            <a:r>
              <a:rPr lang="en-US" dirty="0"/>
              <a:t>= R</a:t>
            </a:r>
            <a:r>
              <a:rPr lang="en-US" baseline="-25000" dirty="0"/>
              <a:t>3 </a:t>
            </a:r>
            <a:r>
              <a:rPr lang="en-US" dirty="0"/>
              <a:t>= 2KΩ </a:t>
            </a:r>
            <a:r>
              <a:rPr lang="en-US" dirty="0" smtClean="0"/>
              <a:t>;    </a:t>
            </a:r>
            <a:r>
              <a:rPr lang="en-US" dirty="0"/>
              <a:t>R</a:t>
            </a:r>
            <a:r>
              <a:rPr lang="en-US" baseline="-25000" dirty="0"/>
              <a:t>2</a:t>
            </a:r>
            <a:r>
              <a:rPr lang="en-US" dirty="0"/>
              <a:t> = R</a:t>
            </a:r>
            <a:r>
              <a:rPr lang="en-US" baseline="-25000" dirty="0"/>
              <a:t>4</a:t>
            </a:r>
            <a:r>
              <a:rPr lang="en-US" dirty="0"/>
              <a:t> = 4KΩ ; V</a:t>
            </a:r>
            <a:r>
              <a:rPr lang="en-US" baseline="-25000" dirty="0"/>
              <a:t>1</a:t>
            </a:r>
            <a:r>
              <a:rPr lang="en-US" dirty="0"/>
              <a:t>=6V ; V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 smtClean="0"/>
              <a:t>7V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943094" y="2229632"/>
            <a:ext cx="6125750" cy="422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3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32684"/>
            <a:ext cx="10058400" cy="4050792"/>
          </a:xfrm>
        </p:spPr>
        <p:txBody>
          <a:bodyPr/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/>
              <a:t>2. </a:t>
            </a: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Vout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, </a:t>
            </a:r>
            <a:r>
              <a:rPr lang="en-US" dirty="0" err="1" smtClean="0"/>
              <a:t>diketahui</a:t>
            </a:r>
            <a:r>
              <a:rPr lang="en-US" dirty="0" smtClean="0"/>
              <a:t> R</a:t>
            </a:r>
            <a:r>
              <a:rPr lang="en-US" baseline="-25000" dirty="0" smtClean="0"/>
              <a:t>1</a:t>
            </a:r>
            <a:r>
              <a:rPr lang="en-US" dirty="0" smtClean="0"/>
              <a:t>=R</a:t>
            </a:r>
            <a:r>
              <a:rPr lang="en-US" baseline="-25000" dirty="0" smtClean="0"/>
              <a:t>2</a:t>
            </a:r>
            <a:r>
              <a:rPr lang="en-US" dirty="0" smtClean="0"/>
              <a:t>=R</a:t>
            </a:r>
            <a:r>
              <a:rPr lang="en-US" baseline="-25000" dirty="0" smtClean="0"/>
              <a:t>3</a:t>
            </a:r>
            <a:r>
              <a:rPr lang="en-US" dirty="0" smtClean="0"/>
              <a:t>=R</a:t>
            </a:r>
            <a:r>
              <a:rPr lang="en-US" baseline="-25000" dirty="0" smtClean="0"/>
              <a:t>4</a:t>
            </a:r>
            <a:r>
              <a:rPr lang="en-US" dirty="0" smtClean="0"/>
              <a:t>=R</a:t>
            </a:r>
            <a:r>
              <a:rPr lang="en-US" baseline="-25000" dirty="0" smtClean="0"/>
              <a:t>5</a:t>
            </a:r>
            <a:r>
              <a:rPr lang="en-US" dirty="0" smtClean="0"/>
              <a:t>=R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746248" y="2251657"/>
            <a:ext cx="6705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51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32684"/>
            <a:ext cx="10058400" cy="4050792"/>
          </a:xfrm>
        </p:spPr>
        <p:txBody>
          <a:bodyPr/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/>
              <a:t>3. </a:t>
            </a:r>
            <a:r>
              <a:rPr lang="en-US" dirty="0" err="1"/>
              <a:t>Carilah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Vout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/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822448" y="2199361"/>
            <a:ext cx="65532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91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98" y="543127"/>
            <a:ext cx="11406075" cy="5456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Soal</a:t>
            </a:r>
            <a:r>
              <a:rPr lang="en-US" b="1" dirty="0" smtClean="0"/>
              <a:t> </a:t>
            </a:r>
            <a:r>
              <a:rPr lang="en-US" b="1" dirty="0" err="1" smtClean="0"/>
              <a:t>simulasi</a:t>
            </a:r>
            <a:endParaRPr lang="en-US" b="1" dirty="0" smtClean="0"/>
          </a:p>
          <a:p>
            <a:pPr marL="0" indent="0">
              <a:buNone/>
            </a:pPr>
            <a:r>
              <a:rPr lang="en-US" sz="1600" dirty="0" err="1" smtClean="0"/>
              <a:t>Simulasikan</a:t>
            </a:r>
            <a:r>
              <a:rPr lang="en-US" sz="1600" dirty="0" smtClean="0"/>
              <a:t>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</a:t>
            </a:r>
            <a:r>
              <a:rPr lang="en-US" sz="1600" dirty="0" err="1" smtClean="0"/>
              <a:t>rangkaian</a:t>
            </a:r>
            <a:r>
              <a:rPr lang="en-US" sz="1600" dirty="0" smtClean="0"/>
              <a:t> </a:t>
            </a:r>
            <a:r>
              <a:rPr lang="en-US" sz="1600" dirty="0" err="1" smtClean="0"/>
              <a:t>penguat</a:t>
            </a:r>
            <a:r>
              <a:rPr lang="en-US" sz="1600" dirty="0" smtClean="0"/>
              <a:t> </a:t>
            </a:r>
            <a:r>
              <a:rPr lang="en-US" sz="1600" dirty="0" err="1" smtClean="0"/>
              <a:t>opamp</a:t>
            </a:r>
            <a:r>
              <a:rPr lang="en-US" sz="1600" dirty="0" smtClean="0"/>
              <a:t> </a:t>
            </a:r>
            <a:r>
              <a:rPr lang="en-US" sz="1600" dirty="0" err="1" smtClean="0"/>
              <a:t>bertingkat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diketahui</a:t>
            </a:r>
            <a:r>
              <a:rPr lang="en-US" sz="1600" dirty="0" smtClean="0"/>
              <a:t>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parameter R1= 4,3 k</a:t>
            </a:r>
            <a:r>
              <a:rPr lang="el-GR" sz="1600" dirty="0" smtClean="0"/>
              <a:t>Ω</a:t>
            </a:r>
            <a:r>
              <a:rPr lang="en-US" sz="1600" dirty="0" smtClean="0"/>
              <a:t>, R2= 33 k</a:t>
            </a:r>
            <a:r>
              <a:rPr lang="el-GR" sz="1600" dirty="0" smtClean="0"/>
              <a:t>Ω</a:t>
            </a:r>
            <a:r>
              <a:rPr lang="en-US" sz="1600" dirty="0" smtClean="0"/>
              <a:t>, R3=33 k</a:t>
            </a:r>
            <a:r>
              <a:rPr lang="el-GR" sz="1600" dirty="0" smtClean="0"/>
              <a:t>Ω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Rf</a:t>
            </a:r>
            <a:r>
              <a:rPr lang="en-US" sz="1600" dirty="0" smtClean="0"/>
              <a:t> = 470 k</a:t>
            </a:r>
            <a:r>
              <a:rPr lang="el-GR" sz="1600" dirty="0" smtClean="0"/>
              <a:t>Ω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masukannya</a:t>
            </a:r>
            <a:r>
              <a:rPr lang="en-US" sz="1600" dirty="0" smtClean="0"/>
              <a:t> </a:t>
            </a:r>
            <a:r>
              <a:rPr lang="en-US" sz="1600" dirty="0" err="1" smtClean="0"/>
              <a:t>sebesar</a:t>
            </a:r>
            <a:r>
              <a:rPr lang="en-US" sz="1600" dirty="0" smtClean="0"/>
              <a:t> 80</a:t>
            </a:r>
            <a:r>
              <a:rPr lang="el-GR" sz="1600" dirty="0" smtClean="0"/>
              <a:t>μ</a:t>
            </a:r>
            <a:r>
              <a:rPr lang="en-US" sz="1600" dirty="0" smtClean="0"/>
              <a:t>V. </a:t>
            </a:r>
            <a:r>
              <a:rPr lang="en-US" sz="1600" dirty="0" err="1" smtClean="0"/>
              <a:t>Tentukan</a:t>
            </a:r>
            <a:r>
              <a:rPr lang="en-US" sz="1600" dirty="0" smtClean="0"/>
              <a:t>:</a:t>
            </a:r>
          </a:p>
          <a:p>
            <a:pPr marL="457200" indent="-457200">
              <a:buAutoNum type="alphaLcPeriod"/>
            </a:pPr>
            <a:r>
              <a:rPr lang="en-US" sz="1600" dirty="0" err="1" smtClean="0"/>
              <a:t>Penguatan</a:t>
            </a:r>
            <a:r>
              <a:rPr lang="en-US" sz="1600" dirty="0" smtClean="0"/>
              <a:t> total </a:t>
            </a:r>
            <a:r>
              <a:rPr lang="en-US" sz="1600" dirty="0" err="1" smtClean="0"/>
              <a:t>rangkaian</a:t>
            </a:r>
            <a:endParaRPr lang="en-US" sz="1600" dirty="0" smtClean="0"/>
          </a:p>
          <a:p>
            <a:pPr marL="457200" indent="-457200">
              <a:buAutoNum type="alphaLcPeriod"/>
            </a:pPr>
            <a:r>
              <a:rPr lang="en-US" sz="1600" dirty="0" err="1" smtClean="0"/>
              <a:t>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keluarannya</a:t>
            </a:r>
            <a:endParaRPr lang="en-US" sz="1600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sz="1600" dirty="0" smtClean="0"/>
              <a:t>	</a:t>
            </a:r>
            <a:r>
              <a:rPr lang="en-US" dirty="0" smtClean="0"/>
              <a:t>	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0438" y="1926016"/>
            <a:ext cx="7640876" cy="208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21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98" y="543127"/>
            <a:ext cx="11406075" cy="5456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Soal</a:t>
            </a:r>
            <a:r>
              <a:rPr lang="en-US" b="1" dirty="0" smtClean="0"/>
              <a:t> </a:t>
            </a:r>
            <a:r>
              <a:rPr lang="en-US" b="1" dirty="0" err="1" smtClean="0"/>
              <a:t>simulasi</a:t>
            </a:r>
            <a:endParaRPr lang="en-US" b="1" dirty="0" smtClean="0"/>
          </a:p>
          <a:p>
            <a:pPr marL="0" indent="0">
              <a:buNone/>
            </a:pPr>
            <a:r>
              <a:rPr lang="en-US" sz="1600" dirty="0" err="1" smtClean="0"/>
              <a:t>Simulasikan</a:t>
            </a:r>
            <a:r>
              <a:rPr lang="en-US" sz="1600" dirty="0" smtClean="0"/>
              <a:t> </a:t>
            </a:r>
            <a:r>
              <a:rPr lang="en-US" sz="1600" dirty="0" err="1" smtClean="0"/>
              <a:t>rangkaian</a:t>
            </a:r>
            <a:r>
              <a:rPr lang="en-US" sz="1600" dirty="0" smtClean="0"/>
              <a:t> </a:t>
            </a:r>
            <a:r>
              <a:rPr lang="en-US" sz="1600" dirty="0" err="1" smtClean="0"/>
              <a:t>penguat</a:t>
            </a:r>
            <a:r>
              <a:rPr lang="en-US" sz="1600" dirty="0" smtClean="0"/>
              <a:t> </a:t>
            </a:r>
            <a:r>
              <a:rPr lang="en-US" sz="1600" dirty="0" err="1" smtClean="0"/>
              <a:t>penjumlah</a:t>
            </a:r>
            <a:r>
              <a:rPr lang="en-US" sz="1600" dirty="0" smtClean="0"/>
              <a:t> </a:t>
            </a:r>
            <a:r>
              <a:rPr lang="en-US" sz="1600" dirty="0" err="1" smtClean="0"/>
              <a:t>berikut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keluarannya</a:t>
            </a:r>
            <a:r>
              <a:rPr lang="en-US" sz="1600" dirty="0" smtClean="0"/>
              <a:t> !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sz="1600" dirty="0" smtClean="0"/>
              <a:t>	</a:t>
            </a:r>
            <a:r>
              <a:rPr lang="en-US" dirty="0" smtClean="0"/>
              <a:t>	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311" y="2104517"/>
            <a:ext cx="5225962" cy="38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6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r>
              <a:rPr lang="en-US" dirty="0" smtClean="0"/>
              <a:t>………..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97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pengikut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err="1"/>
              <a:t>v</a:t>
            </a:r>
            <a:r>
              <a:rPr lang="en-US" i="1" dirty="0" err="1" smtClean="0"/>
              <a:t>oltege</a:t>
            </a:r>
            <a:r>
              <a:rPr lang="en-US" i="1" dirty="0" smtClean="0"/>
              <a:t> follower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123" y="2374350"/>
            <a:ext cx="6184232" cy="3289514"/>
          </a:xfrm>
        </p:spPr>
        <p:txBody>
          <a:bodyPr/>
          <a:lstStyle/>
          <a:p>
            <a:r>
              <a:rPr lang="en-US" dirty="0" smtClean="0"/>
              <a:t>Voltage follower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penguat</a:t>
            </a:r>
            <a:r>
              <a:rPr lang="en-US" b="1" dirty="0" smtClean="0">
                <a:solidFill>
                  <a:srgbClr val="FF0000"/>
                </a:solidFill>
              </a:rPr>
              <a:t> buffer (</a:t>
            </a:r>
            <a:r>
              <a:rPr lang="en-US" b="1" dirty="0" err="1" smtClean="0">
                <a:solidFill>
                  <a:srgbClr val="FF0000"/>
                </a:solidFill>
              </a:rPr>
              <a:t>penyangga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Penguatannya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1 kali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1009" y="3108153"/>
            <a:ext cx="4199610" cy="22728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7354" y="4105041"/>
            <a:ext cx="2898450" cy="761400"/>
          </a:xfrm>
          <a:prstGeom prst="rect">
            <a:avLst/>
          </a:prstGeom>
          <a:ln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487354" y="5397521"/>
                <a:ext cx="2013564" cy="665054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𝑚𝑎𝑘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𝑆𝑙𝑒𝑤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𝑟𝑎𝑡𝑒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354" y="5397521"/>
                <a:ext cx="2013564" cy="6650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439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8598" y="543127"/>
                <a:ext cx="11406075" cy="545684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Soal 1: </a:t>
                </a:r>
              </a:p>
              <a:p>
                <a:pPr marL="0" indent="0">
                  <a:buNone/>
                </a:pPr>
                <a:r>
                  <a:rPr lang="en-US" dirty="0" smtClean="0"/>
                  <a:t>Dari </a:t>
                </a:r>
                <a:r>
                  <a:rPr lang="en-US" dirty="0" err="1" smtClean="0"/>
                  <a:t>rangkaian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penguat</a:t>
                </a:r>
                <a:r>
                  <a:rPr lang="en-US" dirty="0" smtClean="0"/>
                  <a:t> buffer di </a:t>
                </a:r>
                <a:r>
                  <a:rPr lang="en-US" dirty="0" err="1" smtClean="0"/>
                  <a:t>bawah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ini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tentukan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penguatan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lingkar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tertutupnya</a:t>
                </a:r>
                <a:r>
                  <a:rPr lang="en-US" dirty="0" smtClean="0"/>
                  <a:t> &amp; </a:t>
                </a:r>
                <a:r>
                  <a:rPr lang="en-US" dirty="0" err="1" smtClean="0"/>
                  <a:t>maksimum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frekuensi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kerja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rangkaiannya</a:t>
                </a:r>
                <a:r>
                  <a:rPr lang="en-US" dirty="0"/>
                  <a:t>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slew rate </a:t>
                </a:r>
                <a:r>
                  <a:rPr lang="en-US" dirty="0" err="1" smtClean="0"/>
                  <a:t>opamp-nya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sebesar</a:t>
                </a:r>
                <a:r>
                  <a:rPr lang="en-US" dirty="0" smtClean="0"/>
                  <a:t> 0,5 V/</a:t>
                </a:r>
                <a:r>
                  <a:rPr lang="el-GR" dirty="0" smtClean="0"/>
                  <a:t>μ</a:t>
                </a:r>
                <a:r>
                  <a:rPr lang="en-US" dirty="0" smtClean="0"/>
                  <a:t>S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tegangan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maksimumnya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sebesar</a:t>
                </a:r>
                <a:r>
                  <a:rPr lang="en-US" dirty="0" smtClean="0"/>
                  <a:t> 3 V!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				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	</a:t>
                </a:r>
                <a:r>
                  <a:rPr lang="en-US" dirty="0" err="1" smtClean="0"/>
                  <a:t>Jawaban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			a. </a:t>
                </a:r>
                <a:r>
                  <a:rPr lang="en-US" dirty="0" err="1" smtClean="0"/>
                  <a:t>Acl</a:t>
                </a:r>
                <a:r>
                  <a:rPr lang="en-US" dirty="0" smtClean="0"/>
                  <a:t> = 1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     b.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𝑚𝑎𝑘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𝑆𝑙𝑒𝑤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𝑟𝑎𝑡𝑒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𝑚𝑎𝑘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0,5 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3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500 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𝑘𝐻𝑧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3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=26,53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𝑘𝐻𝑧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	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598" y="543127"/>
                <a:ext cx="11406075" cy="5456840"/>
              </a:xfrm>
              <a:blipFill rotWithShape="0">
                <a:blip r:embed="rId2"/>
                <a:stretch>
                  <a:fillRect l="-588" t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599" y="2077513"/>
            <a:ext cx="3537764" cy="303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9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059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err="1" smtClean="0"/>
              <a:t>Penguat</a:t>
            </a:r>
            <a:r>
              <a:rPr lang="en-US" sz="4000" dirty="0" smtClean="0"/>
              <a:t> Op-Amp </a:t>
            </a:r>
            <a:r>
              <a:rPr lang="en-US" sz="4000" dirty="0" err="1" smtClean="0"/>
              <a:t>Bertingkat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(</a:t>
            </a:r>
            <a:r>
              <a:rPr lang="en-US" sz="4000" i="1" dirty="0" smtClean="0"/>
              <a:t>Multistage Amplifier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715" y="2261192"/>
            <a:ext cx="9160386" cy="24986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0264" y="5530485"/>
            <a:ext cx="2357288" cy="58827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1997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98" y="543127"/>
            <a:ext cx="11406075" cy="5456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Soal</a:t>
            </a:r>
            <a:r>
              <a:rPr lang="en-US" b="1" dirty="0" smtClean="0"/>
              <a:t> 2: </a:t>
            </a:r>
          </a:p>
          <a:p>
            <a:pPr marL="0" indent="0">
              <a:buNone/>
            </a:pPr>
            <a:r>
              <a:rPr lang="en-US" sz="1600" dirty="0" err="1" smtClean="0"/>
              <a:t>Sebuah</a:t>
            </a:r>
            <a:r>
              <a:rPr lang="en-US" sz="1600" dirty="0" smtClean="0"/>
              <a:t> </a:t>
            </a:r>
            <a:r>
              <a:rPr lang="en-US" sz="1600" dirty="0" err="1" smtClean="0"/>
              <a:t>rangkaian</a:t>
            </a:r>
            <a:r>
              <a:rPr lang="en-US" sz="1600" dirty="0" smtClean="0"/>
              <a:t> </a:t>
            </a:r>
            <a:r>
              <a:rPr lang="en-US" sz="1600" dirty="0" err="1" smtClean="0"/>
              <a:t>penguat</a:t>
            </a:r>
            <a:r>
              <a:rPr lang="en-US" sz="1600" dirty="0" smtClean="0"/>
              <a:t> </a:t>
            </a:r>
            <a:r>
              <a:rPr lang="en-US" sz="1600" dirty="0" err="1" smtClean="0"/>
              <a:t>opamp</a:t>
            </a:r>
            <a:r>
              <a:rPr lang="en-US" sz="1600" dirty="0" smtClean="0"/>
              <a:t> </a:t>
            </a:r>
            <a:r>
              <a:rPr lang="en-US" sz="1600" dirty="0" err="1" smtClean="0"/>
              <a:t>bertingkat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diketahui</a:t>
            </a:r>
            <a:r>
              <a:rPr lang="en-US" sz="1600" dirty="0" smtClean="0"/>
              <a:t>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parameter R1= 4,3 k</a:t>
            </a:r>
            <a:r>
              <a:rPr lang="el-GR" sz="1600" dirty="0" smtClean="0"/>
              <a:t>Ω</a:t>
            </a:r>
            <a:r>
              <a:rPr lang="en-US" sz="1600" dirty="0" smtClean="0"/>
              <a:t>, R2= 33 k</a:t>
            </a:r>
            <a:r>
              <a:rPr lang="el-GR" sz="1600" dirty="0" smtClean="0"/>
              <a:t>Ω</a:t>
            </a:r>
            <a:r>
              <a:rPr lang="en-US" sz="1600" dirty="0" smtClean="0"/>
              <a:t>, R3=33 k</a:t>
            </a:r>
            <a:r>
              <a:rPr lang="el-GR" sz="1600" dirty="0" smtClean="0"/>
              <a:t>Ω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Rf</a:t>
            </a:r>
            <a:r>
              <a:rPr lang="en-US" sz="1600" dirty="0" smtClean="0"/>
              <a:t> = 470 k</a:t>
            </a:r>
            <a:r>
              <a:rPr lang="el-GR" sz="1600" dirty="0" smtClean="0"/>
              <a:t>Ω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masukannya</a:t>
            </a:r>
            <a:r>
              <a:rPr lang="en-US" sz="1600" dirty="0" smtClean="0"/>
              <a:t> </a:t>
            </a:r>
            <a:r>
              <a:rPr lang="en-US" sz="1600" dirty="0" err="1" smtClean="0"/>
              <a:t>sebesar</a:t>
            </a:r>
            <a:r>
              <a:rPr lang="en-US" sz="1600" dirty="0" smtClean="0"/>
              <a:t> 80</a:t>
            </a:r>
            <a:r>
              <a:rPr lang="el-GR" sz="1600" dirty="0" smtClean="0"/>
              <a:t>μ</a:t>
            </a:r>
            <a:r>
              <a:rPr lang="en-US" sz="1600" dirty="0" smtClean="0"/>
              <a:t>V. </a:t>
            </a:r>
            <a:r>
              <a:rPr lang="en-US" sz="1600" dirty="0" err="1" smtClean="0"/>
              <a:t>Tentukan</a:t>
            </a:r>
            <a:r>
              <a:rPr lang="en-US" sz="1600" dirty="0" smtClean="0"/>
              <a:t>:</a:t>
            </a:r>
          </a:p>
          <a:p>
            <a:pPr marL="457200" indent="-457200">
              <a:buAutoNum type="alphaLcPeriod"/>
            </a:pPr>
            <a:r>
              <a:rPr lang="en-US" sz="1600" dirty="0" err="1" smtClean="0"/>
              <a:t>Penguatan</a:t>
            </a:r>
            <a:r>
              <a:rPr lang="en-US" sz="1600" dirty="0" smtClean="0"/>
              <a:t> total </a:t>
            </a:r>
            <a:r>
              <a:rPr lang="en-US" sz="1600" dirty="0" err="1" smtClean="0"/>
              <a:t>rangkaian</a:t>
            </a:r>
            <a:endParaRPr lang="en-US" sz="1600" dirty="0" smtClean="0"/>
          </a:p>
          <a:p>
            <a:pPr marL="457200" indent="-457200">
              <a:buAutoNum type="alphaLcPeriod"/>
            </a:pPr>
            <a:r>
              <a:rPr lang="en-US" sz="1600" dirty="0" err="1" smtClean="0"/>
              <a:t>Tegangan</a:t>
            </a:r>
            <a:r>
              <a:rPr lang="en-US" sz="1600" dirty="0" smtClean="0"/>
              <a:t> </a:t>
            </a:r>
            <a:r>
              <a:rPr lang="en-US" sz="1600" dirty="0" err="1" smtClean="0"/>
              <a:t>keluarannya</a:t>
            </a:r>
            <a:endParaRPr lang="en-US" sz="1600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sz="1600" dirty="0" smtClean="0"/>
              <a:t>	</a:t>
            </a:r>
            <a:r>
              <a:rPr lang="en-US" dirty="0" smtClean="0"/>
              <a:t>	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66" y="4897795"/>
            <a:ext cx="1678050" cy="3299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766" y="5418503"/>
            <a:ext cx="1220400" cy="3299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228" y="5870948"/>
            <a:ext cx="1220400" cy="36801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2421375" y="4240182"/>
            <a:ext cx="1265128" cy="2617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6070" y="5418503"/>
            <a:ext cx="1271250" cy="41877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5639279" y="5115439"/>
            <a:ext cx="1064712" cy="10112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98342" y="5393123"/>
            <a:ext cx="1322100" cy="3553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20438" y="1926016"/>
            <a:ext cx="7640876" cy="208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03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233" y="370763"/>
            <a:ext cx="8543384" cy="100456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/>
              <a:t>Penguat</a:t>
            </a:r>
            <a:r>
              <a:rPr lang="en-US" sz="4400" dirty="0" smtClean="0"/>
              <a:t> </a:t>
            </a:r>
            <a:r>
              <a:rPr lang="en-US" sz="4400" dirty="0" err="1" smtClean="0"/>
              <a:t>penjumlah</a:t>
            </a: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sz="4400" dirty="0" smtClean="0"/>
              <a:t>(</a:t>
            </a:r>
            <a:r>
              <a:rPr lang="en-US" sz="4400" i="1" dirty="0" err="1" smtClean="0"/>
              <a:t>tipe</a:t>
            </a:r>
            <a:r>
              <a:rPr lang="en-US" sz="4400" i="1" dirty="0" smtClean="0"/>
              <a:t> inverting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253925" y="3452630"/>
            <a:ext cx="8451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26" y="1870202"/>
            <a:ext cx="5237550" cy="25633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8158" y="3157900"/>
            <a:ext cx="3487507" cy="12452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667030" y="5288613"/>
                <a:ext cx="23481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𝑗𝑖𝑘𝑎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7030" y="5288613"/>
                <a:ext cx="2348143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2597" t="-2222" r="-1039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8158" y="5109699"/>
            <a:ext cx="2745900" cy="65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34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98" y="543127"/>
            <a:ext cx="11406075" cy="5456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Soal</a:t>
            </a:r>
            <a:r>
              <a:rPr lang="en-US" b="1" dirty="0" smtClean="0"/>
              <a:t> 3: </a:t>
            </a:r>
          </a:p>
          <a:p>
            <a:pPr marL="0" indent="0">
              <a:buNone/>
            </a:pPr>
            <a:r>
              <a:rPr lang="en-US" dirty="0" err="1" smtClean="0"/>
              <a:t>Ditunjukan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penguat</a:t>
            </a:r>
            <a:r>
              <a:rPr lang="en-US" dirty="0" smtClean="0"/>
              <a:t> </a:t>
            </a:r>
            <a:r>
              <a:rPr lang="en-US" dirty="0" err="1" smtClean="0"/>
              <a:t>penjumlah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keluarannya</a:t>
            </a:r>
            <a:r>
              <a:rPr lang="en-US" dirty="0" smtClean="0"/>
              <a:t> !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						</a:t>
            </a:r>
          </a:p>
          <a:p>
            <a:pPr marL="0" indent="0">
              <a:buNone/>
            </a:pPr>
            <a:r>
              <a:rPr lang="en-US" dirty="0" smtClean="0"/>
              <a:t>		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768" y="2186552"/>
            <a:ext cx="5186700" cy="21699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1635" y="3271547"/>
            <a:ext cx="5034150" cy="39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13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864" y="543127"/>
            <a:ext cx="11406075" cy="5456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Soal</a:t>
            </a:r>
            <a:r>
              <a:rPr lang="en-US" b="1" dirty="0" smtClean="0"/>
              <a:t> 4: 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						</a:t>
            </a:r>
          </a:p>
          <a:p>
            <a:pPr marL="0" indent="0">
              <a:buNone/>
            </a:pPr>
            <a:r>
              <a:rPr lang="en-US" dirty="0" smtClean="0"/>
              <a:t>		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endParaRPr lang="en-US" dirty="0"/>
          </a:p>
        </p:txBody>
      </p:sp>
      <p:pic>
        <p:nvPicPr>
          <p:cNvPr id="5" name="Picture 4" descr="Summing Op-amp Circui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60" y="1324626"/>
            <a:ext cx="4039644" cy="227034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4"/>
          <p:cNvSpPr txBox="1">
            <a:spLocks/>
          </p:cNvSpPr>
          <p:nvPr/>
        </p:nvSpPr>
        <p:spPr>
          <a:xfrm>
            <a:off x="194154" y="3834529"/>
            <a:ext cx="5430034" cy="641959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diketahui</a:t>
            </a:r>
            <a:r>
              <a:rPr lang="en-US" sz="1800" dirty="0" smtClean="0"/>
              <a:t> V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= 2mV, V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= 5mV, R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=1KΩ, R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= 2KΩ, R</a:t>
            </a:r>
            <a:r>
              <a:rPr lang="en-US" sz="1800" baseline="-25000" dirty="0" smtClean="0"/>
              <a:t>F</a:t>
            </a:r>
            <a:r>
              <a:rPr lang="en-US" sz="1800" dirty="0" smtClean="0"/>
              <a:t> = 10KΩ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Vout</a:t>
            </a:r>
            <a:r>
              <a:rPr lang="en-US" sz="1800" dirty="0" smtClean="0"/>
              <a:t> =…?</a:t>
            </a: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6268" y="1324627"/>
            <a:ext cx="5297381" cy="37954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2" name="Right Arrow 1"/>
          <p:cNvSpPr/>
          <p:nvPr/>
        </p:nvSpPr>
        <p:spPr>
          <a:xfrm>
            <a:off x="5624188" y="2718148"/>
            <a:ext cx="764086" cy="1265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8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2178</TotalTime>
  <Words>578</Words>
  <Application>Microsoft Office PowerPoint</Application>
  <PresentationFormat>Widescreen</PresentationFormat>
  <Paragraphs>167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Arial</vt:lpstr>
      <vt:lpstr>Book Antiqua</vt:lpstr>
      <vt:lpstr>Bookman Old Style</vt:lpstr>
      <vt:lpstr>Calibri</vt:lpstr>
      <vt:lpstr>Cambria</vt:lpstr>
      <vt:lpstr>Cambria Math</vt:lpstr>
      <vt:lpstr>Century Gothic</vt:lpstr>
      <vt:lpstr>Garamond</vt:lpstr>
      <vt:lpstr>Times New Roman</vt:lpstr>
      <vt:lpstr>Wingdings</vt:lpstr>
      <vt:lpstr>Wood Type</vt:lpstr>
      <vt:lpstr>Equation</vt:lpstr>
      <vt:lpstr>Aplikasi rangkaian  Op-Amp</vt:lpstr>
      <vt:lpstr>Karakteristik ideal Op-Amp</vt:lpstr>
      <vt:lpstr>Rangkaian pengikut tegangan (voltege follower)</vt:lpstr>
      <vt:lpstr>PowerPoint Presentation</vt:lpstr>
      <vt:lpstr>Penguat Op-Amp Bertingkat  (Multistage Amplifier)</vt:lpstr>
      <vt:lpstr>PowerPoint Presentation</vt:lpstr>
      <vt:lpstr>Penguat penjumlah  (tipe inverting)</vt:lpstr>
      <vt:lpstr>PowerPoint Presentation</vt:lpstr>
      <vt:lpstr>PowerPoint Presentation</vt:lpstr>
      <vt:lpstr>Penguat penjumlah  (tipe non inverting)</vt:lpstr>
      <vt:lpstr>Soal 5:</vt:lpstr>
      <vt:lpstr>Integrator</vt:lpstr>
      <vt:lpstr>Frekuensi kritis Integrator</vt:lpstr>
      <vt:lpstr>Soal 6:</vt:lpstr>
      <vt:lpstr>Soal 7:</vt:lpstr>
      <vt:lpstr>Differensiator</vt:lpstr>
      <vt:lpstr>Soal 8:</vt:lpstr>
      <vt:lpstr>Komparator (Comparator)</vt:lpstr>
      <vt:lpstr>Fungsi lain Komparator</vt:lpstr>
      <vt:lpstr>PowerPoint Presentation</vt:lpstr>
      <vt:lpstr>PowerPoint Presentation</vt:lpstr>
      <vt:lpstr>soal 9: (komparator)</vt:lpstr>
      <vt:lpstr>Soal-soal latihan</vt:lpstr>
      <vt:lpstr>PowerPoint Presentation</vt:lpstr>
      <vt:lpstr>PowerPoint Presentation</vt:lpstr>
      <vt:lpstr>PowerPoint Presentation</vt:lpstr>
      <vt:lpstr>PowerPoint Presentation</vt:lpstr>
      <vt:lpstr>Selesai………..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rangkaian –rangkaian Op-Amp</dc:title>
  <dc:creator>Nayadut</dc:creator>
  <cp:lastModifiedBy>Nayadut</cp:lastModifiedBy>
  <cp:revision>56</cp:revision>
  <dcterms:created xsi:type="dcterms:W3CDTF">2017-05-22T05:10:31Z</dcterms:created>
  <dcterms:modified xsi:type="dcterms:W3CDTF">2019-04-09T08:00:47Z</dcterms:modified>
</cp:coreProperties>
</file>