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256" r:id="rId3"/>
    <p:sldId id="257" r:id="rId4"/>
    <p:sldId id="261" r:id="rId5"/>
    <p:sldId id="259" r:id="rId6"/>
    <p:sldId id="260" r:id="rId7"/>
    <p:sldId id="262" r:id="rId8"/>
    <p:sldId id="263" r:id="rId9"/>
    <p:sldId id="264" r:id="rId10"/>
    <p:sldId id="265" r:id="rId11"/>
    <p:sldId id="267" r:id="rId12"/>
    <p:sldId id="268" r:id="rId13"/>
    <p:sldId id="269" r:id="rId14"/>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93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76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37D59-5EDB-4C39-B697-625748F703B6}" type="datetimeFigureOut">
              <a:rPr lang="en-US" smtClean="0"/>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240353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501824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72244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2810871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424009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tx1">
                    <a:lumMod val="75000"/>
                    <a:lumOff val="25000"/>
                  </a:schemeClr>
                </a:solidFill>
              </a:defRPr>
            </a:lvl1pPr>
          </a:lstStyle>
          <a:p>
            <a:r>
              <a:rPr lang="en-US" altLang="ko-KR" dirty="0" smtClean="0"/>
              <a:t> Click to edit title</a:t>
            </a:r>
            <a:endParaRPr lang="ko-KR" altLang="en-US" dirty="0"/>
          </a:p>
        </p:txBody>
      </p:sp>
      <p:sp>
        <p:nvSpPr>
          <p:cNvPr id="4" name="Content Placeholder 2"/>
          <p:cNvSpPr>
            <a:spLocks noGrp="1"/>
          </p:cNvSpPr>
          <p:nvPr>
            <p:ph idx="1"/>
          </p:nvPr>
        </p:nvSpPr>
        <p:spPr>
          <a:xfrm>
            <a:off x="395536" y="1131590"/>
            <a:ext cx="8496944"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1808261"/>
            <a:ext cx="8496944" cy="2995737"/>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114694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tx1">
                    <a:lumMod val="75000"/>
                    <a:lumOff val="25000"/>
                  </a:schemeClr>
                </a:solidFill>
              </a:defRPr>
            </a:lvl1pPr>
          </a:lstStyle>
          <a:p>
            <a:r>
              <a:rPr lang="en-US" altLang="ko-KR" dirty="0" smtClean="0"/>
              <a:t> Click to edit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922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89595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81513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37D59-5EDB-4C39-B697-625748F703B6}"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86043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937D59-5EDB-4C39-B697-625748F703B6}"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350580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937D59-5EDB-4C39-B697-625748F703B6}" type="datetimeFigureOut">
              <a:rPr lang="en-US" smtClean="0"/>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353879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937D59-5EDB-4C39-B697-625748F703B6}" type="datetimeFigureOut">
              <a:rPr lang="en-US" smtClean="0"/>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1505109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3937D59-5EDB-4C39-B697-625748F703B6}" type="datetimeFigureOut">
              <a:rPr lang="en-US" smtClean="0"/>
              <a:t>3/24/2020</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t>‹#›</a:t>
            </a:fld>
            <a:endParaRPr lang="en-US"/>
          </a:p>
        </p:txBody>
      </p:sp>
    </p:spTree>
    <p:extLst>
      <p:ext uri="{BB962C8B-B14F-4D97-AF65-F5344CB8AC3E}">
        <p14:creationId xmlns:p14="http://schemas.microsoft.com/office/powerpoint/2010/main"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ree-powerpoint-templates-design.com/free-powerpoint-templates-desig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txBox="1">
            <a:spLocks noChangeArrowheads="1"/>
          </p:cNvSpPr>
          <p:nvPr/>
        </p:nvSpPr>
        <p:spPr bwMode="auto">
          <a:xfrm>
            <a:off x="576064" y="1040532"/>
            <a:ext cx="8388424" cy="1077218"/>
          </a:xfrm>
          <a:prstGeom prst="rect">
            <a:avLst/>
          </a:prstGeom>
          <a:noFill/>
          <a:ln w="9525">
            <a:noFill/>
            <a:miter lim="800000"/>
            <a:headEnd/>
            <a:tailEnd/>
          </a:ln>
        </p:spPr>
        <p:txBody>
          <a:bodyPr wrap="square">
            <a:spAutoFit/>
          </a:bodyPr>
          <a:lstStyle/>
          <a:p>
            <a:r>
              <a:rPr lang="en-US" altLang="ko-KR" sz="3200" b="1" dirty="0" smtClean="0">
                <a:solidFill>
                  <a:schemeClr val="bg1"/>
                </a:solidFill>
                <a:latin typeface="Arial" pitchFamily="34" charset="0"/>
                <a:ea typeface="맑은 고딕" pitchFamily="50" charset="-127"/>
                <a:cs typeface="Arial" pitchFamily="34" charset="0"/>
              </a:rPr>
              <a:t>SUMBER </a:t>
            </a:r>
            <a:r>
              <a:rPr lang="en-US" altLang="ko-KR" sz="3200" b="1" dirty="0">
                <a:solidFill>
                  <a:schemeClr val="bg1"/>
                </a:solidFill>
                <a:latin typeface="Arial" pitchFamily="34" charset="0"/>
                <a:ea typeface="맑은 고딕" pitchFamily="50" charset="-127"/>
                <a:cs typeface="Arial" pitchFamily="34" charset="0"/>
              </a:rPr>
              <a:t>HUKUM &amp; KLASIFIKASI HUKUM,</a:t>
            </a:r>
            <a:br>
              <a:rPr lang="en-US" altLang="ko-KR" sz="3200" b="1" dirty="0">
                <a:solidFill>
                  <a:schemeClr val="bg1"/>
                </a:solidFill>
                <a:latin typeface="Arial" pitchFamily="34" charset="0"/>
                <a:ea typeface="맑은 고딕" pitchFamily="50" charset="-127"/>
                <a:cs typeface="Arial" pitchFamily="34" charset="0"/>
              </a:rPr>
            </a:br>
            <a:r>
              <a:rPr lang="en-US" altLang="ko-KR" sz="3200" b="1" dirty="0">
                <a:solidFill>
                  <a:schemeClr val="bg1"/>
                </a:solidFill>
                <a:latin typeface="Arial" pitchFamily="34" charset="0"/>
                <a:ea typeface="맑은 고딕" pitchFamily="50" charset="-127"/>
                <a:cs typeface="Arial" pitchFamily="34" charset="0"/>
              </a:rPr>
              <a:t>ISTILAH &amp; PENGERTIAN HUKUM BISNIS</a:t>
            </a:r>
            <a:endParaRPr lang="en-US" altLang="ko-KR" sz="3200" b="1" dirty="0" smtClean="0">
              <a:solidFill>
                <a:schemeClr val="bg1"/>
              </a:solidFill>
              <a:latin typeface="Arial" pitchFamily="34" charset="0"/>
              <a:ea typeface="맑은 고딕" pitchFamily="50" charset="-127"/>
              <a:cs typeface="Arial" pitchFamily="34" charset="0"/>
            </a:endParaRPr>
          </a:p>
        </p:txBody>
      </p:sp>
      <p:sp>
        <p:nvSpPr>
          <p:cNvPr id="7" name="TextBox 6">
            <a:hlinkClick r:id="rId2"/>
          </p:cNvPr>
          <p:cNvSpPr txBox="1"/>
          <p:nvPr/>
        </p:nvSpPr>
        <p:spPr>
          <a:xfrm>
            <a:off x="0" y="4844068"/>
            <a:ext cx="9144000" cy="215444"/>
          </a:xfrm>
          <a:prstGeom prst="rect">
            <a:avLst/>
          </a:prstGeom>
          <a:noFill/>
        </p:spPr>
        <p:txBody>
          <a:bodyPr wrap="square" rtlCol="0">
            <a:spAutoFit/>
          </a:bodyPr>
          <a:lstStyle/>
          <a:p>
            <a:pPr algn="ctr"/>
            <a:r>
              <a:rPr lang="en-US" sz="800" dirty="0" err="1"/>
              <a:t>Pertemuan</a:t>
            </a:r>
            <a:r>
              <a:rPr lang="en-US" sz="800" dirty="0"/>
              <a:t> ke-2 : </a:t>
            </a:r>
            <a:r>
              <a:rPr lang="en-US" sz="800" dirty="0" err="1"/>
              <a:t>Hukum</a:t>
            </a:r>
            <a:r>
              <a:rPr lang="en-US" sz="800" dirty="0"/>
              <a:t> </a:t>
            </a:r>
            <a:r>
              <a:rPr lang="en-US" sz="800" dirty="0" err="1"/>
              <a:t>Bisnis</a:t>
            </a:r>
            <a:r>
              <a:rPr lang="en-US" sz="800" dirty="0"/>
              <a:t> </a:t>
            </a:r>
            <a:r>
              <a:rPr lang="en-US" sz="800" dirty="0" err="1"/>
              <a:t>dan</a:t>
            </a:r>
            <a:r>
              <a:rPr lang="en-US" sz="800" dirty="0"/>
              <a:t> </a:t>
            </a:r>
            <a:r>
              <a:rPr lang="en-US" sz="800" dirty="0" err="1"/>
              <a:t>Etika</a:t>
            </a:r>
            <a:r>
              <a:rPr lang="en-US" sz="800" dirty="0"/>
              <a:t> </a:t>
            </a:r>
            <a:r>
              <a:rPr lang="en-US" sz="800" dirty="0" err="1"/>
              <a:t>Profesi</a:t>
            </a:r>
            <a:endParaRPr lang="en-US" sz="800" dirty="0"/>
          </a:p>
        </p:txBody>
      </p:sp>
    </p:spTree>
    <p:extLst>
      <p:ext uri="{BB962C8B-B14F-4D97-AF65-F5344CB8AC3E}">
        <p14:creationId xmlns:p14="http://schemas.microsoft.com/office/powerpoint/2010/main" val="3034478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chemeClr val="bg1"/>
                </a:solidFill>
              </a:rPr>
              <a:t>Istilah</a:t>
            </a:r>
            <a:r>
              <a:rPr lang="en-US" dirty="0">
                <a:solidFill>
                  <a:schemeClr val="bg1"/>
                </a:solidFill>
              </a:rPr>
              <a:t> </a:t>
            </a:r>
            <a:r>
              <a:rPr lang="en-US" dirty="0" err="1">
                <a:solidFill>
                  <a:schemeClr val="bg1"/>
                </a:solidFill>
              </a:rPr>
              <a:t>Hukum</a:t>
            </a:r>
            <a:r>
              <a:rPr lang="en-US" dirty="0">
                <a:solidFill>
                  <a:schemeClr val="bg1"/>
                </a:solidFill>
              </a:rPr>
              <a:t> </a:t>
            </a:r>
            <a:r>
              <a:rPr lang="en-US" dirty="0" err="1">
                <a:solidFill>
                  <a:schemeClr val="bg1"/>
                </a:solidFill>
              </a:rPr>
              <a:t>Bisnis</a:t>
            </a:r>
            <a:endParaRPr lang="en-US" dirty="0">
              <a:solidFill>
                <a:schemeClr val="bg1"/>
              </a:solidFill>
            </a:endParaRPr>
          </a:p>
        </p:txBody>
      </p:sp>
      <p:sp>
        <p:nvSpPr>
          <p:cNvPr id="4" name="Content Placeholder 3"/>
          <p:cNvSpPr>
            <a:spLocks noGrp="1"/>
          </p:cNvSpPr>
          <p:nvPr>
            <p:ph idx="10"/>
          </p:nvPr>
        </p:nvSpPr>
        <p:spPr/>
        <p:txBody>
          <a:bodyPr/>
          <a:lstStyle/>
          <a:p>
            <a:pPr algn="just"/>
            <a:r>
              <a:rPr lang="id-ID" sz="1600" dirty="0">
                <a:latin typeface="Times New Roman" panose="02020603050405020304" pitchFamily="18" charset="0"/>
                <a:cs typeface="Times New Roman" panose="02020603050405020304" pitchFamily="18" charset="0"/>
              </a:rPr>
              <a:t>Istilah hukum bisnis sebagai terjemahan dari “</a:t>
            </a:r>
            <a:r>
              <a:rPr lang="id-ID" sz="1600" i="1" dirty="0">
                <a:latin typeface="Times New Roman" panose="02020603050405020304" pitchFamily="18" charset="0"/>
                <a:cs typeface="Times New Roman" panose="02020603050405020304" pitchFamily="18" charset="0"/>
              </a:rPr>
              <a:t>business law</a:t>
            </a:r>
            <a:r>
              <a:rPr lang="id-ID" sz="1600" dirty="0">
                <a:latin typeface="Times New Roman" panose="02020603050405020304" pitchFamily="18" charset="0"/>
                <a:cs typeface="Times New Roman" panose="02020603050405020304" pitchFamily="18" charset="0"/>
              </a:rPr>
              <a:t>”. Hukum bi</a:t>
            </a:r>
            <a:r>
              <a:rPr lang="en-US" sz="1600" dirty="0">
                <a:latin typeface="Times New Roman" panose="02020603050405020304" pitchFamily="18" charset="0"/>
                <a:cs typeface="Times New Roman" panose="02020603050405020304" pitchFamily="18" charset="0"/>
              </a:rPr>
              <a:t>s</a:t>
            </a:r>
            <a:r>
              <a:rPr lang="id-ID" sz="1600" dirty="0">
                <a:latin typeface="Times New Roman" panose="02020603050405020304" pitchFamily="18" charset="0"/>
                <a:cs typeface="Times New Roman" panose="02020603050405020304" pitchFamily="18" charset="0"/>
              </a:rPr>
              <a:t>nis yaitu hukum yang berkenaan dengan suatu bisnis. Dengan kata lain hukum bisnis adalah suatu perangkat kaidah hukum yang mengatur tentang tata cara pelaksanaan urusan atau kegiatan dagang, industri atau keuangan yang dihubungkan dengan produksi atau pertukaran barang atau jasa dengan menempatkan uang dari para entrepreneur dalam risiko tertentu dangan usaha tertentu dengan motif adalah untuk mendapatkan keuntungan.</a:t>
            </a:r>
            <a:endParaRPr lang="en-US" sz="1600" dirty="0">
              <a:latin typeface="Times New Roman" panose="02020603050405020304" pitchFamily="18" charset="0"/>
              <a:cs typeface="Times New Roman" panose="02020603050405020304" pitchFamily="18" charset="0"/>
            </a:endParaRPr>
          </a:p>
          <a:p>
            <a:pPr algn="just"/>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7982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chemeClr val="bg1"/>
                </a:solidFill>
              </a:rPr>
              <a:t>Pengertian</a:t>
            </a:r>
            <a:r>
              <a:rPr lang="en-US" dirty="0">
                <a:solidFill>
                  <a:schemeClr val="bg1"/>
                </a:solidFill>
              </a:rPr>
              <a:t> </a:t>
            </a:r>
            <a:r>
              <a:rPr lang="en-US" dirty="0" err="1">
                <a:solidFill>
                  <a:schemeClr val="bg1"/>
                </a:solidFill>
              </a:rPr>
              <a:t>Hukum</a:t>
            </a:r>
            <a:r>
              <a:rPr lang="en-US" dirty="0">
                <a:solidFill>
                  <a:schemeClr val="bg1"/>
                </a:solidFill>
              </a:rPr>
              <a:t> </a:t>
            </a:r>
            <a:r>
              <a:rPr lang="en-US" dirty="0" err="1">
                <a:solidFill>
                  <a:schemeClr val="bg1"/>
                </a:solidFill>
              </a:rPr>
              <a:t>Bisnis</a:t>
            </a:r>
            <a:endParaRPr lang="en-US" dirty="0">
              <a:solidFill>
                <a:schemeClr val="bg1"/>
              </a:solidFill>
            </a:endParaRPr>
          </a:p>
        </p:txBody>
      </p:sp>
      <p:sp>
        <p:nvSpPr>
          <p:cNvPr id="4" name="Content Placeholder 3"/>
          <p:cNvSpPr>
            <a:spLocks noGrp="1"/>
          </p:cNvSpPr>
          <p:nvPr>
            <p:ph idx="10"/>
          </p:nvPr>
        </p:nvSpPr>
        <p:spPr/>
        <p:txBody>
          <a:bodyPr/>
          <a:lstStyle/>
          <a:p>
            <a:pPr marL="285750" indent="-285750">
              <a:buFont typeface="Wingdings" panose="05000000000000000000" pitchFamily="2" charset="2"/>
              <a:buChar char="v"/>
            </a:pPr>
            <a:r>
              <a:rPr lang="en-US" dirty="0" err="1"/>
              <a:t>Seperangkat</a:t>
            </a:r>
            <a:r>
              <a:rPr lang="en-US" dirty="0"/>
              <a:t> </a:t>
            </a:r>
            <a:r>
              <a:rPr lang="en-US" dirty="0" err="1"/>
              <a:t>kaidah-kaidah</a:t>
            </a:r>
            <a:r>
              <a:rPr lang="en-US" dirty="0"/>
              <a:t> </a:t>
            </a:r>
            <a:r>
              <a:rPr lang="en-US" dirty="0" err="1"/>
              <a:t>hukum</a:t>
            </a:r>
            <a:r>
              <a:rPr lang="en-US" dirty="0"/>
              <a:t> yang </a:t>
            </a:r>
            <a:r>
              <a:rPr lang="en-US" dirty="0" err="1"/>
              <a:t>diadakan</a:t>
            </a:r>
            <a:r>
              <a:rPr lang="en-US" dirty="0"/>
              <a:t> </a:t>
            </a:r>
            <a:r>
              <a:rPr lang="en-US" dirty="0" err="1"/>
              <a:t>untuk</a:t>
            </a:r>
            <a:r>
              <a:rPr lang="en-US" dirty="0"/>
              <a:t> </a:t>
            </a:r>
            <a:r>
              <a:rPr lang="en-US" dirty="0" err="1"/>
              <a:t>mengatur</a:t>
            </a:r>
            <a:r>
              <a:rPr lang="en-US" dirty="0"/>
              <a:t> </a:t>
            </a:r>
            <a:r>
              <a:rPr lang="en-US" dirty="0" err="1"/>
              <a:t>serta</a:t>
            </a:r>
            <a:r>
              <a:rPr lang="en-US" dirty="0"/>
              <a:t> </a:t>
            </a:r>
            <a:r>
              <a:rPr lang="en-US" dirty="0" err="1"/>
              <a:t>menyelesaikan</a:t>
            </a:r>
            <a:r>
              <a:rPr lang="en-US" dirty="0"/>
              <a:t> </a:t>
            </a:r>
            <a:r>
              <a:rPr lang="en-US" dirty="0" err="1" smtClean="0"/>
              <a:t>persoalan-persoalan</a:t>
            </a:r>
            <a:r>
              <a:rPr lang="en-US" dirty="0" smtClean="0"/>
              <a:t> yang </a:t>
            </a:r>
            <a:r>
              <a:rPr lang="en-US" dirty="0" err="1"/>
              <a:t>timbul</a:t>
            </a:r>
            <a:r>
              <a:rPr lang="en-US" dirty="0"/>
              <a:t> </a:t>
            </a:r>
            <a:r>
              <a:rPr lang="en-US" dirty="0" err="1"/>
              <a:t>dalam</a:t>
            </a:r>
            <a:r>
              <a:rPr lang="en-US" dirty="0"/>
              <a:t> </a:t>
            </a:r>
            <a:r>
              <a:rPr lang="en-US" dirty="0" err="1"/>
              <a:t>aktivitas</a:t>
            </a:r>
            <a:r>
              <a:rPr lang="en-US" dirty="0"/>
              <a:t> </a:t>
            </a:r>
            <a:r>
              <a:rPr lang="en-US" dirty="0" err="1"/>
              <a:t>antar</a:t>
            </a:r>
            <a:r>
              <a:rPr lang="en-US" dirty="0"/>
              <a:t> </a:t>
            </a:r>
            <a:r>
              <a:rPr lang="en-US" dirty="0" err="1"/>
              <a:t>manusia</a:t>
            </a:r>
            <a:r>
              <a:rPr lang="en-US" dirty="0"/>
              <a:t> </a:t>
            </a:r>
            <a:r>
              <a:rPr lang="en-US" dirty="0" err="1"/>
              <a:t>khususnya</a:t>
            </a:r>
            <a:r>
              <a:rPr lang="en-US" dirty="0"/>
              <a:t> </a:t>
            </a:r>
            <a:r>
              <a:rPr lang="en-US" dirty="0" err="1"/>
              <a:t>dalam</a:t>
            </a:r>
            <a:r>
              <a:rPr lang="en-US" dirty="0"/>
              <a:t> </a:t>
            </a:r>
            <a:r>
              <a:rPr lang="en-US" dirty="0" err="1"/>
              <a:t>bidang</a:t>
            </a:r>
            <a:r>
              <a:rPr lang="en-US" dirty="0"/>
              <a:t> </a:t>
            </a:r>
            <a:r>
              <a:rPr lang="en-US" dirty="0" err="1"/>
              <a:t>perdagangan</a:t>
            </a:r>
            <a:r>
              <a:rPr lang="en-US" dirty="0"/>
              <a:t>.</a:t>
            </a:r>
          </a:p>
          <a:p>
            <a:pPr marL="285750" indent="-285750">
              <a:buFont typeface="Wingdings" panose="05000000000000000000" pitchFamily="2" charset="2"/>
              <a:buChar char="v"/>
            </a:pPr>
            <a:r>
              <a:rPr lang="en-US" dirty="0" err="1"/>
              <a:t>Serangkaian</a:t>
            </a:r>
            <a:r>
              <a:rPr lang="en-US" dirty="0"/>
              <a:t> </a:t>
            </a:r>
            <a:r>
              <a:rPr lang="en-US" dirty="0" err="1"/>
              <a:t>peraturan</a:t>
            </a:r>
            <a:r>
              <a:rPr lang="en-US" dirty="0"/>
              <a:t> yang </a:t>
            </a:r>
            <a:r>
              <a:rPr lang="en-US" dirty="0" err="1"/>
              <a:t>berkaitan</a:t>
            </a:r>
            <a:r>
              <a:rPr lang="en-US" dirty="0"/>
              <a:t> </a:t>
            </a:r>
            <a:r>
              <a:rPr lang="en-US" dirty="0" err="1"/>
              <a:t>secara</a:t>
            </a:r>
            <a:r>
              <a:rPr lang="en-US" dirty="0"/>
              <a:t> </a:t>
            </a:r>
            <a:r>
              <a:rPr lang="en-US" dirty="0" err="1"/>
              <a:t>langsung</a:t>
            </a:r>
            <a:r>
              <a:rPr lang="en-US" dirty="0"/>
              <a:t> </a:t>
            </a:r>
            <a:r>
              <a:rPr lang="en-US" dirty="0" err="1"/>
              <a:t>maupun</a:t>
            </a:r>
            <a:r>
              <a:rPr lang="en-US" dirty="0"/>
              <a:t> </a:t>
            </a:r>
            <a:r>
              <a:rPr lang="en-US" dirty="0" err="1"/>
              <a:t>tidak</a:t>
            </a:r>
            <a:r>
              <a:rPr lang="en-US" dirty="0"/>
              <a:t> </a:t>
            </a:r>
            <a:r>
              <a:rPr lang="en-US" dirty="0" err="1"/>
              <a:t>langsung</a:t>
            </a:r>
            <a:r>
              <a:rPr lang="en-US" dirty="0"/>
              <a:t> </a:t>
            </a:r>
            <a:r>
              <a:rPr lang="en-US" dirty="0" err="1"/>
              <a:t>dengan</a:t>
            </a:r>
            <a:r>
              <a:rPr lang="en-US" dirty="0"/>
              <a:t> </a:t>
            </a:r>
            <a:r>
              <a:rPr lang="en-US" dirty="0" err="1"/>
              <a:t>urusan-urusan</a:t>
            </a:r>
            <a:r>
              <a:rPr lang="en-US" dirty="0"/>
              <a:t> </a:t>
            </a:r>
            <a:r>
              <a:rPr lang="en-US" dirty="0" err="1"/>
              <a:t>perusahaan</a:t>
            </a:r>
            <a:r>
              <a:rPr lang="en-US" dirty="0"/>
              <a:t> </a:t>
            </a:r>
            <a:r>
              <a:rPr lang="en-US" dirty="0" err="1"/>
              <a:t>dalammenjalankan</a:t>
            </a:r>
            <a:r>
              <a:rPr lang="en-US" dirty="0"/>
              <a:t> </a:t>
            </a:r>
            <a:r>
              <a:rPr lang="en-US" dirty="0" err="1"/>
              <a:t>roda</a:t>
            </a:r>
            <a:r>
              <a:rPr lang="en-US" dirty="0"/>
              <a:t> </a:t>
            </a:r>
            <a:r>
              <a:rPr lang="en-US" dirty="0" err="1"/>
              <a:t>perekonomian</a:t>
            </a:r>
            <a:r>
              <a:rPr lang="en-US" dirty="0"/>
              <a:t>. </a:t>
            </a:r>
          </a:p>
          <a:p>
            <a:pPr marL="285750" indent="-285750">
              <a:buFont typeface="Wingdings" panose="05000000000000000000" pitchFamily="2" charset="2"/>
              <a:buChar char="v"/>
            </a:pPr>
            <a:r>
              <a:rPr lang="en-US" dirty="0" err="1" smtClean="0"/>
              <a:t>Hukum</a:t>
            </a:r>
            <a:r>
              <a:rPr lang="en-US" dirty="0" smtClean="0"/>
              <a:t> </a:t>
            </a:r>
            <a:r>
              <a:rPr lang="en-US" dirty="0" err="1"/>
              <a:t>sebagai</a:t>
            </a:r>
            <a:r>
              <a:rPr lang="en-US" dirty="0"/>
              <a:t> </a:t>
            </a:r>
            <a:r>
              <a:rPr lang="en-US" dirty="0" err="1"/>
              <a:t>salah</a:t>
            </a:r>
            <a:r>
              <a:rPr lang="en-US" dirty="0"/>
              <a:t> </a:t>
            </a:r>
            <a:r>
              <a:rPr lang="en-US" dirty="0" err="1"/>
              <a:t>satu</a:t>
            </a:r>
            <a:r>
              <a:rPr lang="en-US" dirty="0"/>
              <a:t> </a:t>
            </a:r>
            <a:r>
              <a:rPr lang="en-US" dirty="0" err="1"/>
              <a:t>sarana</a:t>
            </a:r>
            <a:r>
              <a:rPr lang="en-US" dirty="0"/>
              <a:t>/</a:t>
            </a:r>
            <a:r>
              <a:rPr lang="en-US" dirty="0" err="1"/>
              <a:t>alat</a:t>
            </a:r>
            <a:r>
              <a:rPr lang="en-US" dirty="0"/>
              <a:t> </a:t>
            </a:r>
            <a:r>
              <a:rPr lang="en-US" dirty="0" err="1"/>
              <a:t>pengawasan</a:t>
            </a:r>
            <a:r>
              <a:rPr lang="en-US" dirty="0"/>
              <a:t> (social control) yang </a:t>
            </a:r>
            <a:r>
              <a:rPr lang="en-US" dirty="0" err="1"/>
              <a:t>efektif</a:t>
            </a:r>
            <a:r>
              <a:rPr lang="en-US" dirty="0"/>
              <a:t> </a:t>
            </a:r>
            <a:r>
              <a:rPr lang="en-US" dirty="0" err="1"/>
              <a:t>untuk</a:t>
            </a:r>
            <a:r>
              <a:rPr lang="en-US" dirty="0"/>
              <a:t> </a:t>
            </a:r>
            <a:r>
              <a:rPr lang="en-US" dirty="0" err="1"/>
              <a:t>mengendalikan</a:t>
            </a:r>
            <a:r>
              <a:rPr lang="en-US" dirty="0"/>
              <a:t> </a:t>
            </a:r>
            <a:r>
              <a:rPr lang="en-US" dirty="0" err="1"/>
              <a:t>praktek</a:t>
            </a:r>
            <a:r>
              <a:rPr lang="en-US" dirty="0"/>
              <a:t> </a:t>
            </a:r>
            <a:r>
              <a:rPr lang="en-US" dirty="0" err="1"/>
              <a:t>bisnis</a:t>
            </a:r>
            <a:r>
              <a:rPr lang="en-US" dirty="0"/>
              <a:t> yang </a:t>
            </a:r>
            <a:r>
              <a:rPr lang="en-US" dirty="0" err="1"/>
              <a:t>tidak</a:t>
            </a:r>
            <a:r>
              <a:rPr lang="en-US" dirty="0"/>
              <a:t> </a:t>
            </a:r>
            <a:r>
              <a:rPr lang="en-US" dirty="0" err="1"/>
              <a:t>sehat</a:t>
            </a:r>
            <a:r>
              <a:rPr lang="en-US" dirty="0"/>
              <a:t>. </a:t>
            </a:r>
            <a:r>
              <a:rPr lang="en-US" dirty="0" err="1"/>
              <a:t>Sebab</a:t>
            </a:r>
            <a:r>
              <a:rPr lang="en-US" dirty="0"/>
              <a:t> </a:t>
            </a:r>
            <a:r>
              <a:rPr lang="en-US" dirty="0" err="1"/>
              <a:t>hukum</a:t>
            </a:r>
            <a:r>
              <a:rPr lang="en-US" dirty="0"/>
              <a:t> </a:t>
            </a:r>
            <a:r>
              <a:rPr lang="en-US" dirty="0" err="1"/>
              <a:t>menetapkan</a:t>
            </a:r>
            <a:r>
              <a:rPr lang="en-US" dirty="0"/>
              <a:t> </a:t>
            </a:r>
            <a:r>
              <a:rPr lang="en-US" dirty="0" err="1"/>
              <a:t>secara</a:t>
            </a:r>
            <a:r>
              <a:rPr lang="en-US" dirty="0"/>
              <a:t> </a:t>
            </a:r>
            <a:r>
              <a:rPr lang="en-US" dirty="0" err="1"/>
              <a:t>tegas</a:t>
            </a:r>
            <a:r>
              <a:rPr lang="en-US" dirty="0"/>
              <a:t> </a:t>
            </a:r>
            <a:r>
              <a:rPr lang="en-US" dirty="0" err="1"/>
              <a:t>apa</a:t>
            </a:r>
            <a:r>
              <a:rPr lang="en-US" dirty="0"/>
              <a:t> yang </a:t>
            </a:r>
            <a:r>
              <a:rPr lang="en-US" dirty="0" err="1"/>
              <a:t>harus</a:t>
            </a:r>
            <a:r>
              <a:rPr lang="en-US" dirty="0"/>
              <a:t> </a:t>
            </a:r>
            <a:r>
              <a:rPr lang="en-US" dirty="0" err="1"/>
              <a:t>dilakukan</a:t>
            </a:r>
            <a:r>
              <a:rPr lang="en-US" dirty="0"/>
              <a:t> </a:t>
            </a:r>
            <a:r>
              <a:rPr lang="en-US" dirty="0" err="1"/>
              <a:t>atau</a:t>
            </a:r>
            <a:r>
              <a:rPr lang="en-US" dirty="0"/>
              <a:t> </a:t>
            </a:r>
            <a:r>
              <a:rPr lang="en-US" dirty="0" err="1"/>
              <a:t>tidak</a:t>
            </a:r>
            <a:r>
              <a:rPr lang="en-US" dirty="0"/>
              <a:t> </a:t>
            </a:r>
            <a:r>
              <a:rPr lang="en-US" dirty="0" err="1"/>
              <a:t>boleh</a:t>
            </a:r>
            <a:r>
              <a:rPr lang="en-US" dirty="0"/>
              <a:t> </a:t>
            </a:r>
            <a:r>
              <a:rPr lang="en-US" dirty="0" err="1"/>
              <a:t>dilakukan</a:t>
            </a:r>
            <a:r>
              <a:rPr lang="en-US" dirty="0"/>
              <a:t>, </a:t>
            </a:r>
            <a:r>
              <a:rPr lang="en-US" dirty="0" err="1"/>
              <a:t>serta</a:t>
            </a:r>
            <a:r>
              <a:rPr lang="en-US" dirty="0"/>
              <a:t> </a:t>
            </a:r>
            <a:r>
              <a:rPr lang="en-US" dirty="0" err="1"/>
              <a:t>bentuknya</a:t>
            </a:r>
            <a:r>
              <a:rPr lang="en-US" dirty="0"/>
              <a:t> yang </a:t>
            </a:r>
            <a:r>
              <a:rPr lang="en-US" dirty="0" err="1"/>
              <a:t>tertulis</a:t>
            </a:r>
            <a:r>
              <a:rPr lang="en-US" dirty="0"/>
              <a:t> </a:t>
            </a:r>
            <a:r>
              <a:rPr lang="en-US" dirty="0" err="1"/>
              <a:t>memberi</a:t>
            </a:r>
            <a:r>
              <a:rPr lang="en-US" dirty="0"/>
              <a:t> rasa </a:t>
            </a:r>
            <a:r>
              <a:rPr lang="en-US" dirty="0" err="1"/>
              <a:t>aman</a:t>
            </a:r>
            <a:r>
              <a:rPr lang="en-US" dirty="0"/>
              <a:t> </a:t>
            </a:r>
            <a:r>
              <a:rPr lang="en-US" dirty="0" err="1"/>
              <a:t>bagi</a:t>
            </a:r>
            <a:r>
              <a:rPr lang="en-US" dirty="0"/>
              <a:t> para </a:t>
            </a:r>
            <a:r>
              <a:rPr lang="en-US" dirty="0" err="1"/>
              <a:t>pelaku</a:t>
            </a:r>
            <a:r>
              <a:rPr lang="en-US" dirty="0"/>
              <a:t> </a:t>
            </a:r>
            <a:r>
              <a:rPr lang="en-US" dirty="0" err="1"/>
              <a:t>bisnis</a:t>
            </a:r>
            <a:r>
              <a:rPr lang="en-US" dirty="0"/>
              <a:t>, </a:t>
            </a:r>
            <a:r>
              <a:rPr lang="en-US" dirty="0" err="1"/>
              <a:t>karena</a:t>
            </a:r>
            <a:r>
              <a:rPr lang="en-US" dirty="0"/>
              <a:t> </a:t>
            </a:r>
            <a:r>
              <a:rPr lang="en-US" dirty="0" err="1"/>
              <a:t>apabila</a:t>
            </a:r>
            <a:r>
              <a:rPr lang="en-US" dirty="0"/>
              <a:t> </a:t>
            </a:r>
            <a:r>
              <a:rPr lang="en-US" dirty="0" err="1"/>
              <a:t>terjadi</a:t>
            </a:r>
            <a:r>
              <a:rPr lang="en-US" dirty="0"/>
              <a:t> </a:t>
            </a:r>
            <a:r>
              <a:rPr lang="en-US" dirty="0" err="1"/>
              <a:t>pelanggaran</a:t>
            </a:r>
            <a:r>
              <a:rPr lang="en-US" dirty="0"/>
              <a:t> </a:t>
            </a:r>
            <a:r>
              <a:rPr lang="en-US" dirty="0" err="1"/>
              <a:t>sanksinya</a:t>
            </a:r>
            <a:r>
              <a:rPr lang="en-US" dirty="0"/>
              <a:t> </a:t>
            </a:r>
            <a:r>
              <a:rPr lang="en-US" dirty="0" err="1"/>
              <a:t>jelas</a:t>
            </a:r>
            <a:r>
              <a:rPr lang="en-US" dirty="0"/>
              <a:t>.</a:t>
            </a:r>
          </a:p>
          <a:p>
            <a:pPr marL="285750" indent="-285750">
              <a:buFont typeface="Wingdings" panose="05000000000000000000" pitchFamily="2" charset="2"/>
              <a:buChar char="v"/>
            </a:pPr>
            <a:r>
              <a:rPr lang="en-US" dirty="0" err="1" smtClean="0"/>
              <a:t>Bisnis</a:t>
            </a:r>
            <a:r>
              <a:rPr lang="en-US" dirty="0" smtClean="0"/>
              <a:t> </a:t>
            </a:r>
            <a:r>
              <a:rPr lang="en-US" dirty="0" err="1"/>
              <a:t>tidak</a:t>
            </a:r>
            <a:r>
              <a:rPr lang="en-US" dirty="0"/>
              <a:t> </a:t>
            </a:r>
            <a:r>
              <a:rPr lang="en-US" dirty="0" err="1"/>
              <a:t>bisa</a:t>
            </a:r>
            <a:r>
              <a:rPr lang="en-US" dirty="0"/>
              <a:t> </a:t>
            </a:r>
            <a:r>
              <a:rPr lang="en-US" dirty="0" err="1"/>
              <a:t>lepas</a:t>
            </a:r>
            <a:r>
              <a:rPr lang="en-US" dirty="0"/>
              <a:t> </a:t>
            </a:r>
            <a:r>
              <a:rPr lang="en-US" dirty="0" err="1"/>
              <a:t>dari</a:t>
            </a:r>
            <a:r>
              <a:rPr lang="en-US" dirty="0"/>
              <a:t> </a:t>
            </a:r>
            <a:r>
              <a:rPr lang="en-US" dirty="0" err="1"/>
              <a:t>faktor</a:t>
            </a:r>
            <a:r>
              <a:rPr lang="en-US" dirty="0"/>
              <a:t> </a:t>
            </a:r>
            <a:r>
              <a:rPr lang="en-US" dirty="0" err="1"/>
              <a:t>hukum</a:t>
            </a:r>
            <a:r>
              <a:rPr lang="en-US" dirty="0"/>
              <a:t>, </a:t>
            </a:r>
            <a:r>
              <a:rPr lang="en-US" dirty="0" err="1"/>
              <a:t>tetapi</a:t>
            </a:r>
            <a:r>
              <a:rPr lang="en-US" dirty="0"/>
              <a:t> </a:t>
            </a:r>
            <a:r>
              <a:rPr lang="en-US" dirty="0" err="1"/>
              <a:t>hukum</a:t>
            </a:r>
            <a:r>
              <a:rPr lang="en-US" dirty="0"/>
              <a:t> </a:t>
            </a:r>
            <a:r>
              <a:rPr lang="en-US" dirty="0" err="1"/>
              <a:t>saja</a:t>
            </a:r>
            <a:r>
              <a:rPr lang="en-US" dirty="0"/>
              <a:t> </a:t>
            </a:r>
            <a:r>
              <a:rPr lang="en-US" dirty="0" err="1"/>
              <a:t>belum</a:t>
            </a:r>
            <a:r>
              <a:rPr lang="en-US" dirty="0"/>
              <a:t> </a:t>
            </a:r>
            <a:r>
              <a:rPr lang="en-US" dirty="0" err="1"/>
              <a:t>cukup</a:t>
            </a:r>
            <a:r>
              <a:rPr lang="en-US" dirty="0"/>
              <a:t> </a:t>
            </a:r>
            <a:r>
              <a:rPr lang="en-US" dirty="0" err="1"/>
              <a:t>untuk</a:t>
            </a:r>
            <a:r>
              <a:rPr lang="en-US" dirty="0"/>
              <a:t> </a:t>
            </a:r>
            <a:r>
              <a:rPr lang="en-US" dirty="0" err="1"/>
              <a:t>mengatur</a:t>
            </a:r>
            <a:r>
              <a:rPr lang="en-US" dirty="0"/>
              <a:t> </a:t>
            </a:r>
            <a:r>
              <a:rPr lang="en-US" dirty="0" err="1"/>
              <a:t>bisnis</a:t>
            </a:r>
            <a:r>
              <a:rPr lang="en-US" dirty="0"/>
              <a:t>, </a:t>
            </a:r>
            <a:r>
              <a:rPr lang="en-US" dirty="0" err="1"/>
              <a:t>dalam</a:t>
            </a:r>
            <a:r>
              <a:rPr lang="en-US" dirty="0"/>
              <a:t> </a:t>
            </a:r>
            <a:r>
              <a:rPr lang="en-US" dirty="0" err="1"/>
              <a:t>hal</a:t>
            </a:r>
            <a:r>
              <a:rPr lang="en-US" dirty="0"/>
              <a:t> </a:t>
            </a:r>
            <a:r>
              <a:rPr lang="en-US" dirty="0" err="1"/>
              <a:t>ini</a:t>
            </a:r>
            <a:r>
              <a:rPr lang="en-US" dirty="0"/>
              <a:t> pula </a:t>
            </a:r>
            <a:r>
              <a:rPr lang="en-US" dirty="0" err="1"/>
              <a:t>didukung</a:t>
            </a:r>
            <a:r>
              <a:rPr lang="en-US" dirty="0"/>
              <a:t> </a:t>
            </a:r>
            <a:r>
              <a:rPr lang="en-US" dirty="0" err="1"/>
              <a:t>faktor</a:t>
            </a:r>
            <a:r>
              <a:rPr lang="en-US" dirty="0"/>
              <a:t> lain </a:t>
            </a:r>
            <a:r>
              <a:rPr lang="en-US" dirty="0" err="1"/>
              <a:t>seperti</a:t>
            </a:r>
            <a:r>
              <a:rPr lang="en-US" dirty="0"/>
              <a:t> </a:t>
            </a:r>
            <a:r>
              <a:rPr lang="en-US" dirty="0" err="1"/>
              <a:t>etika</a:t>
            </a:r>
            <a:r>
              <a:rPr lang="en-US" dirty="0"/>
              <a:t>. </a:t>
            </a:r>
            <a:r>
              <a:rPr lang="en-US" dirty="0" err="1"/>
              <a:t>Bahkan</a:t>
            </a:r>
            <a:r>
              <a:rPr lang="en-US" dirty="0"/>
              <a:t> </a:t>
            </a:r>
            <a:r>
              <a:rPr lang="en-US" dirty="0" err="1"/>
              <a:t>pada</a:t>
            </a:r>
            <a:r>
              <a:rPr lang="en-US" dirty="0"/>
              <a:t> </a:t>
            </a:r>
            <a:r>
              <a:rPr lang="en-US" dirty="0" err="1"/>
              <a:t>taraf</a:t>
            </a:r>
            <a:r>
              <a:rPr lang="en-US" dirty="0"/>
              <a:t> </a:t>
            </a:r>
            <a:r>
              <a:rPr lang="en-US" dirty="0" err="1"/>
              <a:t>normatif</a:t>
            </a:r>
            <a:r>
              <a:rPr lang="en-US" dirty="0"/>
              <a:t>, </a:t>
            </a:r>
            <a:r>
              <a:rPr lang="en-US" dirty="0" err="1"/>
              <a:t>etika</a:t>
            </a:r>
            <a:r>
              <a:rPr lang="en-US" dirty="0"/>
              <a:t> </a:t>
            </a:r>
            <a:r>
              <a:rPr lang="en-US" dirty="0" err="1"/>
              <a:t>mendahului</a:t>
            </a:r>
            <a:r>
              <a:rPr lang="en-US" dirty="0"/>
              <a:t> </a:t>
            </a:r>
            <a:r>
              <a:rPr lang="en-US" dirty="0" err="1"/>
              <a:t>hukum</a:t>
            </a:r>
            <a:r>
              <a:rPr lang="en-US" dirty="0"/>
              <a:t>. </a:t>
            </a:r>
            <a:r>
              <a:rPr lang="en-US" dirty="0" err="1"/>
              <a:t>Mematuhi</a:t>
            </a:r>
            <a:r>
              <a:rPr lang="en-US" dirty="0"/>
              <a:t> </a:t>
            </a:r>
            <a:r>
              <a:rPr lang="en-US" dirty="0" err="1"/>
              <a:t>hukum</a:t>
            </a:r>
            <a:r>
              <a:rPr lang="en-US" dirty="0"/>
              <a:t> </a:t>
            </a:r>
            <a:r>
              <a:rPr lang="en-US" dirty="0" err="1"/>
              <a:t>dalam</a:t>
            </a:r>
            <a:r>
              <a:rPr lang="en-US" dirty="0"/>
              <a:t> </a:t>
            </a:r>
            <a:r>
              <a:rPr lang="en-US" dirty="0" err="1"/>
              <a:t>bisnis</a:t>
            </a:r>
            <a:r>
              <a:rPr lang="en-US" dirty="0"/>
              <a:t> </a:t>
            </a:r>
            <a:r>
              <a:rPr lang="en-US" dirty="0" err="1"/>
              <a:t>adalah</a:t>
            </a:r>
            <a:r>
              <a:rPr lang="en-US" dirty="0"/>
              <a:t> </a:t>
            </a:r>
            <a:r>
              <a:rPr lang="en-US" dirty="0" err="1"/>
              <a:t>suatu</a:t>
            </a:r>
            <a:r>
              <a:rPr lang="en-US" dirty="0"/>
              <a:t> </a:t>
            </a:r>
            <a:r>
              <a:rPr lang="en-US" dirty="0" err="1"/>
              <a:t>keharusan</a:t>
            </a:r>
            <a:r>
              <a:rPr lang="en-US" dirty="0"/>
              <a:t>.</a:t>
            </a:r>
          </a:p>
          <a:p>
            <a:pPr marL="285750" indent="-285750">
              <a:buFont typeface="Wingdings" panose="05000000000000000000" pitchFamily="2" charset="2"/>
              <a:buChar char="v"/>
            </a:pPr>
            <a:endParaRPr lang="en-US" dirty="0"/>
          </a:p>
        </p:txBody>
      </p:sp>
      <p:sp>
        <p:nvSpPr>
          <p:cNvPr id="6" name="Content Placeholder 2"/>
          <p:cNvSpPr>
            <a:spLocks noGrp="1"/>
          </p:cNvSpPr>
          <p:nvPr>
            <p:ph idx="1"/>
          </p:nvPr>
        </p:nvSpPr>
        <p:spPr>
          <a:xfrm>
            <a:off x="395536" y="1131590"/>
            <a:ext cx="8496944" cy="460648"/>
          </a:xfrm>
        </p:spPr>
        <p:txBody>
          <a:bodyPr/>
          <a:lstStyle/>
          <a:p>
            <a:r>
              <a:rPr lang="en-US" dirty="0" err="1" smtClean="0"/>
              <a:t>Menurut</a:t>
            </a:r>
            <a:r>
              <a:rPr lang="en-US" dirty="0" smtClean="0"/>
              <a:t> Dr. Johannes Ibrahim, SH, </a:t>
            </a:r>
            <a:r>
              <a:rPr lang="en-US" dirty="0" err="1" smtClean="0"/>
              <a:t>M.Hum</a:t>
            </a:r>
            <a:endParaRPr lang="en-US" dirty="0"/>
          </a:p>
        </p:txBody>
      </p:sp>
    </p:spTree>
    <p:extLst>
      <p:ext uri="{BB962C8B-B14F-4D97-AF65-F5344CB8AC3E}">
        <p14:creationId xmlns:p14="http://schemas.microsoft.com/office/powerpoint/2010/main" val="3851716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Content Placeholder 3"/>
          <p:cNvSpPr>
            <a:spLocks noGrp="1"/>
          </p:cNvSpPr>
          <p:nvPr>
            <p:ph idx="10"/>
          </p:nvPr>
        </p:nvSpPr>
        <p:spPr/>
        <p:txBody>
          <a:bodyPr/>
          <a:lstStyle/>
          <a:p>
            <a:pPr algn="ctr"/>
            <a:r>
              <a:rPr lang="en-US" sz="2400" dirty="0" smtClean="0">
                <a:latin typeface="Arial Black" panose="020B0A04020102020204" pitchFamily="34" charset="0"/>
              </a:rPr>
              <a:t>TERIMAKASIH</a:t>
            </a:r>
            <a:endParaRPr lang="en-US" sz="2400" dirty="0">
              <a:latin typeface="Arial Black" panose="020B0A04020102020204" pitchFamily="34" charset="0"/>
            </a:endParaRPr>
          </a:p>
        </p:txBody>
      </p:sp>
    </p:spTree>
    <p:extLst>
      <p:ext uri="{BB962C8B-B14F-4D97-AF65-F5344CB8AC3E}">
        <p14:creationId xmlns:p14="http://schemas.microsoft.com/office/powerpoint/2010/main" val="40619481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bg1"/>
                </a:solidFill>
              </a:rPr>
              <a:t> </a:t>
            </a:r>
            <a:r>
              <a:rPr lang="en-US" dirty="0" err="1" smtClean="0">
                <a:solidFill>
                  <a:schemeClr val="bg1"/>
                </a:solidFill>
              </a:rPr>
              <a:t>Sumber</a:t>
            </a:r>
            <a:r>
              <a:rPr lang="en-US" dirty="0" smtClean="0">
                <a:solidFill>
                  <a:schemeClr val="bg1"/>
                </a:solidFill>
              </a:rPr>
              <a:t> </a:t>
            </a:r>
            <a:r>
              <a:rPr lang="en-US" dirty="0" err="1">
                <a:solidFill>
                  <a:schemeClr val="bg1"/>
                </a:solidFill>
              </a:rPr>
              <a:t>Hukum</a:t>
            </a:r>
            <a:endParaRPr lang="en-US" dirty="0">
              <a:solidFill>
                <a:schemeClr val="bg1"/>
              </a:solidFill>
            </a:endParaRPr>
          </a:p>
        </p:txBody>
      </p:sp>
      <p:pic>
        <p:nvPicPr>
          <p:cNvPr id="14" name="Picture 13"/>
          <p:cNvPicPr>
            <a:picLocks noChangeAspect="1"/>
          </p:cNvPicPr>
          <p:nvPr/>
        </p:nvPicPr>
        <p:blipFill>
          <a:blip r:embed="rId2"/>
          <a:stretch>
            <a:fillRect/>
          </a:stretch>
        </p:blipFill>
        <p:spPr>
          <a:xfrm>
            <a:off x="179512" y="1203598"/>
            <a:ext cx="7582714" cy="3661597"/>
          </a:xfrm>
          <a:prstGeom prst="rect">
            <a:avLst/>
          </a:prstGeom>
        </p:spPr>
      </p:pic>
    </p:spTree>
    <p:extLst>
      <p:ext uri="{BB962C8B-B14F-4D97-AF65-F5344CB8AC3E}">
        <p14:creationId xmlns:p14="http://schemas.microsoft.com/office/powerpoint/2010/main" val="20905944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chemeClr val="bg1"/>
                </a:solidFill>
              </a:rPr>
              <a:t>Sumber</a:t>
            </a:r>
            <a:r>
              <a:rPr lang="en-US" dirty="0">
                <a:solidFill>
                  <a:schemeClr val="bg1"/>
                </a:solidFill>
              </a:rPr>
              <a:t> </a:t>
            </a:r>
            <a:r>
              <a:rPr lang="en-US" dirty="0" err="1">
                <a:solidFill>
                  <a:schemeClr val="bg1"/>
                </a:solidFill>
              </a:rPr>
              <a:t>Hukum</a:t>
            </a:r>
            <a:endParaRPr lang="en-US" dirty="0">
              <a:solidFill>
                <a:schemeClr val="bg1"/>
              </a:solidFill>
            </a:endParaRPr>
          </a:p>
        </p:txBody>
      </p:sp>
      <p:pic>
        <p:nvPicPr>
          <p:cNvPr id="5" name="Picture 4"/>
          <p:cNvPicPr>
            <a:picLocks noChangeAspect="1"/>
          </p:cNvPicPr>
          <p:nvPr/>
        </p:nvPicPr>
        <p:blipFill>
          <a:blip r:embed="rId2"/>
          <a:stretch>
            <a:fillRect/>
          </a:stretch>
        </p:blipFill>
        <p:spPr>
          <a:xfrm>
            <a:off x="179512" y="1059582"/>
            <a:ext cx="7475952" cy="3959635"/>
          </a:xfrm>
          <a:prstGeom prst="rect">
            <a:avLst/>
          </a:prstGeom>
        </p:spPr>
      </p:pic>
    </p:spTree>
    <p:extLst>
      <p:ext uri="{BB962C8B-B14F-4D97-AF65-F5344CB8AC3E}">
        <p14:creationId xmlns:p14="http://schemas.microsoft.com/office/powerpoint/2010/main" val="39041144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sz="2800" dirty="0" err="1" smtClean="0"/>
              <a:t>Klasifikasi</a:t>
            </a:r>
            <a:r>
              <a:rPr lang="en-US" altLang="ko-KR" sz="2800" dirty="0" smtClean="0"/>
              <a:t> </a:t>
            </a:r>
            <a:r>
              <a:rPr lang="en-US" altLang="ko-KR" sz="2800" dirty="0" err="1"/>
              <a:t>Hukum</a:t>
            </a:r>
            <a:r>
              <a:rPr lang="en-US" altLang="ko-KR" sz="2800" dirty="0"/>
              <a:t/>
            </a:r>
            <a:br>
              <a:rPr lang="en-US" altLang="ko-KR" sz="2800" dirty="0"/>
            </a:br>
            <a:r>
              <a:rPr lang="en-US" altLang="ko-KR" sz="2800" b="0" i="1" dirty="0"/>
              <a:t>1. </a:t>
            </a:r>
            <a:r>
              <a:rPr lang="en-US" altLang="ko-KR" sz="2800" b="0" i="1" dirty="0" err="1"/>
              <a:t>Fungsi</a:t>
            </a:r>
            <a:r>
              <a:rPr lang="en-US" altLang="ko-KR" sz="2800" b="0" i="1" dirty="0"/>
              <a:t> </a:t>
            </a:r>
            <a:r>
              <a:rPr lang="en-US" altLang="ko-KR" sz="2800" b="0" i="1" dirty="0" err="1"/>
              <a:t>Hukum</a:t>
            </a:r>
            <a:endParaRPr lang="ko-KR" altLang="en-US" sz="2800" b="0" i="1" dirty="0"/>
          </a:p>
        </p:txBody>
      </p:sp>
      <p:graphicFrame>
        <p:nvGraphicFramePr>
          <p:cNvPr id="6" name="Table 5"/>
          <p:cNvGraphicFramePr>
            <a:graphicFrameLocks noGrp="1"/>
          </p:cNvGraphicFramePr>
          <p:nvPr>
            <p:extLst>
              <p:ext uri="{D42A27DB-BD31-4B8C-83A1-F6EECF244321}">
                <p14:modId xmlns:p14="http://schemas.microsoft.com/office/powerpoint/2010/main" val="2538282611"/>
              </p:ext>
            </p:extLst>
          </p:nvPr>
        </p:nvGraphicFramePr>
        <p:xfrm>
          <a:off x="1860376" y="1008102"/>
          <a:ext cx="6528048" cy="3291840"/>
        </p:xfrm>
        <a:graphic>
          <a:graphicData uri="http://schemas.openxmlformats.org/drawingml/2006/table">
            <a:tbl>
              <a:tblPr firstRow="1" bandRow="1">
                <a:tableStyleId>{5C22544A-7EE6-4342-B048-85BDC9FD1C3A}</a:tableStyleId>
              </a:tblPr>
              <a:tblGrid>
                <a:gridCol w="3359696"/>
                <a:gridCol w="3168352"/>
              </a:tblGrid>
              <a:tr h="0">
                <a:tc>
                  <a:txBody>
                    <a:bodyPr/>
                    <a:lstStyle/>
                    <a:p>
                      <a:r>
                        <a:rPr lang="en-US" dirty="0" err="1" smtClean="0"/>
                        <a:t>Hukum</a:t>
                      </a:r>
                      <a:r>
                        <a:rPr lang="en-US" baseline="0" dirty="0" smtClean="0"/>
                        <a:t> </a:t>
                      </a:r>
                      <a:r>
                        <a:rPr lang="en-US" baseline="0" dirty="0" err="1" smtClean="0"/>
                        <a:t>Materiil</a:t>
                      </a:r>
                      <a:endParaRPr lang="en-US" dirty="0"/>
                    </a:p>
                  </a:txBody>
                  <a:tcPr/>
                </a:tc>
                <a:tc>
                  <a:txBody>
                    <a:bodyPr/>
                    <a:lstStyle/>
                    <a:p>
                      <a:r>
                        <a:rPr lang="en-US" dirty="0" err="1" smtClean="0"/>
                        <a:t>Hukum</a:t>
                      </a:r>
                      <a:r>
                        <a:rPr lang="en-US" baseline="0" dirty="0" smtClean="0"/>
                        <a:t> </a:t>
                      </a:r>
                      <a:r>
                        <a:rPr lang="en-US" baseline="0" dirty="0" err="1" smtClean="0"/>
                        <a:t>Formil</a:t>
                      </a:r>
                      <a:endParaRPr lang="en-US" dirty="0"/>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dirty="0" err="1" smtClean="0"/>
                        <a:t>peraturan</a:t>
                      </a:r>
                      <a:r>
                        <a:rPr lang="en-US" dirty="0" smtClean="0"/>
                        <a:t> </a:t>
                      </a:r>
                      <a:r>
                        <a:rPr lang="en-US" dirty="0" err="1" smtClean="0"/>
                        <a:t>hukum</a:t>
                      </a:r>
                      <a:r>
                        <a:rPr lang="en-US" dirty="0" smtClean="0"/>
                        <a:t> yang </a:t>
                      </a:r>
                      <a:r>
                        <a:rPr lang="en-US" dirty="0" err="1" smtClean="0"/>
                        <a:t>mengatur</a:t>
                      </a:r>
                      <a:r>
                        <a:rPr lang="en-US" dirty="0" smtClean="0"/>
                        <a:t> </a:t>
                      </a:r>
                      <a:r>
                        <a:rPr lang="en-US" dirty="0" err="1" smtClean="0"/>
                        <a:t>kepentingan-kepentingan</a:t>
                      </a:r>
                      <a:r>
                        <a:rPr lang="en-US" dirty="0" smtClean="0"/>
                        <a:t> </a:t>
                      </a:r>
                      <a:r>
                        <a:rPr lang="en-US" dirty="0" err="1" smtClean="0"/>
                        <a:t>dan</a:t>
                      </a:r>
                      <a:r>
                        <a:rPr lang="en-US" dirty="0" smtClean="0"/>
                        <a:t> </a:t>
                      </a:r>
                      <a:r>
                        <a:rPr lang="en-US" dirty="0" err="1" smtClean="0"/>
                        <a:t>hubungan-hubungan</a:t>
                      </a:r>
                      <a:r>
                        <a:rPr lang="en-US" dirty="0" smtClean="0"/>
                        <a:t> </a:t>
                      </a:r>
                      <a:r>
                        <a:rPr lang="en-US" dirty="0" err="1" smtClean="0"/>
                        <a:t>hukum</a:t>
                      </a:r>
                      <a:r>
                        <a:rPr lang="en-US" dirty="0" smtClean="0"/>
                        <a:t>.</a:t>
                      </a:r>
                    </a:p>
                    <a:p>
                      <a:endParaRPr 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dirty="0" err="1" smtClean="0"/>
                        <a:t>perturan</a:t>
                      </a:r>
                      <a:r>
                        <a:rPr lang="en-US" dirty="0" smtClean="0"/>
                        <a:t> </a:t>
                      </a:r>
                      <a:r>
                        <a:rPr lang="en-US" dirty="0" err="1" smtClean="0"/>
                        <a:t>hukum</a:t>
                      </a:r>
                      <a:r>
                        <a:rPr lang="en-US" dirty="0" smtClean="0"/>
                        <a:t> yang </a:t>
                      </a:r>
                      <a:r>
                        <a:rPr lang="en-US" dirty="0" err="1" smtClean="0"/>
                        <a:t>mengatur</a:t>
                      </a:r>
                      <a:r>
                        <a:rPr lang="en-US" dirty="0" smtClean="0"/>
                        <a:t> </a:t>
                      </a:r>
                      <a:r>
                        <a:rPr lang="en-US" dirty="0" err="1" smtClean="0"/>
                        <a:t>bagaimana</a:t>
                      </a:r>
                      <a:r>
                        <a:rPr lang="en-US" dirty="0" smtClean="0"/>
                        <a:t> </a:t>
                      </a:r>
                      <a:r>
                        <a:rPr lang="en-US" dirty="0" err="1" smtClean="0"/>
                        <a:t>menjamin</a:t>
                      </a:r>
                      <a:r>
                        <a:rPr lang="en-US" dirty="0" smtClean="0"/>
                        <a:t> </a:t>
                      </a:r>
                      <a:r>
                        <a:rPr lang="en-US" dirty="0" err="1" smtClean="0"/>
                        <a:t>ditaatinya</a:t>
                      </a:r>
                      <a:r>
                        <a:rPr lang="en-US" dirty="0" smtClean="0"/>
                        <a:t> </a:t>
                      </a:r>
                      <a:r>
                        <a:rPr lang="en-US" dirty="0" err="1" smtClean="0"/>
                        <a:t>atau</a:t>
                      </a:r>
                      <a:r>
                        <a:rPr lang="en-US" dirty="0" smtClean="0"/>
                        <a:t> </a:t>
                      </a:r>
                      <a:r>
                        <a:rPr lang="en-US" dirty="0" err="1" smtClean="0"/>
                        <a:t>ditegakkannya</a:t>
                      </a:r>
                      <a:r>
                        <a:rPr lang="en-US" dirty="0" smtClean="0"/>
                        <a:t> </a:t>
                      </a:r>
                      <a:r>
                        <a:rPr lang="en-US" dirty="0" err="1" smtClean="0"/>
                        <a:t>hukum</a:t>
                      </a:r>
                      <a:r>
                        <a:rPr lang="en-US" dirty="0" smtClean="0"/>
                        <a:t> </a:t>
                      </a:r>
                      <a:r>
                        <a:rPr lang="en-US" dirty="0" err="1" smtClean="0"/>
                        <a:t>materiil</a:t>
                      </a:r>
                      <a:r>
                        <a:rPr lang="en-US" dirty="0" smtClean="0"/>
                        <a:t>.</a:t>
                      </a:r>
                    </a:p>
                    <a:p>
                      <a:endParaRPr lang="en-US" dirty="0"/>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dirty="0" err="1" smtClean="0"/>
                        <a:t>Contoh</a:t>
                      </a:r>
                      <a:r>
                        <a:rPr lang="en-US" dirty="0" smtClean="0"/>
                        <a:t>: </a:t>
                      </a:r>
                      <a:r>
                        <a:rPr lang="en-US" dirty="0" err="1" smtClean="0"/>
                        <a:t>hukum</a:t>
                      </a:r>
                      <a:r>
                        <a:rPr lang="en-US" dirty="0" smtClean="0"/>
                        <a:t> </a:t>
                      </a:r>
                      <a:r>
                        <a:rPr lang="en-US" dirty="0" err="1" smtClean="0"/>
                        <a:t>perdata</a:t>
                      </a:r>
                      <a:r>
                        <a:rPr lang="en-US" dirty="0" smtClean="0"/>
                        <a:t>, </a:t>
                      </a:r>
                      <a:r>
                        <a:rPr lang="en-US" dirty="0" err="1" smtClean="0"/>
                        <a:t>hukum</a:t>
                      </a:r>
                      <a:r>
                        <a:rPr lang="en-US" dirty="0" smtClean="0"/>
                        <a:t> </a:t>
                      </a:r>
                      <a:r>
                        <a:rPr lang="en-US" dirty="0" err="1" smtClean="0"/>
                        <a:t>dagang</a:t>
                      </a:r>
                      <a:r>
                        <a:rPr lang="en-US" dirty="0" smtClean="0"/>
                        <a:t>, </a:t>
                      </a:r>
                      <a:r>
                        <a:rPr lang="en-US" dirty="0" err="1" smtClean="0"/>
                        <a:t>hukum</a:t>
                      </a:r>
                      <a:r>
                        <a:rPr lang="en-US" dirty="0" smtClean="0"/>
                        <a:t> </a:t>
                      </a:r>
                      <a:r>
                        <a:rPr lang="en-US" dirty="0" err="1" smtClean="0"/>
                        <a:t>pidana</a:t>
                      </a:r>
                      <a:r>
                        <a:rPr lang="en-US" dirty="0" smtClean="0"/>
                        <a:t>, </a:t>
                      </a:r>
                      <a:r>
                        <a:rPr lang="en-US" dirty="0" err="1" smtClean="0"/>
                        <a:t>hukum</a:t>
                      </a:r>
                      <a:r>
                        <a:rPr lang="en-US" dirty="0" smtClean="0"/>
                        <a:t> </a:t>
                      </a:r>
                      <a:r>
                        <a:rPr lang="en-US" dirty="0" err="1" smtClean="0"/>
                        <a:t>tata</a:t>
                      </a:r>
                      <a:r>
                        <a:rPr lang="en-US" dirty="0" smtClean="0"/>
                        <a:t> </a:t>
                      </a:r>
                      <a:r>
                        <a:rPr lang="en-US" dirty="0" err="1" smtClean="0"/>
                        <a:t>usaha</a:t>
                      </a:r>
                      <a:r>
                        <a:rPr lang="en-US" dirty="0" smtClean="0"/>
                        <a:t> </a:t>
                      </a:r>
                      <a:r>
                        <a:rPr lang="en-US" dirty="0" err="1" smtClean="0"/>
                        <a:t>negara</a:t>
                      </a:r>
                      <a:r>
                        <a:rPr lang="en-US" dirty="0" smtClean="0"/>
                        <a:t>.</a:t>
                      </a:r>
                    </a:p>
                    <a:p>
                      <a:endParaRPr 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dirty="0" err="1" smtClean="0"/>
                        <a:t>Contoh</a:t>
                      </a:r>
                      <a:r>
                        <a:rPr lang="en-US" dirty="0" smtClean="0"/>
                        <a:t>: </a:t>
                      </a:r>
                      <a:r>
                        <a:rPr lang="en-US" dirty="0" err="1" smtClean="0"/>
                        <a:t>hukum</a:t>
                      </a:r>
                      <a:r>
                        <a:rPr lang="en-US" dirty="0" smtClean="0"/>
                        <a:t> </a:t>
                      </a:r>
                      <a:r>
                        <a:rPr lang="en-US" dirty="0" err="1" smtClean="0"/>
                        <a:t>acara</a:t>
                      </a:r>
                      <a:r>
                        <a:rPr lang="en-US" dirty="0" smtClean="0"/>
                        <a:t> </a:t>
                      </a:r>
                      <a:r>
                        <a:rPr lang="en-US" dirty="0" err="1" smtClean="0"/>
                        <a:t>perdata</a:t>
                      </a:r>
                      <a:r>
                        <a:rPr lang="en-US" dirty="0" smtClean="0"/>
                        <a:t>, </a:t>
                      </a:r>
                      <a:r>
                        <a:rPr lang="en-US" dirty="0" err="1" smtClean="0"/>
                        <a:t>hukum</a:t>
                      </a:r>
                      <a:r>
                        <a:rPr lang="en-US" dirty="0" smtClean="0"/>
                        <a:t> </a:t>
                      </a:r>
                      <a:r>
                        <a:rPr lang="en-US" dirty="0" err="1" smtClean="0"/>
                        <a:t>acara</a:t>
                      </a:r>
                      <a:r>
                        <a:rPr lang="en-US" dirty="0" smtClean="0"/>
                        <a:t> </a:t>
                      </a:r>
                      <a:r>
                        <a:rPr lang="en-US" dirty="0" err="1" smtClean="0"/>
                        <a:t>pidana</a:t>
                      </a:r>
                      <a:r>
                        <a:rPr lang="en-US" dirty="0" smtClean="0"/>
                        <a:t>, </a:t>
                      </a:r>
                      <a:r>
                        <a:rPr lang="en-US" dirty="0" err="1" smtClean="0"/>
                        <a:t>hukum</a:t>
                      </a:r>
                      <a:r>
                        <a:rPr lang="en-US" dirty="0" smtClean="0"/>
                        <a:t> </a:t>
                      </a:r>
                      <a:r>
                        <a:rPr lang="en-US" dirty="0" err="1" smtClean="0"/>
                        <a:t>acara</a:t>
                      </a:r>
                      <a:r>
                        <a:rPr lang="en-US" dirty="0" smtClean="0"/>
                        <a:t> </a:t>
                      </a:r>
                      <a:r>
                        <a:rPr lang="en-US" dirty="0" err="1" smtClean="0"/>
                        <a:t>peradilan</a:t>
                      </a:r>
                      <a:r>
                        <a:rPr lang="en-US" dirty="0" smtClean="0"/>
                        <a:t> </a:t>
                      </a:r>
                      <a:r>
                        <a:rPr lang="en-US" dirty="0" err="1" smtClean="0"/>
                        <a:t>tata</a:t>
                      </a:r>
                      <a:r>
                        <a:rPr lang="en-US" dirty="0" smtClean="0"/>
                        <a:t> </a:t>
                      </a:r>
                      <a:r>
                        <a:rPr lang="en-US" dirty="0" err="1" smtClean="0"/>
                        <a:t>usaha</a:t>
                      </a:r>
                      <a:r>
                        <a:rPr lang="en-US" dirty="0" smtClean="0"/>
                        <a:t> </a:t>
                      </a:r>
                      <a:r>
                        <a:rPr lang="en-US" dirty="0" err="1" smtClean="0"/>
                        <a:t>negara</a:t>
                      </a:r>
                      <a:r>
                        <a:rPr lang="en-US" dirty="0" smtClean="0"/>
                        <a:t>.</a:t>
                      </a:r>
                    </a:p>
                    <a:p>
                      <a:endParaRPr lang="en-US" dirty="0"/>
                    </a:p>
                  </a:txBody>
                  <a:tcPr/>
                </a:tc>
              </a:tr>
            </a:tbl>
          </a:graphicData>
        </a:graphic>
      </p:graphicFrame>
    </p:spTree>
    <p:extLst>
      <p:ext uri="{BB962C8B-B14F-4D97-AF65-F5344CB8AC3E}">
        <p14:creationId xmlns:p14="http://schemas.microsoft.com/office/powerpoint/2010/main" val="9791076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err="1"/>
              <a:t>Klasifikasi</a:t>
            </a:r>
            <a:r>
              <a:rPr lang="en-US" sz="2400" dirty="0"/>
              <a:t> </a:t>
            </a:r>
            <a:r>
              <a:rPr lang="en-US" sz="2400" dirty="0" err="1"/>
              <a:t>Hukum</a:t>
            </a:r>
            <a:r>
              <a:rPr lang="en-US" sz="2400" dirty="0"/>
              <a:t/>
            </a:r>
            <a:br>
              <a:rPr lang="en-US" sz="2400" dirty="0"/>
            </a:br>
            <a:r>
              <a:rPr lang="en-US" sz="2400" b="0" i="1" dirty="0"/>
              <a:t>2. </a:t>
            </a:r>
            <a:r>
              <a:rPr lang="en-US" sz="2400" b="0" i="1" dirty="0" err="1"/>
              <a:t>Berdasarkan</a:t>
            </a:r>
            <a:r>
              <a:rPr lang="en-US" sz="2400" b="0" i="1" dirty="0"/>
              <a:t> Wilayah </a:t>
            </a:r>
            <a:r>
              <a:rPr lang="en-US" sz="2400" b="0" i="1" dirty="0" err="1"/>
              <a:t>Berlakunya</a:t>
            </a:r>
            <a:endParaRPr lang="en-US" sz="2400" b="0" i="1" dirty="0"/>
          </a:p>
        </p:txBody>
      </p:sp>
      <p:pic>
        <p:nvPicPr>
          <p:cNvPr id="5" name="Picture 4"/>
          <p:cNvPicPr>
            <a:picLocks noChangeAspect="1"/>
          </p:cNvPicPr>
          <p:nvPr/>
        </p:nvPicPr>
        <p:blipFill>
          <a:blip r:embed="rId2"/>
          <a:stretch>
            <a:fillRect/>
          </a:stretch>
        </p:blipFill>
        <p:spPr>
          <a:xfrm>
            <a:off x="2195736" y="1275606"/>
            <a:ext cx="5291671" cy="2326309"/>
          </a:xfrm>
          <a:prstGeom prst="rect">
            <a:avLst/>
          </a:prstGeom>
        </p:spPr>
      </p:pic>
    </p:spTree>
    <p:extLst>
      <p:ext uri="{BB962C8B-B14F-4D97-AF65-F5344CB8AC3E}">
        <p14:creationId xmlns:p14="http://schemas.microsoft.com/office/powerpoint/2010/main" val="15453456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z="2800" dirty="0"/>
              <a:t>Klasifikasi Hukum</a:t>
            </a:r>
            <a:br>
              <a:rPr lang="fi-FI" sz="2800" dirty="0"/>
            </a:br>
            <a:r>
              <a:rPr lang="fi-FI" sz="2800" b="0" i="1" dirty="0"/>
              <a:t>3. Berdasarkan Isinya</a:t>
            </a:r>
            <a:endParaRPr lang="en-US" sz="2800" b="0" i="1" dirty="0"/>
          </a:p>
        </p:txBody>
      </p:sp>
      <p:sp>
        <p:nvSpPr>
          <p:cNvPr id="4" name="Content Placeholder 3"/>
          <p:cNvSpPr>
            <a:spLocks noGrp="1"/>
          </p:cNvSpPr>
          <p:nvPr>
            <p:ph idx="10"/>
          </p:nvPr>
        </p:nvSpPr>
        <p:spPr/>
        <p:txBody>
          <a:bodyPr/>
          <a:lstStyle/>
          <a:p>
            <a:pPr marL="285750" indent="-285750">
              <a:buFont typeface="Arial" panose="020B0604020202020204" pitchFamily="34" charset="0"/>
              <a:buChar char="•"/>
            </a:pPr>
            <a:r>
              <a:rPr lang="en-US" dirty="0" err="1"/>
              <a:t>Hukum</a:t>
            </a:r>
            <a:r>
              <a:rPr lang="en-US" dirty="0"/>
              <a:t> </a:t>
            </a:r>
            <a:r>
              <a:rPr lang="en-US" dirty="0" err="1"/>
              <a:t>Umum</a:t>
            </a:r>
            <a:endParaRPr lang="en-US" dirty="0"/>
          </a:p>
          <a:p>
            <a:r>
              <a:rPr lang="en-US" dirty="0" err="1"/>
              <a:t>peraturan</a:t>
            </a:r>
            <a:r>
              <a:rPr lang="en-US" dirty="0"/>
              <a:t> </a:t>
            </a:r>
            <a:r>
              <a:rPr lang="en-US" dirty="0" err="1"/>
              <a:t>hukum</a:t>
            </a:r>
            <a:r>
              <a:rPr lang="en-US" dirty="0"/>
              <a:t> yang </a:t>
            </a:r>
            <a:r>
              <a:rPr lang="en-US" dirty="0" err="1"/>
              <a:t>berlaku</a:t>
            </a:r>
            <a:r>
              <a:rPr lang="en-US" dirty="0"/>
              <a:t> </a:t>
            </a:r>
            <a:r>
              <a:rPr lang="en-US" dirty="0" err="1"/>
              <a:t>umum</a:t>
            </a:r>
            <a:r>
              <a:rPr lang="en-US" dirty="0"/>
              <a:t> </a:t>
            </a:r>
            <a:r>
              <a:rPr lang="en-US" dirty="0" err="1"/>
              <a:t>atau</a:t>
            </a:r>
            <a:r>
              <a:rPr lang="en-US" dirty="0"/>
              <a:t> </a:t>
            </a:r>
            <a:r>
              <a:rPr lang="en-US" dirty="0" err="1"/>
              <a:t>berlaku</a:t>
            </a:r>
            <a:r>
              <a:rPr lang="en-US" dirty="0"/>
              <a:t> </a:t>
            </a:r>
            <a:r>
              <a:rPr lang="en-US" dirty="0" err="1"/>
              <a:t>bagi</a:t>
            </a:r>
            <a:r>
              <a:rPr lang="en-US" dirty="0"/>
              <a:t> </a:t>
            </a:r>
            <a:r>
              <a:rPr lang="en-US" dirty="0" err="1"/>
              <a:t>setiap</a:t>
            </a:r>
            <a:r>
              <a:rPr lang="en-US" dirty="0"/>
              <a:t> orang.</a:t>
            </a:r>
          </a:p>
          <a:p>
            <a:endParaRPr lang="en-US" dirty="0"/>
          </a:p>
          <a:p>
            <a:pPr marL="285750" indent="-285750">
              <a:buFont typeface="Arial" panose="020B0604020202020204" pitchFamily="34" charset="0"/>
              <a:buChar char="•"/>
            </a:pPr>
            <a:r>
              <a:rPr lang="en-US" dirty="0" err="1"/>
              <a:t>Hukum</a:t>
            </a:r>
            <a:r>
              <a:rPr lang="en-US" dirty="0"/>
              <a:t> </a:t>
            </a:r>
            <a:r>
              <a:rPr lang="en-US" dirty="0" err="1"/>
              <a:t>Khusus</a:t>
            </a:r>
            <a:endParaRPr lang="en-US" dirty="0"/>
          </a:p>
          <a:p>
            <a:r>
              <a:rPr lang="en-US" dirty="0" err="1"/>
              <a:t>Hukum</a:t>
            </a:r>
            <a:r>
              <a:rPr lang="en-US" dirty="0"/>
              <a:t> </a:t>
            </a:r>
            <a:r>
              <a:rPr lang="en-US" dirty="0" err="1"/>
              <a:t>khusus</a:t>
            </a:r>
            <a:r>
              <a:rPr lang="en-US" dirty="0"/>
              <a:t> yang </a:t>
            </a:r>
            <a:r>
              <a:rPr lang="en-US" dirty="0" err="1"/>
              <a:t>berlakunya</a:t>
            </a:r>
            <a:r>
              <a:rPr lang="en-US" dirty="0"/>
              <a:t> </a:t>
            </a:r>
            <a:r>
              <a:rPr lang="en-US" dirty="0" err="1"/>
              <a:t>khusus</a:t>
            </a:r>
            <a:r>
              <a:rPr lang="en-US" dirty="0"/>
              <a:t> </a:t>
            </a:r>
            <a:r>
              <a:rPr lang="en-US" dirty="0" err="1"/>
              <a:t>untuk</a:t>
            </a:r>
            <a:r>
              <a:rPr lang="en-US" dirty="0"/>
              <a:t> </a:t>
            </a:r>
            <a:r>
              <a:rPr lang="en-US" dirty="0" err="1"/>
              <a:t>suatu</a:t>
            </a:r>
            <a:r>
              <a:rPr lang="en-US" dirty="0"/>
              <a:t> </a:t>
            </a:r>
            <a:r>
              <a:rPr lang="en-US" dirty="0" err="1"/>
              <a:t>tempat</a:t>
            </a:r>
            <a:r>
              <a:rPr lang="en-US" dirty="0"/>
              <a:t> </a:t>
            </a:r>
            <a:r>
              <a:rPr lang="en-US" dirty="0" err="1"/>
              <a:t>tertentu</a:t>
            </a:r>
            <a:r>
              <a:rPr lang="en-US" dirty="0"/>
              <a:t>, </a:t>
            </a:r>
            <a:r>
              <a:rPr lang="en-US" dirty="0" err="1"/>
              <a:t>jadi</a:t>
            </a:r>
            <a:r>
              <a:rPr lang="en-US" dirty="0"/>
              <a:t> </a:t>
            </a:r>
            <a:r>
              <a:rPr lang="en-US" dirty="0" err="1"/>
              <a:t>kekhususannya</a:t>
            </a:r>
            <a:r>
              <a:rPr lang="en-US" dirty="0"/>
              <a:t> </a:t>
            </a:r>
            <a:r>
              <a:rPr lang="en-US" dirty="0" err="1"/>
              <a:t>bertalian</a:t>
            </a:r>
            <a:r>
              <a:rPr lang="en-US" dirty="0"/>
              <a:t> </a:t>
            </a:r>
            <a:r>
              <a:rPr lang="en-US" dirty="0" err="1"/>
              <a:t>tempat</a:t>
            </a:r>
            <a:r>
              <a:rPr lang="en-US" dirty="0"/>
              <a:t> (</a:t>
            </a:r>
            <a:r>
              <a:rPr lang="en-US" dirty="0" err="1"/>
              <a:t>ius</a:t>
            </a:r>
            <a:r>
              <a:rPr lang="en-US" dirty="0"/>
              <a:t> </a:t>
            </a:r>
            <a:r>
              <a:rPr lang="en-US" dirty="0" err="1"/>
              <a:t>particulare</a:t>
            </a:r>
            <a:r>
              <a:rPr lang="en-US" dirty="0"/>
              <a:t>), </a:t>
            </a:r>
            <a:r>
              <a:rPr lang="en-US" dirty="0" err="1"/>
              <a:t>dan</a:t>
            </a:r>
            <a:endParaRPr lang="en-US" dirty="0"/>
          </a:p>
          <a:p>
            <a:r>
              <a:rPr lang="en-US" dirty="0" err="1"/>
              <a:t>Hukum</a:t>
            </a:r>
            <a:r>
              <a:rPr lang="en-US" dirty="0"/>
              <a:t> </a:t>
            </a:r>
            <a:r>
              <a:rPr lang="en-US" dirty="0" err="1"/>
              <a:t>khusus</a:t>
            </a:r>
            <a:r>
              <a:rPr lang="en-US" dirty="0"/>
              <a:t> yang </a:t>
            </a:r>
            <a:r>
              <a:rPr lang="en-US" dirty="0" err="1"/>
              <a:t>berlakunya</a:t>
            </a:r>
            <a:r>
              <a:rPr lang="en-US" dirty="0"/>
              <a:t> </a:t>
            </a:r>
            <a:r>
              <a:rPr lang="en-US" dirty="0" err="1"/>
              <a:t>khusus</a:t>
            </a:r>
            <a:r>
              <a:rPr lang="en-US" dirty="0"/>
              <a:t> </a:t>
            </a:r>
            <a:r>
              <a:rPr lang="en-US" dirty="0" err="1"/>
              <a:t>untuk</a:t>
            </a:r>
            <a:r>
              <a:rPr lang="en-US" dirty="0"/>
              <a:t> </a:t>
            </a:r>
            <a:r>
              <a:rPr lang="en-US" dirty="0" err="1"/>
              <a:t>hal-hal</a:t>
            </a:r>
            <a:r>
              <a:rPr lang="en-US" dirty="0"/>
              <a:t> </a:t>
            </a:r>
            <a:r>
              <a:rPr lang="en-US" dirty="0" err="1"/>
              <a:t>tertentu</a:t>
            </a:r>
            <a:r>
              <a:rPr lang="en-US" dirty="0"/>
              <a:t> </a:t>
            </a:r>
            <a:r>
              <a:rPr lang="en-US" dirty="0" err="1"/>
              <a:t>saja</a:t>
            </a:r>
            <a:r>
              <a:rPr lang="en-US" dirty="0"/>
              <a:t> </a:t>
            </a:r>
            <a:r>
              <a:rPr lang="en-US" dirty="0" err="1"/>
              <a:t>atau</a:t>
            </a:r>
            <a:r>
              <a:rPr lang="en-US" dirty="0"/>
              <a:t> yang </a:t>
            </a:r>
            <a:r>
              <a:rPr lang="en-US" dirty="0" err="1"/>
              <a:t>bertalian</a:t>
            </a:r>
            <a:r>
              <a:rPr lang="en-US" dirty="0"/>
              <a:t> </a:t>
            </a:r>
            <a:r>
              <a:rPr lang="en-US" dirty="0" err="1"/>
              <a:t>dengan</a:t>
            </a:r>
            <a:r>
              <a:rPr lang="en-US" dirty="0"/>
              <a:t> </a:t>
            </a:r>
            <a:r>
              <a:rPr lang="en-US" dirty="0" err="1"/>
              <a:t>segi</a:t>
            </a:r>
            <a:r>
              <a:rPr lang="en-US" dirty="0"/>
              <a:t> </a:t>
            </a:r>
            <a:r>
              <a:rPr lang="en-US" dirty="0" err="1"/>
              <a:t>tertentu</a:t>
            </a:r>
            <a:r>
              <a:rPr lang="en-US" dirty="0"/>
              <a:t> </a:t>
            </a:r>
            <a:r>
              <a:rPr lang="en-US" dirty="0" err="1"/>
              <a:t>dari</a:t>
            </a:r>
            <a:r>
              <a:rPr lang="en-US" dirty="0"/>
              <a:t> </a:t>
            </a:r>
            <a:r>
              <a:rPr lang="en-US" dirty="0" err="1"/>
              <a:t>kehidupan</a:t>
            </a:r>
            <a:r>
              <a:rPr lang="en-US" dirty="0"/>
              <a:t> </a:t>
            </a:r>
            <a:r>
              <a:rPr lang="en-US" dirty="0" err="1"/>
              <a:t>masyarakat</a:t>
            </a:r>
            <a:r>
              <a:rPr lang="en-US" dirty="0"/>
              <a:t> (</a:t>
            </a:r>
            <a:r>
              <a:rPr lang="en-US" dirty="0" err="1"/>
              <a:t>ius</a:t>
            </a:r>
            <a:r>
              <a:rPr lang="en-US" dirty="0"/>
              <a:t> </a:t>
            </a:r>
            <a:r>
              <a:rPr lang="en-US" dirty="0" err="1"/>
              <a:t>speciale</a:t>
            </a:r>
            <a:r>
              <a:rPr lang="en-US" dirty="0"/>
              <a:t>).</a:t>
            </a:r>
          </a:p>
          <a:p>
            <a:endParaRPr lang="en-US" dirty="0"/>
          </a:p>
        </p:txBody>
      </p:sp>
    </p:spTree>
    <p:extLst>
      <p:ext uri="{BB962C8B-B14F-4D97-AF65-F5344CB8AC3E}">
        <p14:creationId xmlns:p14="http://schemas.microsoft.com/office/powerpoint/2010/main" val="3351284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err="1"/>
              <a:t>Klasifikasi</a:t>
            </a:r>
            <a:r>
              <a:rPr lang="en-US" sz="2800" dirty="0"/>
              <a:t> </a:t>
            </a:r>
            <a:r>
              <a:rPr lang="en-US" sz="2800" dirty="0" err="1"/>
              <a:t>Hukum</a:t>
            </a:r>
            <a:r>
              <a:rPr lang="en-US" sz="2800" dirty="0"/>
              <a:t/>
            </a:r>
            <a:br>
              <a:rPr lang="en-US" sz="2800" dirty="0"/>
            </a:br>
            <a:r>
              <a:rPr lang="en-US" sz="2800" b="0" i="1" dirty="0" err="1"/>
              <a:t>Berdasarkan</a:t>
            </a:r>
            <a:r>
              <a:rPr lang="en-US" sz="2800" b="0" i="1" dirty="0"/>
              <a:t> </a:t>
            </a:r>
            <a:r>
              <a:rPr lang="en-US" sz="2800" b="0" i="1" dirty="0" err="1"/>
              <a:t>campur</a:t>
            </a:r>
            <a:r>
              <a:rPr lang="en-US" sz="2800" b="0" i="1" dirty="0"/>
              <a:t> </a:t>
            </a:r>
            <a:r>
              <a:rPr lang="en-US" sz="2800" b="0" i="1" dirty="0" err="1"/>
              <a:t>tangan</a:t>
            </a:r>
            <a:r>
              <a:rPr lang="en-US" sz="2800" b="0" i="1" dirty="0"/>
              <a:t> </a:t>
            </a:r>
            <a:r>
              <a:rPr lang="en-US" sz="2800" b="0" i="1" dirty="0" err="1"/>
              <a:t>Pemerintah</a:t>
            </a:r>
            <a:endParaRPr lang="en-US" sz="2800" b="0" i="1" dirty="0"/>
          </a:p>
        </p:txBody>
      </p:sp>
      <p:pic>
        <p:nvPicPr>
          <p:cNvPr id="5" name="Picture 4"/>
          <p:cNvPicPr>
            <a:picLocks noChangeAspect="1"/>
          </p:cNvPicPr>
          <p:nvPr/>
        </p:nvPicPr>
        <p:blipFill>
          <a:blip r:embed="rId2"/>
          <a:stretch>
            <a:fillRect/>
          </a:stretch>
        </p:blipFill>
        <p:spPr>
          <a:xfrm>
            <a:off x="1873052" y="1275606"/>
            <a:ext cx="7017567" cy="3096344"/>
          </a:xfrm>
          <a:prstGeom prst="rect">
            <a:avLst/>
          </a:prstGeom>
        </p:spPr>
      </p:pic>
    </p:spTree>
    <p:extLst>
      <p:ext uri="{BB962C8B-B14F-4D97-AF65-F5344CB8AC3E}">
        <p14:creationId xmlns:p14="http://schemas.microsoft.com/office/powerpoint/2010/main" val="23296881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66"/>
                </a:solidFill>
                <a:latin typeface="Arial Black" panose="020B0A04020102020204" pitchFamily="34" charset="0"/>
              </a:rPr>
              <a:t>HUKUM PRIVAT</a:t>
            </a:r>
            <a:r>
              <a:rPr lang="en-US" sz="3200" dirty="0">
                <a:latin typeface="Arial Black" panose="020B0A04020102020204" pitchFamily="34" charset="0"/>
              </a:rPr>
              <a:t/>
            </a:r>
            <a:br>
              <a:rPr lang="en-US" sz="3200" dirty="0">
                <a:latin typeface="Arial Black" panose="020B0A04020102020204" pitchFamily="34" charset="0"/>
              </a:rPr>
            </a:br>
            <a:r>
              <a:rPr lang="en-US" sz="2800" dirty="0">
                <a:solidFill>
                  <a:schemeClr val="accent4"/>
                </a:solidFill>
                <a:latin typeface="Arial Black" panose="020B0A04020102020204" pitchFamily="34" charset="0"/>
              </a:rPr>
              <a:t>(HUKUM SIPIL/PERDATA)</a:t>
            </a:r>
            <a:endParaRPr lang="en-US" sz="2800" dirty="0"/>
          </a:p>
        </p:txBody>
      </p:sp>
      <p:sp>
        <p:nvSpPr>
          <p:cNvPr id="4" name="Content Placeholder 3"/>
          <p:cNvSpPr>
            <a:spLocks noGrp="1"/>
          </p:cNvSpPr>
          <p:nvPr>
            <p:ph idx="10"/>
          </p:nvPr>
        </p:nvSpPr>
        <p:spPr>
          <a:xfrm>
            <a:off x="2123728" y="1664245"/>
            <a:ext cx="6779096" cy="2995737"/>
          </a:xfrm>
        </p:spPr>
        <p:txBody>
          <a:bodyPr/>
          <a:lstStyle/>
          <a:p>
            <a:pPr algn="ctr"/>
            <a:r>
              <a:rPr lang="en-US" sz="2000" dirty="0">
                <a:latin typeface="Times New Roman" panose="02020603050405020304" pitchFamily="18" charset="0"/>
                <a:cs typeface="Times New Roman" panose="02020603050405020304" pitchFamily="18" charset="0"/>
              </a:rPr>
              <a:t>HUKUM YANG MENGATUR HUBUNGAN-HUBUNGAN ANTARA ORANG YANG SATU DENGAN YANG LAIN, DENGAN MENITIK BERATKAN KEPADA KEPENTINGAN PERORANGAN</a:t>
            </a:r>
          </a:p>
          <a:p>
            <a:pPr algn="ctr"/>
            <a:endParaRPr lang="en-US" sz="2000" dirty="0"/>
          </a:p>
        </p:txBody>
      </p:sp>
    </p:spTree>
    <p:extLst>
      <p:ext uri="{BB962C8B-B14F-4D97-AF65-F5344CB8AC3E}">
        <p14:creationId xmlns:p14="http://schemas.microsoft.com/office/powerpoint/2010/main" val="1071214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solidFill>
                  <a:srgbClr val="FFFF66"/>
                </a:solidFill>
                <a:latin typeface="Arial Black" panose="020B0A04020102020204" pitchFamily="34" charset="0"/>
              </a:rPr>
              <a:t>HUKUM PUBLIK</a:t>
            </a:r>
            <a:r>
              <a:rPr lang="en-US" sz="3200" dirty="0">
                <a:latin typeface="Arial Black" panose="020B0A04020102020204" pitchFamily="34" charset="0"/>
              </a:rPr>
              <a:t/>
            </a:r>
            <a:br>
              <a:rPr lang="en-US" sz="3200" dirty="0">
                <a:latin typeface="Arial Black" panose="020B0A04020102020204" pitchFamily="34" charset="0"/>
              </a:rPr>
            </a:br>
            <a:r>
              <a:rPr lang="en-US" sz="2800" dirty="0">
                <a:solidFill>
                  <a:schemeClr val="accent4"/>
                </a:solidFill>
                <a:latin typeface="Arial Black" panose="020B0A04020102020204" pitchFamily="34" charset="0"/>
              </a:rPr>
              <a:t>(HUKUM NEGARA)</a:t>
            </a:r>
            <a:endParaRPr lang="en-US" sz="2800" dirty="0"/>
          </a:p>
        </p:txBody>
      </p:sp>
      <p:sp>
        <p:nvSpPr>
          <p:cNvPr id="4" name="Content Placeholder 3"/>
          <p:cNvSpPr>
            <a:spLocks noGrp="1"/>
          </p:cNvSpPr>
          <p:nvPr>
            <p:ph idx="10"/>
          </p:nvPr>
        </p:nvSpPr>
        <p:spPr>
          <a:xfrm>
            <a:off x="1547664" y="1664245"/>
            <a:ext cx="7355160" cy="2995737"/>
          </a:xfrm>
        </p:spPr>
        <p:txBody>
          <a:bodyPr/>
          <a:lstStyle/>
          <a:p>
            <a:pPr algn="ctr"/>
            <a:r>
              <a:rPr lang="en-US" sz="2000" dirty="0">
                <a:latin typeface="Times New Roman" panose="02020603050405020304" pitchFamily="18" charset="0"/>
                <a:cs typeface="Times New Roman" panose="02020603050405020304" pitchFamily="18" charset="0"/>
              </a:rPr>
              <a:t>HUKUM YANG MENGATUR HUBUNGAN ANTARA NEGARA DENGAN ALAT-ALAT PERLENGKAPAN ATAU HUBUNGAN ANTARA NEGARA DENGAN PERORANGAN (WN)</a:t>
            </a:r>
          </a:p>
        </p:txBody>
      </p:sp>
    </p:spTree>
    <p:extLst>
      <p:ext uri="{BB962C8B-B14F-4D97-AF65-F5344CB8AC3E}">
        <p14:creationId xmlns:p14="http://schemas.microsoft.com/office/powerpoint/2010/main" val="5519844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564</TotalTime>
  <Words>405</Words>
  <Application>Microsoft Office PowerPoint</Application>
  <PresentationFormat>On-screen Show (16:9)</PresentationFormat>
  <Paragraphs>33</Paragraphs>
  <Slides>12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맑은 고딕</vt:lpstr>
      <vt:lpstr>Arial</vt:lpstr>
      <vt:lpstr>Arial Black</vt:lpstr>
      <vt:lpstr>Calibri</vt:lpstr>
      <vt:lpstr>Times New Roman</vt:lpstr>
      <vt:lpstr>Wingdings</vt:lpstr>
      <vt:lpstr>Office Theme</vt:lpstr>
      <vt:lpstr>Custom Design</vt:lpstr>
      <vt:lpstr>PowerPoint Presentation</vt:lpstr>
      <vt:lpstr> Sumber Hukum</vt:lpstr>
      <vt:lpstr>Sumber Hukum</vt:lpstr>
      <vt:lpstr>Klasifikasi Hukum 1. Fungsi Hukum</vt:lpstr>
      <vt:lpstr>Klasifikasi Hukum 2. Berdasarkan Wilayah Berlakunya</vt:lpstr>
      <vt:lpstr>Klasifikasi Hukum 3. Berdasarkan Isinya</vt:lpstr>
      <vt:lpstr>Klasifikasi Hukum Berdasarkan campur tangan Pemerintah</vt:lpstr>
      <vt:lpstr>HUKUM PRIVAT (HUKUM SIPIL/PERDATA)</vt:lpstr>
      <vt:lpstr>HUKUM PUBLIK (HUKUM NEGARA)</vt:lpstr>
      <vt:lpstr>Istilah Hukum Bisnis</vt:lpstr>
      <vt:lpstr>Pengertian Hukum Bisnis</vt:lpstr>
      <vt:lpstr>PowerPoint Presentation</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HP</cp:lastModifiedBy>
  <cp:revision>37</cp:revision>
  <dcterms:created xsi:type="dcterms:W3CDTF">2014-04-01T16:27:38Z</dcterms:created>
  <dcterms:modified xsi:type="dcterms:W3CDTF">2020-03-24T02:59:23Z</dcterms:modified>
</cp:coreProperties>
</file>