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74" r:id="rId15"/>
    <p:sldId id="267" r:id="rId16"/>
    <p:sldId id="268" r:id="rId17"/>
    <p:sldId id="269" r:id="rId18"/>
    <p:sldId id="270" r:id="rId19"/>
    <p:sldId id="271"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17"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E99B52-1BA9-4F64-A56F-112A9E97F917}" type="slidenum">
              <a:rPr lang="en-US" altLang="id-ID"/>
              <a:pPr/>
              <a:t>‹#›</a:t>
            </a:fld>
            <a:endParaRPr lang="en-US" altLang="id-ID"/>
          </a:p>
        </p:txBody>
      </p:sp>
    </p:spTree>
    <p:extLst>
      <p:ext uri="{BB962C8B-B14F-4D97-AF65-F5344CB8AC3E}">
        <p14:creationId xmlns:p14="http://schemas.microsoft.com/office/powerpoint/2010/main" val="2567035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7CB19-70E4-4BCA-96CE-156D5642E0E2}" type="slidenum">
              <a:rPr lang="en-US" altLang="id-ID"/>
              <a:pPr eaLnBrk="1" hangingPunct="1"/>
              <a:t>1</a:t>
            </a:fld>
            <a:endParaRPr lang="en-US" altLang="id-ID"/>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771792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5FDA33-BA92-4DA7-B8B7-F00FCC220619}" type="slidenum">
              <a:rPr lang="en-US" altLang="id-ID"/>
              <a:pPr eaLnBrk="1" hangingPunct="1"/>
              <a:t>10</a:t>
            </a:fld>
            <a:endParaRPr lang="en-US" altLang="id-ID"/>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396952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D249C6-A7C9-4E07-A6FE-5E6B7E9A1A68}" type="slidenum">
              <a:rPr lang="en-US" altLang="id-ID"/>
              <a:pPr eaLnBrk="1" hangingPunct="1"/>
              <a:t>11</a:t>
            </a:fld>
            <a:endParaRPr lang="en-US" altLang="id-ID"/>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698141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6EE88E-A0E0-4289-8B7B-92A10F044B62}" type="slidenum">
              <a:rPr lang="en-US" altLang="id-ID"/>
              <a:pPr eaLnBrk="1" hangingPunct="1"/>
              <a:t>12</a:t>
            </a:fld>
            <a:endParaRPr lang="en-US" altLang="id-ID"/>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283368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374A77-3986-4780-84D8-101B4C8F062C}" type="slidenum">
              <a:rPr lang="en-US" altLang="id-ID"/>
              <a:pPr eaLnBrk="1" hangingPunct="1"/>
              <a:t>13</a:t>
            </a:fld>
            <a:endParaRPr lang="en-US" altLang="id-ID"/>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421542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4521EC-6133-4E84-B6A7-6AFCE73AF8EA}" type="slidenum">
              <a:rPr lang="en-US" altLang="id-ID"/>
              <a:pPr eaLnBrk="1" hangingPunct="1"/>
              <a:t>14</a:t>
            </a:fld>
            <a:endParaRPr lang="en-US" altLang="id-ID"/>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51140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E4D204-C17A-459C-A3D2-838A6C22E3E0}" type="slidenum">
              <a:rPr lang="en-US" altLang="id-ID"/>
              <a:pPr eaLnBrk="1" hangingPunct="1"/>
              <a:t>15</a:t>
            </a:fld>
            <a:endParaRPr lang="en-US" altLang="id-ID"/>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306900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3384F7-0D16-4D7F-85E8-6A0F46691EF5}" type="slidenum">
              <a:rPr lang="en-US" altLang="id-ID"/>
              <a:pPr eaLnBrk="1" hangingPunct="1"/>
              <a:t>16</a:t>
            </a:fld>
            <a:endParaRPr lang="en-US" altLang="id-ID"/>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26515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656FAE-CA44-47BB-A46C-3F7D163DA16B}" type="slidenum">
              <a:rPr lang="en-US" altLang="id-ID"/>
              <a:pPr eaLnBrk="1" hangingPunct="1"/>
              <a:t>17</a:t>
            </a:fld>
            <a:endParaRPr lang="en-US" altLang="id-ID"/>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974450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3C1562-D01A-4B4B-A1EF-309B8FA94CE8}" type="slidenum">
              <a:rPr lang="en-US" altLang="id-ID"/>
              <a:pPr eaLnBrk="1" hangingPunct="1"/>
              <a:t>18</a:t>
            </a:fld>
            <a:endParaRPr lang="en-US" altLang="id-ID"/>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449833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77657E-8965-48A7-BA7F-12409DB5CD65}" type="slidenum">
              <a:rPr lang="en-US" altLang="id-ID"/>
              <a:pPr eaLnBrk="1" hangingPunct="1"/>
              <a:t>19</a:t>
            </a:fld>
            <a:endParaRPr lang="en-US" altLang="id-ID"/>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09139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D4CB10-29A4-43EA-8CCA-F904177B7CE0}" type="slidenum">
              <a:rPr lang="en-US" altLang="id-ID"/>
              <a:pPr eaLnBrk="1" hangingPunct="1"/>
              <a:t>2</a:t>
            </a:fld>
            <a:endParaRPr lang="en-US" altLang="id-ID"/>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997080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5E62C5-84D1-4AB4-8AD1-63E0F5AE3AD7}" type="slidenum">
              <a:rPr lang="en-US" altLang="id-ID"/>
              <a:pPr eaLnBrk="1" hangingPunct="1"/>
              <a:t>20</a:t>
            </a:fld>
            <a:endParaRPr lang="en-US" altLang="id-ID"/>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63489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F33853-D687-4ACD-9AEB-F9962C6B81FE}" type="slidenum">
              <a:rPr lang="en-US" altLang="id-ID"/>
              <a:pPr eaLnBrk="1" hangingPunct="1"/>
              <a:t>21</a:t>
            </a:fld>
            <a:endParaRPr lang="en-US" altLang="id-ID"/>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964022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DF89B5-E23D-4CD0-8ABA-EAF4631523DC}" type="slidenum">
              <a:rPr lang="en-US" altLang="id-ID"/>
              <a:pPr eaLnBrk="1" hangingPunct="1"/>
              <a:t>22</a:t>
            </a:fld>
            <a:endParaRPr lang="en-US" altLang="id-ID"/>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633434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938819-F09F-4783-A742-E0F6939C3027}" type="slidenum">
              <a:rPr lang="en-US" altLang="id-ID"/>
              <a:pPr eaLnBrk="1" hangingPunct="1"/>
              <a:t>23</a:t>
            </a:fld>
            <a:endParaRPr lang="en-US" altLang="id-ID"/>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761235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082C4C-31A4-4B4F-8A3D-2F5E93D24E3A}" type="slidenum">
              <a:rPr lang="en-US" altLang="id-ID"/>
              <a:pPr eaLnBrk="1" hangingPunct="1"/>
              <a:t>24</a:t>
            </a:fld>
            <a:endParaRPr lang="en-US" altLang="id-ID"/>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513576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75AAC5-E702-4465-9860-B42E11A46F12}" type="slidenum">
              <a:rPr lang="en-US" altLang="id-ID"/>
              <a:pPr eaLnBrk="1" hangingPunct="1"/>
              <a:t>25</a:t>
            </a:fld>
            <a:endParaRPr lang="en-US" altLang="id-ID"/>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049494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FB333A-904F-43B7-91FA-E48B1B8548D4}" type="slidenum">
              <a:rPr lang="en-US" altLang="id-ID"/>
              <a:pPr eaLnBrk="1" hangingPunct="1"/>
              <a:t>26</a:t>
            </a:fld>
            <a:endParaRPr lang="en-US" altLang="id-ID"/>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975946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672841-A60C-42CB-8C99-2D9055AEBEEB}" type="slidenum">
              <a:rPr lang="en-US" altLang="id-ID"/>
              <a:pPr eaLnBrk="1" hangingPunct="1"/>
              <a:t>3</a:t>
            </a:fld>
            <a:endParaRPr lang="en-US" altLang="id-ID"/>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479659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CCCFB1-BEFD-40FD-AF7F-CCCA19949AAD}" type="slidenum">
              <a:rPr lang="en-US" altLang="id-ID"/>
              <a:pPr eaLnBrk="1" hangingPunct="1"/>
              <a:t>4</a:t>
            </a:fld>
            <a:endParaRPr lang="en-US" altLang="id-ID"/>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21954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AE93E6-09E9-46B2-8495-8547884A3D6C}" type="slidenum">
              <a:rPr lang="en-US" altLang="id-ID"/>
              <a:pPr eaLnBrk="1" hangingPunct="1"/>
              <a:t>5</a:t>
            </a:fld>
            <a:endParaRPr lang="en-US" altLang="id-ID"/>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2343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BE91A0-3BBB-481D-8835-96DCEBE94453}" type="slidenum">
              <a:rPr lang="en-US" altLang="id-ID"/>
              <a:pPr eaLnBrk="1" hangingPunct="1"/>
              <a:t>6</a:t>
            </a:fld>
            <a:endParaRPr lang="en-US" altLang="id-ID"/>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256366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04E3E8-3F3C-4B4F-8A5F-D554A3BF7792}" type="slidenum">
              <a:rPr lang="en-US" altLang="id-ID"/>
              <a:pPr eaLnBrk="1" hangingPunct="1"/>
              <a:t>7</a:t>
            </a:fld>
            <a:endParaRPr lang="en-US" altLang="id-ID"/>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059860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B2FF93-7B49-45ED-B004-D81E462EED57}" type="slidenum">
              <a:rPr lang="en-US" altLang="id-ID"/>
              <a:pPr eaLnBrk="1" hangingPunct="1"/>
              <a:t>8</a:t>
            </a:fld>
            <a:endParaRPr lang="en-US" altLang="id-ID"/>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68063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49C462-6996-48DA-8ECC-6ECA90BD217A}" type="slidenum">
              <a:rPr lang="en-US" altLang="id-ID"/>
              <a:pPr eaLnBrk="1" hangingPunct="1"/>
              <a:t>9</a:t>
            </a:fld>
            <a:endParaRPr lang="en-US" altLang="id-ID"/>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24287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B850E8FA-3FAC-4B01-A88D-DB14251CB098}" type="slidenum">
              <a:rPr lang="en-US" altLang="id-ID"/>
              <a:pPr/>
              <a:t>‹#›</a:t>
            </a:fld>
            <a:endParaRPr lang="en-US" altLang="id-ID"/>
          </a:p>
        </p:txBody>
      </p:sp>
    </p:spTree>
    <p:extLst>
      <p:ext uri="{BB962C8B-B14F-4D97-AF65-F5344CB8AC3E}">
        <p14:creationId xmlns:p14="http://schemas.microsoft.com/office/powerpoint/2010/main" val="12408001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1AA8BD2-D8F2-4745-82D2-638948823433}" type="slidenum">
              <a:rPr lang="en-US" altLang="id-ID"/>
              <a:pPr/>
              <a:t>‹#›</a:t>
            </a:fld>
            <a:endParaRPr lang="en-US" altLang="id-ID"/>
          </a:p>
        </p:txBody>
      </p:sp>
    </p:spTree>
    <p:extLst>
      <p:ext uri="{BB962C8B-B14F-4D97-AF65-F5344CB8AC3E}">
        <p14:creationId xmlns:p14="http://schemas.microsoft.com/office/powerpoint/2010/main" val="320285126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AEF97489-06F8-4ACE-86DC-381050966C54}" type="slidenum">
              <a:rPr lang="en-US" altLang="id-ID"/>
              <a:pPr/>
              <a:t>‹#›</a:t>
            </a:fld>
            <a:endParaRPr lang="en-US" altLang="id-ID"/>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6375055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AE8170B0-CA75-4EA3-9769-0028597CE033}" type="slidenum">
              <a:rPr lang="en-US" altLang="id-ID"/>
              <a:pPr/>
              <a:t>‹#›</a:t>
            </a:fld>
            <a:endParaRPr lang="en-US" altLang="id-ID"/>
          </a:p>
        </p:txBody>
      </p:sp>
    </p:spTree>
    <p:extLst>
      <p:ext uri="{BB962C8B-B14F-4D97-AF65-F5344CB8AC3E}">
        <p14:creationId xmlns:p14="http://schemas.microsoft.com/office/powerpoint/2010/main" val="36411682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81AB15BC-F777-47D2-9E2C-B3DCFD4142A0}" type="slidenum">
              <a:rPr lang="en-US" altLang="id-ID"/>
              <a:pPr/>
              <a:t>‹#›</a:t>
            </a:fld>
            <a:endParaRPr lang="en-US" altLang="id-ID"/>
          </a:p>
        </p:txBody>
      </p:sp>
    </p:spTree>
    <p:extLst>
      <p:ext uri="{BB962C8B-B14F-4D97-AF65-F5344CB8AC3E}">
        <p14:creationId xmlns:p14="http://schemas.microsoft.com/office/powerpoint/2010/main" val="37760984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EF72D505-49DC-4CD4-8C29-667E158CA5BF}" type="slidenum">
              <a:rPr lang="en-US" altLang="id-ID"/>
              <a:pPr/>
              <a:t>‹#›</a:t>
            </a:fld>
            <a:endParaRPr lang="en-US" altLang="id-ID"/>
          </a:p>
        </p:txBody>
      </p:sp>
    </p:spTree>
    <p:extLst>
      <p:ext uri="{BB962C8B-B14F-4D97-AF65-F5344CB8AC3E}">
        <p14:creationId xmlns:p14="http://schemas.microsoft.com/office/powerpoint/2010/main" val="131603752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8DA79301-6595-43AB-BF51-BAC64BB575DF}" type="slidenum">
              <a:rPr lang="en-US" altLang="id-ID"/>
              <a:pPr/>
              <a:t>‹#›</a:t>
            </a:fld>
            <a:endParaRPr lang="en-US" altLang="id-ID"/>
          </a:p>
        </p:txBody>
      </p:sp>
    </p:spTree>
    <p:extLst>
      <p:ext uri="{BB962C8B-B14F-4D97-AF65-F5344CB8AC3E}">
        <p14:creationId xmlns:p14="http://schemas.microsoft.com/office/powerpoint/2010/main" val="355606351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70E184F8-AC92-4CAD-9D2F-AEED668D67FA}" type="slidenum">
              <a:rPr lang="en-US" altLang="id-ID"/>
              <a:pPr/>
              <a:t>‹#›</a:t>
            </a:fld>
            <a:endParaRPr lang="en-US" altLang="id-ID"/>
          </a:p>
        </p:txBody>
      </p:sp>
    </p:spTree>
    <p:extLst>
      <p:ext uri="{BB962C8B-B14F-4D97-AF65-F5344CB8AC3E}">
        <p14:creationId xmlns:p14="http://schemas.microsoft.com/office/powerpoint/2010/main" val="88078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20B96AA5-14D6-452C-AE76-1E48A298A2EB}" type="slidenum">
              <a:rPr lang="en-US" altLang="id-ID"/>
              <a:pPr/>
              <a:t>‹#›</a:t>
            </a:fld>
            <a:endParaRPr lang="en-US" altLang="id-ID"/>
          </a:p>
        </p:txBody>
      </p:sp>
    </p:spTree>
    <p:extLst>
      <p:ext uri="{BB962C8B-B14F-4D97-AF65-F5344CB8AC3E}">
        <p14:creationId xmlns:p14="http://schemas.microsoft.com/office/powerpoint/2010/main" val="3721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FB4A165A-EDCC-43A7-B49E-20F510CF5157}" type="slidenum">
              <a:rPr lang="en-US" altLang="id-ID"/>
              <a:pPr/>
              <a:t>‹#›</a:t>
            </a:fld>
            <a:endParaRPr lang="en-US" altLang="id-ID"/>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86187249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E07FE69B-7BBF-4CE1-8C3F-F60EAE073623}" type="slidenum">
              <a:rPr lang="en-US" altLang="id-ID"/>
              <a:pPr/>
              <a:t>‹#›</a:t>
            </a:fld>
            <a:endParaRPr lang="en-US" altLang="id-ID"/>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96910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fld id="{84DFA375-F52B-45AF-8DC8-4B4E27CA7F37}" type="slidenum">
              <a:rPr lang="en-US" altLang="id-ID"/>
              <a:pPr/>
              <a:t>‹#›</a:t>
            </a:fld>
            <a:endParaRPr lang="en-US" altLang="id-ID"/>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id-ID"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anose="02040502050405020303" pitchFamily="18" charset="0"/>
        </a:defRPr>
      </a:lvl2pPr>
      <a:lvl3pPr algn="ctr" rtl="0" fontAlgn="base">
        <a:spcBef>
          <a:spcPct val="0"/>
        </a:spcBef>
        <a:spcAft>
          <a:spcPct val="0"/>
        </a:spcAft>
        <a:defRPr sz="3300">
          <a:solidFill>
            <a:srgbClr val="7B9899"/>
          </a:solidFill>
          <a:latin typeface="Georgia" panose="02040502050405020303" pitchFamily="18" charset="0"/>
        </a:defRPr>
      </a:lvl3pPr>
      <a:lvl4pPr algn="ctr" rtl="0" fontAlgn="base">
        <a:spcBef>
          <a:spcPct val="0"/>
        </a:spcBef>
        <a:spcAft>
          <a:spcPct val="0"/>
        </a:spcAft>
        <a:defRPr sz="3300">
          <a:solidFill>
            <a:srgbClr val="7B9899"/>
          </a:solidFill>
          <a:latin typeface="Georgia" panose="02040502050405020303" pitchFamily="18" charset="0"/>
        </a:defRPr>
      </a:lvl4pPr>
      <a:lvl5pPr algn="ctr" rtl="0" fontAlgn="base">
        <a:spcBef>
          <a:spcPct val="0"/>
        </a:spcBef>
        <a:spcAft>
          <a:spcPct val="0"/>
        </a:spcAft>
        <a:defRPr sz="3300">
          <a:solidFill>
            <a:srgbClr val="7B9899"/>
          </a:solidFill>
          <a:latin typeface="Georgia" panose="02040502050405020303" pitchFamily="18" charset="0"/>
        </a:defRPr>
      </a:lvl5pPr>
      <a:lvl6pPr marL="457200" algn="ctr" rtl="0" fontAlgn="base">
        <a:spcBef>
          <a:spcPct val="0"/>
        </a:spcBef>
        <a:spcAft>
          <a:spcPct val="0"/>
        </a:spcAft>
        <a:defRPr sz="3300">
          <a:solidFill>
            <a:srgbClr val="7B9899"/>
          </a:solidFill>
          <a:latin typeface="Georgia" panose="02040502050405020303" pitchFamily="18" charset="0"/>
        </a:defRPr>
      </a:lvl6pPr>
      <a:lvl7pPr marL="914400" algn="ctr" rtl="0" fontAlgn="base">
        <a:spcBef>
          <a:spcPct val="0"/>
        </a:spcBef>
        <a:spcAft>
          <a:spcPct val="0"/>
        </a:spcAft>
        <a:defRPr sz="3300">
          <a:solidFill>
            <a:srgbClr val="7B9899"/>
          </a:solidFill>
          <a:latin typeface="Georgia" panose="02040502050405020303" pitchFamily="18" charset="0"/>
        </a:defRPr>
      </a:lvl7pPr>
      <a:lvl8pPr marL="1371600" algn="ctr" rtl="0" fontAlgn="base">
        <a:spcBef>
          <a:spcPct val="0"/>
        </a:spcBef>
        <a:spcAft>
          <a:spcPct val="0"/>
        </a:spcAft>
        <a:defRPr sz="3300">
          <a:solidFill>
            <a:srgbClr val="7B9899"/>
          </a:solidFill>
          <a:latin typeface="Georgia" panose="02040502050405020303" pitchFamily="18" charset="0"/>
        </a:defRPr>
      </a:lvl8pPr>
      <a:lvl9pPr marL="1828800" algn="ctr" rtl="0" fontAlgn="base">
        <a:spcBef>
          <a:spcPct val="0"/>
        </a:spcBef>
        <a:spcAft>
          <a:spcPct val="0"/>
        </a:spcAft>
        <a:defRPr sz="3300">
          <a:solidFill>
            <a:srgbClr val="7B9899"/>
          </a:solidFill>
          <a:latin typeface="Georgia" panose="02040502050405020303" pitchFamily="18"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normAutofit/>
          </a:bodyPr>
          <a:lstStyle/>
          <a:p>
            <a:pPr fontAlgn="auto">
              <a:spcBef>
                <a:spcPts val="0"/>
              </a:spcBef>
              <a:spcAft>
                <a:spcPts val="0"/>
              </a:spcAft>
              <a:buFont typeface="Wingdings 2"/>
              <a:buNone/>
              <a:defRPr/>
            </a:pPr>
            <a:r>
              <a:rPr lang="en-US" sz="3600" dirty="0">
                <a:latin typeface="Berlin Sans FB Demi" pitchFamily="34" charset="0"/>
              </a:rPr>
              <a:t>W</a:t>
            </a:r>
            <a:r>
              <a:rPr lang="en-US" dirty="0">
                <a:latin typeface="Berlin Sans FB Demi" pitchFamily="34" charset="0"/>
              </a:rPr>
              <a:t>orld Bank</a:t>
            </a:r>
            <a:r>
              <a:rPr lang="en-US" sz="2400" dirty="0">
                <a:latin typeface="Berlin Sans FB Demi" pitchFamily="34" charset="0"/>
              </a:rPr>
              <a:t>, </a:t>
            </a:r>
            <a:r>
              <a:rPr lang="en-US" sz="3600" dirty="0">
                <a:latin typeface="Berlin Sans FB Demi" pitchFamily="34" charset="0"/>
              </a:rPr>
              <a:t>I</a:t>
            </a:r>
            <a:r>
              <a:rPr lang="en-US" dirty="0">
                <a:latin typeface="Berlin Sans FB Demi" pitchFamily="34" charset="0"/>
              </a:rPr>
              <a:t>MF</a:t>
            </a:r>
            <a:r>
              <a:rPr lang="en-US" sz="2400" dirty="0">
                <a:latin typeface="Berlin Sans FB Demi" pitchFamily="34" charset="0"/>
              </a:rPr>
              <a:t>, </a:t>
            </a:r>
            <a:r>
              <a:rPr lang="en-US" sz="3600" dirty="0">
                <a:latin typeface="Berlin Sans FB Demi" pitchFamily="34" charset="0"/>
              </a:rPr>
              <a:t>A</a:t>
            </a:r>
            <a:r>
              <a:rPr lang="en-US" dirty="0">
                <a:latin typeface="Berlin Sans FB Demi" pitchFamily="34" charset="0"/>
              </a:rPr>
              <a:t>DB</a:t>
            </a:r>
            <a:r>
              <a:rPr lang="en-US" sz="2400" dirty="0"/>
              <a:t> </a:t>
            </a:r>
            <a:r>
              <a:rPr lang="en-US" sz="2400" dirty="0" err="1"/>
              <a:t>dan</a:t>
            </a:r>
            <a:r>
              <a:rPr lang="en-US" sz="2400" dirty="0"/>
              <a:t> </a:t>
            </a:r>
            <a:r>
              <a:rPr lang="en-US" sz="3600" dirty="0" err="1">
                <a:latin typeface="Berlin Sans FB Demi" pitchFamily="34" charset="0"/>
              </a:rPr>
              <a:t>E</a:t>
            </a:r>
            <a:r>
              <a:rPr lang="en-US" dirty="0" err="1">
                <a:latin typeface="Berlin Sans FB Demi" pitchFamily="34" charset="0"/>
              </a:rPr>
              <a:t>urobank</a:t>
            </a:r>
            <a:r>
              <a:rPr lang="en-US" sz="2400" dirty="0"/>
              <a:t> </a:t>
            </a:r>
            <a:r>
              <a:rPr lang="en-US" sz="2400" b="0" cap="none" spc="0" dirty="0" err="1" smtClean="0">
                <a:latin typeface="Arial" pitchFamily="34" charset="0"/>
                <a:cs typeface="Arial" pitchFamily="34" charset="0"/>
              </a:rPr>
              <a:t>Peranan</a:t>
            </a:r>
            <a:r>
              <a:rPr lang="en-US" sz="2400" b="0" cap="none" spc="0" dirty="0" smtClean="0">
                <a:latin typeface="Arial" pitchFamily="34" charset="0"/>
                <a:cs typeface="Arial" pitchFamily="34" charset="0"/>
              </a:rPr>
              <a:t> LKI </a:t>
            </a:r>
            <a:r>
              <a:rPr lang="en-US" sz="2400" b="0" cap="none" spc="0" dirty="0" err="1" smtClean="0">
                <a:latin typeface="Arial" pitchFamily="34" charset="0"/>
                <a:cs typeface="Arial" pitchFamily="34" charset="0"/>
              </a:rPr>
              <a:t>Tersebut</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Banyak</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Berperan</a:t>
            </a:r>
            <a:r>
              <a:rPr lang="en-US" sz="2400" b="0" cap="none" spc="0" dirty="0" smtClean="0">
                <a:latin typeface="Arial" pitchFamily="34" charset="0"/>
                <a:cs typeface="Arial" pitchFamily="34" charset="0"/>
              </a:rPr>
              <a:t> Di </a:t>
            </a:r>
            <a:r>
              <a:rPr lang="en-US" sz="2400" b="0" cap="none" spc="0" dirty="0" err="1" smtClean="0">
                <a:latin typeface="Arial" pitchFamily="34" charset="0"/>
                <a:cs typeface="Arial" pitchFamily="34" charset="0"/>
              </a:rPr>
              <a:t>Sektor</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Pemerintah</a:t>
            </a:r>
            <a:r>
              <a:rPr lang="en-US" sz="2400" b="0" cap="none" spc="0" dirty="0" smtClean="0">
                <a:latin typeface="Arial" pitchFamily="34" charset="0"/>
                <a:cs typeface="Arial" pitchFamily="34" charset="0"/>
              </a:rPr>
              <a:t> Dan </a:t>
            </a:r>
            <a:r>
              <a:rPr lang="en-US" sz="2400" b="0" cap="none" spc="0" dirty="0" err="1" smtClean="0">
                <a:latin typeface="Arial" pitchFamily="34" charset="0"/>
                <a:cs typeface="Arial" pitchFamily="34" charset="0"/>
              </a:rPr>
              <a:t>Moneter</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Terutama</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Setelah</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Kebijakan</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Deregulasi</a:t>
            </a:r>
            <a:r>
              <a:rPr lang="en-US" sz="2400" b="0" cap="none" spc="0" dirty="0" smtClean="0">
                <a:latin typeface="Arial" pitchFamily="34" charset="0"/>
                <a:cs typeface="Arial" pitchFamily="34" charset="0"/>
              </a:rPr>
              <a:t> </a:t>
            </a:r>
            <a:r>
              <a:rPr lang="en-US" sz="2400" b="0" cap="none" spc="0" dirty="0" err="1" smtClean="0">
                <a:latin typeface="Arial" pitchFamily="34" charset="0"/>
                <a:cs typeface="Arial" pitchFamily="34" charset="0"/>
              </a:rPr>
              <a:t>Perbankan</a:t>
            </a:r>
            <a:endParaRPr lang="en-US" sz="2400" b="0" spc="0" dirty="0">
              <a:latin typeface="Arial" pitchFamily="34" charset="0"/>
              <a:cs typeface="Arial" pitchFamily="34" charset="0"/>
            </a:endParaRPr>
          </a:p>
        </p:txBody>
      </p:sp>
      <p:sp>
        <p:nvSpPr>
          <p:cNvPr id="13315" name="Rectangle 2"/>
          <p:cNvSpPr>
            <a:spLocks noGrp="1" noChangeArrowheads="1"/>
          </p:cNvSpPr>
          <p:nvPr>
            <p:ph type="ctrTitle"/>
          </p:nvPr>
        </p:nvSpPr>
        <p:spPr/>
        <p:txBody>
          <a:bodyPr/>
          <a:lstStyle/>
          <a:p>
            <a:r>
              <a:rPr lang="en-US" altLang="id-ID" smtClean="0">
                <a:latin typeface="Berlin Sans FB Demi" panose="020E0802020502020306" pitchFamily="34" charset="0"/>
              </a:rPr>
              <a:t>LEMBAGA KEUANGAN</a:t>
            </a:r>
            <a:br>
              <a:rPr lang="en-US" altLang="id-ID" smtClean="0">
                <a:latin typeface="Berlin Sans FB Demi" panose="020E0802020502020306" pitchFamily="34" charset="0"/>
              </a:rPr>
            </a:br>
            <a:r>
              <a:rPr lang="en-US" altLang="id-ID" smtClean="0">
                <a:latin typeface="Berlin Sans FB Demi" panose="020E0802020502020306" pitchFamily="34" charset="0"/>
              </a:rPr>
              <a:t>INTERNASIONAL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id-ID" smtClean="0">
                <a:solidFill>
                  <a:srgbClr val="7B9899"/>
                </a:solidFill>
              </a:rPr>
              <a:t>..</a:t>
            </a:r>
          </a:p>
        </p:txBody>
      </p:sp>
      <p:sp>
        <p:nvSpPr>
          <p:cNvPr id="22531" name="Rectangle 3"/>
          <p:cNvSpPr>
            <a:spLocks noGrp="1" noChangeArrowheads="1"/>
          </p:cNvSpPr>
          <p:nvPr>
            <p:ph sz="quarter" idx="1"/>
          </p:nvPr>
        </p:nvSpPr>
        <p:spPr>
          <a:xfrm>
            <a:off x="457200" y="1828800"/>
            <a:ext cx="8229600" cy="4648200"/>
          </a:xfrm>
        </p:spPr>
        <p:txBody>
          <a:bodyPr/>
          <a:lstStyle/>
          <a:p>
            <a:pPr>
              <a:lnSpc>
                <a:spcPct val="90000"/>
              </a:lnSpc>
            </a:pPr>
            <a:r>
              <a:rPr lang="en-US" altLang="id-ID" sz="2800" smtClean="0"/>
              <a:t>Untuk proyek Non-Pemerintah, maka harus ada jaminan yang dapat dipercaya  bahwa pinjaman akan dilunasi dan pinjaman tersebut tidak menjadi beban bagi perekonomian negara peminjam.</a:t>
            </a:r>
          </a:p>
          <a:p>
            <a:pPr>
              <a:lnSpc>
                <a:spcPct val="90000"/>
              </a:lnSpc>
            </a:pPr>
            <a:r>
              <a:rPr lang="en-US" altLang="id-ID" sz="2800" smtClean="0"/>
              <a:t>Pinjaman yang diberikan oleh WB umumnya meliputi sebagian atau keseluruhan jumlah biaya-biaya dari proyek yang diusulkan dalam valuta asing, dalam hal tertentu dapat juga dalam mata uang lokal negara yang bersangkutan.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id-ID" smtClean="0">
                <a:solidFill>
                  <a:srgbClr val="7B9899"/>
                </a:solidFill>
              </a:rPr>
              <a:t>..</a:t>
            </a:r>
          </a:p>
        </p:txBody>
      </p:sp>
      <p:sp>
        <p:nvSpPr>
          <p:cNvPr id="23555" name="Rectangle 3"/>
          <p:cNvSpPr>
            <a:spLocks noGrp="1" noChangeArrowheads="1"/>
          </p:cNvSpPr>
          <p:nvPr>
            <p:ph sz="quarter" idx="1"/>
          </p:nvPr>
        </p:nvSpPr>
        <p:spPr>
          <a:xfrm>
            <a:off x="457200" y="685800"/>
            <a:ext cx="8229600" cy="5791200"/>
          </a:xfrm>
        </p:spPr>
        <p:txBody>
          <a:bodyPr>
            <a:normAutofit lnSpcReduction="10000"/>
          </a:bodyPr>
          <a:lstStyle/>
          <a:p>
            <a:pPr marL="274320" indent="-274320" fontAlgn="auto">
              <a:lnSpc>
                <a:spcPct val="90000"/>
              </a:lnSpc>
              <a:spcAft>
                <a:spcPts val="0"/>
              </a:spcAft>
              <a:buFont typeface="Wingdings 2"/>
              <a:buChar char=""/>
              <a:defRPr/>
            </a:pPr>
            <a:endParaRPr lang="en-US" sz="2800"/>
          </a:p>
          <a:p>
            <a:pPr marL="274320" indent="-274320" fontAlgn="auto">
              <a:lnSpc>
                <a:spcPct val="90000"/>
              </a:lnSpc>
              <a:spcAft>
                <a:spcPts val="0"/>
              </a:spcAft>
              <a:buFont typeface="Wingdings 2"/>
              <a:buChar char=""/>
              <a:defRPr/>
            </a:pPr>
            <a:r>
              <a:rPr lang="en-US" sz="2800"/>
              <a:t>Secara periodik WB mengirim misi ekonomi pada negara-negara anggota untuk melihat kemajuan dan masalah-masalah pembangunan dan kebijakan perekonomiannya.</a:t>
            </a:r>
          </a:p>
          <a:p>
            <a:pPr marL="274320" indent="-274320" fontAlgn="auto">
              <a:lnSpc>
                <a:spcPct val="90000"/>
              </a:lnSpc>
              <a:spcAft>
                <a:spcPts val="0"/>
              </a:spcAft>
              <a:buFont typeface="Wingdings 2"/>
              <a:buChar char=""/>
              <a:defRPr/>
            </a:pPr>
            <a:r>
              <a:rPr lang="en-US" sz="2800"/>
              <a:t>Penilaian meliputi kebijakan pemerintah mengenai perpajakan, investasi, rencana pembangunan bantuan luar negeri, mobilisasi dan alokasi, sumber dana yang ada, program pengembangan lembaga.</a:t>
            </a:r>
          </a:p>
          <a:p>
            <a:pPr marL="274320" indent="-274320" fontAlgn="auto">
              <a:lnSpc>
                <a:spcPct val="90000"/>
              </a:lnSpc>
              <a:spcAft>
                <a:spcPts val="0"/>
              </a:spcAft>
              <a:buFont typeface="Wingdings 2"/>
              <a:buChar char=""/>
              <a:defRPr/>
            </a:pPr>
            <a:r>
              <a:rPr lang="en-US" sz="2800"/>
              <a:t>Memberikan konsultasi dan saran-saran mengenai perubahan kebijakan kepada pemerintah suatu negara berdasarkan apa yang diperoleh WB dari misi ekonomi yang melakukan visite.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id-ID" b="1" smtClean="0">
                <a:solidFill>
                  <a:srgbClr val="7B9899"/>
                </a:solidFill>
                <a:latin typeface="Berlin Sans FB Demi" panose="020E0802020502020306" pitchFamily="34" charset="0"/>
              </a:rPr>
              <a:t>International Monetary of Fund</a:t>
            </a:r>
          </a:p>
        </p:txBody>
      </p:sp>
      <p:sp>
        <p:nvSpPr>
          <p:cNvPr id="24579" name="Rectangle 3"/>
          <p:cNvSpPr>
            <a:spLocks noGrp="1" noChangeArrowheads="1"/>
          </p:cNvSpPr>
          <p:nvPr>
            <p:ph sz="quarter" idx="1"/>
          </p:nvPr>
        </p:nvSpPr>
        <p:spPr>
          <a:xfrm>
            <a:off x="301625" y="1527175"/>
            <a:ext cx="8504238" cy="4572000"/>
          </a:xfrm>
        </p:spPr>
        <p:txBody>
          <a:bodyPr/>
          <a:lstStyle/>
          <a:p>
            <a:r>
              <a:rPr lang="en-US" altLang="id-ID" sz="4000" smtClean="0">
                <a:latin typeface="Berlin Sans FB Demi" panose="020E0802020502020306" pitchFamily="34" charset="0"/>
              </a:rPr>
              <a:t>I</a:t>
            </a:r>
            <a:r>
              <a:rPr lang="en-US" altLang="id-ID" smtClean="0">
                <a:latin typeface="Berlin Sans FB Demi" panose="020E0802020502020306" pitchFamily="34" charset="0"/>
              </a:rPr>
              <a:t>MF</a:t>
            </a:r>
            <a:r>
              <a:rPr lang="en-US" altLang="id-ID" smtClean="0"/>
              <a:t> merupakan sister agency dari WB, didirikan bersamaan dengan WB.</a:t>
            </a:r>
          </a:p>
          <a:p>
            <a:endParaRPr lang="en-US" altLang="id-ID" smtClean="0">
              <a:latin typeface="Berlin Sans FB Demi" panose="020E0802020502020306" pitchFamily="34" charset="0"/>
            </a:endParaRPr>
          </a:p>
          <a:p>
            <a:endParaRPr lang="en-US" altLang="id-ID" smtClean="0">
              <a:latin typeface="Berlin Sans FB Demi" panose="020E0802020502020306" pitchFamily="34" charset="0"/>
            </a:endParaRPr>
          </a:p>
          <a:p>
            <a:r>
              <a:rPr lang="en-US" altLang="id-ID" sz="4000" smtClean="0">
                <a:latin typeface="Berlin Sans FB Demi" panose="020E0802020502020306" pitchFamily="34" charset="0"/>
              </a:rPr>
              <a:t>I</a:t>
            </a:r>
            <a:r>
              <a:rPr lang="en-US" altLang="id-ID" smtClean="0">
                <a:latin typeface="Berlin Sans FB Demi" panose="020E0802020502020306" pitchFamily="34" charset="0"/>
              </a:rPr>
              <a:t>MF</a:t>
            </a:r>
            <a:r>
              <a:rPr lang="en-US" altLang="id-ID" smtClean="0"/>
              <a:t> mem</a:t>
            </a:r>
            <a:r>
              <a:rPr lang="en-US" altLang="id-ID" b="1" smtClean="0"/>
              <a:t>fokus</a:t>
            </a:r>
            <a:r>
              <a:rPr lang="en-US" altLang="id-ID" smtClean="0"/>
              <a:t>kan pada masalah </a:t>
            </a:r>
            <a:r>
              <a:rPr lang="en-US" altLang="id-ID" i="1" smtClean="0">
                <a:latin typeface="Berlin Sans FB Demi" panose="020E0802020502020306" pitchFamily="34" charset="0"/>
              </a:rPr>
              <a:t>MONETER</a:t>
            </a:r>
            <a:r>
              <a:rPr lang="en-US" altLang="id-ID" smtClean="0"/>
              <a:t>, sedangkan </a:t>
            </a:r>
            <a:r>
              <a:rPr lang="en-US" altLang="id-ID" b="1" smtClean="0"/>
              <a:t>World Bank</a:t>
            </a:r>
            <a:r>
              <a:rPr lang="en-US" altLang="id-ID" smtClean="0"/>
              <a:t> memfokuskan pada </a:t>
            </a:r>
            <a:r>
              <a:rPr lang="en-US" altLang="id-ID" b="1" i="1" smtClean="0"/>
              <a:t>PEMBANGUNAN EKONOMI</a:t>
            </a:r>
            <a:r>
              <a:rPr lang="en-US" altLang="id-ID"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id-ID" smtClean="0">
                <a:solidFill>
                  <a:srgbClr val="7B9899"/>
                </a:solidFill>
              </a:rPr>
              <a:t>..</a:t>
            </a:r>
          </a:p>
        </p:txBody>
      </p:sp>
      <p:sp>
        <p:nvSpPr>
          <p:cNvPr id="25603" name="Rectangle 3"/>
          <p:cNvSpPr>
            <a:spLocks noGrp="1" noChangeArrowheads="1"/>
          </p:cNvSpPr>
          <p:nvPr>
            <p:ph sz="quarter" idx="1"/>
          </p:nvPr>
        </p:nvSpPr>
        <p:spPr>
          <a:xfrm>
            <a:off x="301625" y="1527175"/>
            <a:ext cx="8504238" cy="4572000"/>
          </a:xfrm>
        </p:spPr>
        <p:txBody>
          <a:bodyPr/>
          <a:lstStyle/>
          <a:p>
            <a:r>
              <a:rPr lang="en-US" altLang="id-ID" b="1" smtClean="0"/>
              <a:t>Tujuan Utama IMF :</a:t>
            </a:r>
          </a:p>
          <a:p>
            <a:pPr lvl="1"/>
            <a:r>
              <a:rPr lang="en-US" altLang="id-ID" sz="2400" smtClean="0"/>
              <a:t>Meningkatkan kerjasama moneter internasional</a:t>
            </a:r>
          </a:p>
          <a:p>
            <a:pPr lvl="1"/>
            <a:r>
              <a:rPr lang="en-US" altLang="id-ID" sz="2400" smtClean="0"/>
              <a:t>Mengembangkan ekspansi dan pertumbuhan seimbang dalam perdagangan internasional</a:t>
            </a:r>
          </a:p>
          <a:p>
            <a:pPr lvl="1"/>
            <a:r>
              <a:rPr lang="en-US" altLang="id-ID" sz="2400" smtClean="0"/>
              <a:t>Meningkatkan stabilitas kurs</a:t>
            </a:r>
          </a:p>
          <a:p>
            <a:pPr lvl="1"/>
            <a:r>
              <a:rPr lang="en-US" altLang="id-ID" sz="2400" smtClean="0"/>
              <a:t>Menurunkan restriksi kurs</a:t>
            </a:r>
          </a:p>
          <a:p>
            <a:pPr lvl="1"/>
            <a:r>
              <a:rPr lang="en-US" altLang="id-ID" sz="2400" smtClean="0"/>
              <a:t>Memperbaiki ketidakseimbangan neraca pembayaran</a:t>
            </a:r>
          </a:p>
          <a:p>
            <a:pPr lvl="1"/>
            <a:r>
              <a:rPr lang="en-US" altLang="id-ID" sz="2400" smtClean="0"/>
              <a:t>Membantu usaha untuk meningkatkan pertumbuhan ekonomi negara anggota melalui pemberian pinjaman untuk proyek pembangunan yang produktif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id-ID" smtClean="0">
                <a:solidFill>
                  <a:srgbClr val="7B9899"/>
                </a:solidFill>
              </a:rPr>
              <a:t>..</a:t>
            </a:r>
          </a:p>
        </p:txBody>
      </p:sp>
      <p:sp>
        <p:nvSpPr>
          <p:cNvPr id="26627" name="Rectangle 3"/>
          <p:cNvSpPr>
            <a:spLocks noGrp="1" noChangeArrowheads="1"/>
          </p:cNvSpPr>
          <p:nvPr>
            <p:ph sz="quarter" idx="1"/>
          </p:nvPr>
        </p:nvSpPr>
        <p:spPr>
          <a:xfrm>
            <a:off x="301625" y="1527175"/>
            <a:ext cx="8504238" cy="4572000"/>
          </a:xfrm>
        </p:spPr>
        <p:txBody>
          <a:bodyPr/>
          <a:lstStyle/>
          <a:p>
            <a:r>
              <a:rPr lang="en-US" altLang="id-ID" smtClean="0"/>
              <a:t>IMF dan WB mengadakan rapat tahunan bersama dengan lokasi Head Office yang berdekatan untuk memudahkan operasional dan informasi.</a:t>
            </a:r>
          </a:p>
          <a:p>
            <a:r>
              <a:rPr lang="en-US" altLang="id-ID" smtClean="0"/>
              <a:t>6 dari 20 Direktur Pelaksana WB adalah Direktur Pelaksana IMF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fontAlgn="auto">
              <a:spcAft>
                <a:spcPts val="0"/>
              </a:spcAft>
              <a:defRPr/>
            </a:pPr>
            <a:r>
              <a:rPr lang="en-US" sz="4800">
                <a:latin typeface="Berlin Sans FB Demi" pitchFamily="34" charset="0"/>
              </a:rPr>
              <a:t>The Asian Development Bank</a:t>
            </a:r>
          </a:p>
        </p:txBody>
      </p:sp>
      <p:sp>
        <p:nvSpPr>
          <p:cNvPr id="27651" name="Rectangle 3"/>
          <p:cNvSpPr>
            <a:spLocks noGrp="1" noChangeArrowheads="1"/>
          </p:cNvSpPr>
          <p:nvPr>
            <p:ph sz="quarter" idx="1"/>
          </p:nvPr>
        </p:nvSpPr>
        <p:spPr>
          <a:xfrm>
            <a:off x="301625" y="1527175"/>
            <a:ext cx="8504238" cy="4572000"/>
          </a:xfrm>
        </p:spPr>
        <p:txBody>
          <a:bodyPr/>
          <a:lstStyle/>
          <a:p>
            <a:r>
              <a:rPr lang="en-US" altLang="id-ID" b="1" smtClean="0"/>
              <a:t>ADB = Bank Pembangunan Asia</a:t>
            </a:r>
          </a:p>
          <a:p>
            <a:pPr lvl="1"/>
            <a:r>
              <a:rPr lang="en-US" altLang="id-ID" sz="2400" smtClean="0"/>
              <a:t>Berdiri 1966, bertugas meningkatkan pertumbuhan ekonomi, serta bekerja sama dengan semua pihak yang berkepentingan di Asia.</a:t>
            </a:r>
          </a:p>
          <a:p>
            <a:r>
              <a:rPr lang="en-US" altLang="id-ID" sz="2800" smtClean="0"/>
              <a:t>ADB merupakan lembaga pengembangan keuangan internasional yang melaksanakan penyaluran dana, mensupport investasi dan memberikan technical assistance pada negara-negara berkembang yang menjadi anggotanya.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fontAlgn="auto">
              <a:spcAft>
                <a:spcPts val="0"/>
              </a:spcAft>
              <a:defRPr/>
            </a:pPr>
            <a:r>
              <a:rPr lang="en-US" sz="5400" b="1"/>
              <a:t>Fungsi dan Tujuan</a:t>
            </a:r>
          </a:p>
        </p:txBody>
      </p:sp>
      <p:sp>
        <p:nvSpPr>
          <p:cNvPr id="28675" name="Rectangle 3"/>
          <p:cNvSpPr>
            <a:spLocks noGrp="1" noChangeArrowheads="1"/>
          </p:cNvSpPr>
          <p:nvPr>
            <p:ph sz="quarter" idx="1"/>
          </p:nvPr>
        </p:nvSpPr>
        <p:spPr>
          <a:xfrm>
            <a:off x="457200" y="1828800"/>
            <a:ext cx="8229600" cy="4648200"/>
          </a:xfrm>
        </p:spPr>
        <p:txBody>
          <a:bodyPr/>
          <a:lstStyle/>
          <a:p>
            <a:pPr>
              <a:lnSpc>
                <a:spcPct val="80000"/>
              </a:lnSpc>
            </a:pPr>
            <a:r>
              <a:rPr lang="en-US" altLang="id-ID" sz="2800" smtClean="0"/>
              <a:t>Menyokong investasi modal pemerintah maupun swasta diwilayah Asia untuk tujuan pembangunan</a:t>
            </a:r>
          </a:p>
          <a:p>
            <a:pPr>
              <a:lnSpc>
                <a:spcPct val="80000"/>
              </a:lnSpc>
            </a:pPr>
            <a:r>
              <a:rPr lang="en-US" altLang="id-ID" sz="2800" smtClean="0"/>
              <a:t>Memanfaatkan sumber daya yang tersedia untuk membiayai pembangunan dengan memprioritaskan wilayah dan sub wilayah Asia, sangat diutamakan adalah kebutuhan dari negara-negara kecil atau negara yang sulit berkembang di wilayah Asia.</a:t>
            </a:r>
          </a:p>
          <a:p>
            <a:pPr>
              <a:lnSpc>
                <a:spcPct val="80000"/>
              </a:lnSpc>
            </a:pPr>
            <a:r>
              <a:rPr lang="en-US" altLang="id-ID" sz="2800" smtClean="0"/>
              <a:t>Menyehatkan perekonomian dan meningkatkan ekspansi perdagangan luar negeri terutama diantara negara-negara Asia sendiri.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id-ID" smtClean="0">
                <a:solidFill>
                  <a:srgbClr val="7B9899"/>
                </a:solidFill>
              </a:rPr>
              <a:t>..</a:t>
            </a:r>
          </a:p>
        </p:txBody>
      </p:sp>
      <p:sp>
        <p:nvSpPr>
          <p:cNvPr id="29699" name="Rectangle 3"/>
          <p:cNvSpPr>
            <a:spLocks noGrp="1" noChangeArrowheads="1"/>
          </p:cNvSpPr>
          <p:nvPr>
            <p:ph sz="quarter" idx="1"/>
          </p:nvPr>
        </p:nvSpPr>
        <p:spPr>
          <a:xfrm>
            <a:off x="304800" y="1600200"/>
            <a:ext cx="8686800" cy="4525963"/>
          </a:xfrm>
        </p:spPr>
        <p:txBody>
          <a:bodyPr/>
          <a:lstStyle/>
          <a:p>
            <a:pPr>
              <a:lnSpc>
                <a:spcPct val="90000"/>
              </a:lnSpc>
            </a:pPr>
            <a:r>
              <a:rPr lang="en-US" altLang="id-ID" smtClean="0"/>
              <a:t>Memberikan technical assistance untuk menyiapkan, membiayai dan melaksanakan berbagai program dan proyek-proyek pembangunan, termasuk memformulasikan usulan bagi proyek-proyek tertentu.</a:t>
            </a:r>
          </a:p>
          <a:p>
            <a:pPr>
              <a:lnSpc>
                <a:spcPct val="90000"/>
              </a:lnSpc>
            </a:pPr>
            <a:r>
              <a:rPr lang="en-US" altLang="id-ID" smtClean="0"/>
              <a:t>Bekerjasama dengan UN dan organisasi dibawahnya untuk kepentingan investasi dan pengembangan dana disuatu wilayah negara.</a:t>
            </a:r>
          </a:p>
          <a:p>
            <a:pPr>
              <a:lnSpc>
                <a:spcPct val="90000"/>
              </a:lnSpc>
            </a:pPr>
            <a:r>
              <a:rPr lang="en-US" altLang="id-ID" smtClean="0"/>
              <a:t>Kegiatan dan jasa lainnya sesuai tujuan ADB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id-ID" smtClean="0">
                <a:solidFill>
                  <a:srgbClr val="7B9899"/>
                </a:solidFill>
              </a:rPr>
              <a:t>..</a:t>
            </a:r>
          </a:p>
        </p:txBody>
      </p:sp>
      <p:sp>
        <p:nvSpPr>
          <p:cNvPr id="30723"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z="2800" b="1" smtClean="0"/>
              <a:t>KEANGGOTAAN  :</a:t>
            </a:r>
          </a:p>
          <a:p>
            <a:pPr lvl="1">
              <a:lnSpc>
                <a:spcPct val="90000"/>
              </a:lnSpc>
            </a:pPr>
            <a:r>
              <a:rPr lang="en-US" altLang="id-ID" sz="2400" smtClean="0"/>
              <a:t>Anggota </a:t>
            </a:r>
            <a:r>
              <a:rPr lang="en-US" altLang="id-ID" b="1" i="1" smtClean="0"/>
              <a:t>ECAFE</a:t>
            </a:r>
            <a:r>
              <a:rPr lang="en-US" altLang="id-ID" sz="2400" smtClean="0"/>
              <a:t> =(the economic commission for asia and the far east)</a:t>
            </a:r>
          </a:p>
          <a:p>
            <a:pPr lvl="1">
              <a:lnSpc>
                <a:spcPct val="90000"/>
              </a:lnSpc>
            </a:pPr>
            <a:r>
              <a:rPr lang="en-US" altLang="id-ID" sz="2400" smtClean="0"/>
              <a:t>Negara diwilayah Asia dan negara berkembang diluar Asia yang telah menjadi anggota PBB</a:t>
            </a:r>
          </a:p>
          <a:p>
            <a:pPr>
              <a:lnSpc>
                <a:spcPct val="90000"/>
              </a:lnSpc>
            </a:pPr>
            <a:r>
              <a:rPr lang="en-US" altLang="id-ID" smtClean="0">
                <a:latin typeface="Berlin Sans FB Demi" panose="020E0802020502020306" pitchFamily="34" charset="0"/>
              </a:rPr>
              <a:t>ECAFE </a:t>
            </a:r>
            <a:r>
              <a:rPr lang="en-US" altLang="id-ID" sz="2800" smtClean="0"/>
              <a:t>=badan khusus PBB yang berpusat di Bangkok,Thailand atas inisiatif negara Asia anggota PBB yang bertujuan memperoleh pengakuan atas status Asia yang baru dalam segala kejadian didunia, termasuk finansial dan non finansial.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id-ID" smtClean="0">
                <a:solidFill>
                  <a:srgbClr val="7B9899"/>
                </a:solidFill>
              </a:rPr>
              <a:t>..</a:t>
            </a:r>
          </a:p>
        </p:txBody>
      </p:sp>
      <p:sp>
        <p:nvSpPr>
          <p:cNvPr id="31747"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z="3600" b="1" smtClean="0"/>
              <a:t>AKTIVITAS ADB :</a:t>
            </a:r>
          </a:p>
          <a:p>
            <a:pPr>
              <a:lnSpc>
                <a:spcPct val="90000"/>
              </a:lnSpc>
            </a:pPr>
            <a:r>
              <a:rPr lang="en-US" altLang="id-ID" sz="2800" smtClean="0"/>
              <a:t>Memberikan fasilitas pinjaman, dengan tetap mempertimbangkan tidak berakibat pada tekanan pada Neraca Pembayaran negara ybs.</a:t>
            </a:r>
          </a:p>
          <a:p>
            <a:pPr>
              <a:lnSpc>
                <a:spcPct val="90000"/>
              </a:lnSpc>
            </a:pPr>
            <a:r>
              <a:rPr lang="en-US" altLang="id-ID" sz="2800" smtClean="0"/>
              <a:t>Evaluasi Proyek ; meliputi kondisi kelayakan ekonomi, teknis dan keuangan, teknologi baru, peningkatan kesempatan kerja.</a:t>
            </a:r>
          </a:p>
          <a:p>
            <a:pPr>
              <a:lnSpc>
                <a:spcPct val="90000"/>
              </a:lnSpc>
            </a:pPr>
            <a:r>
              <a:rPr lang="en-US" altLang="id-ID" sz="2800" smtClean="0"/>
              <a:t>Jasa konsultasi dan Tenaga Ahli untuk misi tertentu berdasarkan kontrak proyek jangka pendek atau jangka panjang.</a:t>
            </a:r>
          </a:p>
          <a:p>
            <a:pPr>
              <a:lnSpc>
                <a:spcPct val="90000"/>
              </a:lnSpc>
            </a:pPr>
            <a:endParaRPr lang="en-US" altLang="id-ID"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fontAlgn="auto">
              <a:spcAft>
                <a:spcPts val="0"/>
              </a:spcAft>
              <a:defRPr/>
            </a:pPr>
            <a:r>
              <a:rPr lang="en-US" sz="5400">
                <a:latin typeface="Berlin Sans FB Demi" pitchFamily="34" charset="0"/>
              </a:rPr>
              <a:t>WORLD BANK</a:t>
            </a:r>
          </a:p>
        </p:txBody>
      </p:sp>
      <p:sp>
        <p:nvSpPr>
          <p:cNvPr id="14339" name="Rectangle 3"/>
          <p:cNvSpPr>
            <a:spLocks noGrp="1" noChangeArrowheads="1"/>
          </p:cNvSpPr>
          <p:nvPr>
            <p:ph sz="quarter" idx="1"/>
          </p:nvPr>
        </p:nvSpPr>
        <p:spPr>
          <a:xfrm>
            <a:off x="301625" y="1527175"/>
            <a:ext cx="8504238" cy="4572000"/>
          </a:xfrm>
        </p:spPr>
        <p:txBody>
          <a:bodyPr/>
          <a:lstStyle/>
          <a:p>
            <a:r>
              <a:rPr lang="en-US" altLang="id-ID" sz="2800" b="1" smtClean="0"/>
              <a:t>WORLD BANK</a:t>
            </a:r>
            <a:r>
              <a:rPr lang="en-US" altLang="id-ID" sz="2800" smtClean="0"/>
              <a:t> = Bank Dunia = IBRD = International Bank for Reconstruction and Development</a:t>
            </a:r>
          </a:p>
          <a:p>
            <a:pPr lvl="1"/>
            <a:r>
              <a:rPr lang="en-US" altLang="id-ID" smtClean="0"/>
              <a:t>Beroperasi 25 Juni 1946 </a:t>
            </a:r>
          </a:p>
          <a:p>
            <a:pPr lvl="1"/>
            <a:r>
              <a:rPr lang="en-US" altLang="id-ID" smtClean="0"/>
              <a:t>Anggota awal 44 negara</a:t>
            </a:r>
          </a:p>
          <a:p>
            <a:pPr lvl="1"/>
            <a:r>
              <a:rPr lang="en-US" altLang="id-ID" smtClean="0"/>
              <a:t>WB didirikan sebagai LKI untuk memberikan dan menjamin kredit-kredit yang ditujukan untuk proyek-proyek rekonstruksi dan pertumbuhan yang produktif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fontAlgn="auto">
              <a:spcAft>
                <a:spcPts val="0"/>
              </a:spcAft>
              <a:defRPr/>
            </a:pPr>
            <a:r>
              <a:rPr lang="en-US" sz="6000">
                <a:latin typeface="Berlin Sans FB Demi" pitchFamily="34" charset="0"/>
              </a:rPr>
              <a:t>EUROBANK</a:t>
            </a:r>
          </a:p>
        </p:txBody>
      </p:sp>
      <p:sp>
        <p:nvSpPr>
          <p:cNvPr id="32771"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b="1" smtClean="0"/>
              <a:t>Eurobank</a:t>
            </a:r>
            <a:r>
              <a:rPr lang="en-US" altLang="id-ID" smtClean="0"/>
              <a:t> = adalah Bank Komersial yang memfokuskan kegiatannya di </a:t>
            </a:r>
            <a:r>
              <a:rPr lang="en-US" altLang="id-ID" b="1" smtClean="0">
                <a:latin typeface="Arial Narrow" panose="020B0606020202030204" pitchFamily="34" charset="0"/>
              </a:rPr>
              <a:t>EUROCURRENCY MARKET</a:t>
            </a:r>
            <a:r>
              <a:rPr lang="en-US" altLang="id-ID" smtClean="0"/>
              <a:t>.</a:t>
            </a:r>
          </a:p>
          <a:p>
            <a:pPr>
              <a:lnSpc>
                <a:spcPct val="90000"/>
              </a:lnSpc>
            </a:pPr>
            <a:r>
              <a:rPr lang="en-US" altLang="id-ID" b="1" smtClean="0"/>
              <a:t>Ciri khusus Eurobank :</a:t>
            </a:r>
          </a:p>
          <a:p>
            <a:pPr>
              <a:lnSpc>
                <a:spcPct val="90000"/>
              </a:lnSpc>
            </a:pPr>
            <a:r>
              <a:rPr lang="en-US" altLang="id-ID" smtClean="0">
                <a:latin typeface="Arial Narrow" panose="020B0606020202030204" pitchFamily="34" charset="0"/>
              </a:rPr>
              <a:t>Dapat </a:t>
            </a:r>
            <a:r>
              <a:rPr lang="en-US" altLang="id-ID" b="1" i="1" smtClean="0">
                <a:latin typeface="Arial Narrow" panose="020B0606020202030204" pitchFamily="34" charset="0"/>
              </a:rPr>
              <a:t>memberikan pinjaman dalam valas</a:t>
            </a:r>
            <a:r>
              <a:rPr lang="en-US" altLang="id-ID" smtClean="0">
                <a:latin typeface="Arial Narrow" panose="020B0606020202030204" pitchFamily="34" charset="0"/>
              </a:rPr>
              <a:t> (salah satu bentuk dari eurocurrency) dengan </a:t>
            </a:r>
            <a:r>
              <a:rPr lang="en-US" altLang="id-ID" b="1" i="1" smtClean="0">
                <a:latin typeface="Arial Narrow" panose="020B0606020202030204" pitchFamily="34" charset="0"/>
              </a:rPr>
              <a:t>bunga yang lebih rendah.</a:t>
            </a:r>
          </a:p>
          <a:p>
            <a:pPr>
              <a:lnSpc>
                <a:spcPct val="90000"/>
              </a:lnSpc>
            </a:pPr>
            <a:r>
              <a:rPr lang="en-US" altLang="id-ID" smtClean="0">
                <a:latin typeface="Arial Narrow" panose="020B0606020202030204" pitchFamily="34" charset="0"/>
              </a:rPr>
              <a:t>Menerima </a:t>
            </a:r>
            <a:r>
              <a:rPr lang="en-US" altLang="id-ID" b="1" i="1" smtClean="0">
                <a:latin typeface="Arial Narrow" panose="020B0606020202030204" pitchFamily="34" charset="0"/>
              </a:rPr>
              <a:t>deposito valas mana saja</a:t>
            </a:r>
            <a:r>
              <a:rPr lang="en-US" altLang="id-ID" i="1" smtClean="0">
                <a:latin typeface="Arial Narrow" panose="020B0606020202030204" pitchFamily="34" charset="0"/>
              </a:rPr>
              <a:t> </a:t>
            </a:r>
            <a:r>
              <a:rPr lang="en-US" altLang="id-ID" smtClean="0">
                <a:latin typeface="Arial Narrow" panose="020B0606020202030204" pitchFamily="34" charset="0"/>
              </a:rPr>
              <a:t>dengan </a:t>
            </a:r>
            <a:r>
              <a:rPr lang="en-US" altLang="id-ID" b="1" i="1" smtClean="0">
                <a:latin typeface="Arial Narrow" panose="020B0606020202030204" pitchFamily="34" charset="0"/>
              </a:rPr>
              <a:t>bunga lebih tinggi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id-ID" smtClean="0">
                <a:solidFill>
                  <a:srgbClr val="7B9899"/>
                </a:solidFill>
              </a:rPr>
              <a:t>..</a:t>
            </a:r>
          </a:p>
        </p:txBody>
      </p:sp>
      <p:sp>
        <p:nvSpPr>
          <p:cNvPr id="33795" name="Rectangle 3"/>
          <p:cNvSpPr>
            <a:spLocks noGrp="1" noChangeArrowheads="1"/>
          </p:cNvSpPr>
          <p:nvPr>
            <p:ph sz="quarter" idx="1"/>
          </p:nvPr>
        </p:nvSpPr>
        <p:spPr>
          <a:xfrm>
            <a:off x="301625" y="1527175"/>
            <a:ext cx="8504238" cy="4572000"/>
          </a:xfrm>
        </p:spPr>
        <p:txBody>
          <a:bodyPr/>
          <a:lstStyle/>
          <a:p>
            <a:pPr>
              <a:lnSpc>
                <a:spcPct val="80000"/>
              </a:lnSpc>
            </a:pPr>
            <a:r>
              <a:rPr lang="en-US" altLang="id-ID" sz="2800" smtClean="0"/>
              <a:t>Kenapa bisa memberikan </a:t>
            </a:r>
            <a:r>
              <a:rPr lang="en-US" altLang="id-ID" sz="2800" b="1" smtClean="0"/>
              <a:t>PINJAMAN BUNGA RENDAH</a:t>
            </a:r>
            <a:r>
              <a:rPr lang="en-US" altLang="id-ID" sz="2800" smtClean="0"/>
              <a:t> dan </a:t>
            </a:r>
            <a:r>
              <a:rPr lang="en-US" altLang="id-ID" sz="2800" b="1" smtClean="0"/>
              <a:t>DEPOSITO BUNGA TINGGI ??</a:t>
            </a:r>
          </a:p>
          <a:p>
            <a:pPr>
              <a:lnSpc>
                <a:spcPct val="80000"/>
              </a:lnSpc>
            </a:pPr>
            <a:r>
              <a:rPr lang="en-US" altLang="id-ID" sz="2800" smtClean="0"/>
              <a:t>Karena </a:t>
            </a:r>
            <a:r>
              <a:rPr lang="en-US" altLang="id-ID" sz="2800" b="1" smtClean="0"/>
              <a:t>Eurobank TIDAK TERKENA </a:t>
            </a:r>
            <a:r>
              <a:rPr lang="en-US" altLang="id-ID" sz="2800" smtClean="0"/>
              <a:t>beban </a:t>
            </a:r>
            <a:r>
              <a:rPr lang="en-US" altLang="id-ID" b="1" smtClean="0">
                <a:solidFill>
                  <a:srgbClr val="0033CC"/>
                </a:solidFill>
                <a:latin typeface="Berlin Sans FB Demi" panose="020E0802020502020306" pitchFamily="34" charset="0"/>
              </a:rPr>
              <a:t>RESERVE REQUIREMENT </a:t>
            </a:r>
            <a:r>
              <a:rPr lang="en-US" altLang="id-ID" sz="2800" smtClean="0"/>
              <a:t>yang dibebankan oleh Bank Sentral tempat bank tersebut terdaftar beroperasi.</a:t>
            </a:r>
          </a:p>
          <a:p>
            <a:pPr>
              <a:lnSpc>
                <a:spcPct val="80000"/>
              </a:lnSpc>
            </a:pPr>
            <a:r>
              <a:rPr lang="en-US" altLang="id-ID" sz="2800" smtClean="0">
                <a:latin typeface="Berlin Sans FB Demi" panose="020E0802020502020306" pitchFamily="34" charset="0"/>
              </a:rPr>
              <a:t>Reserve Requirement :</a:t>
            </a:r>
            <a:r>
              <a:rPr lang="en-US" altLang="id-ID" sz="2800" smtClean="0"/>
              <a:t> </a:t>
            </a:r>
            <a:r>
              <a:rPr lang="en-US" altLang="id-ID" sz="2800" i="1" smtClean="0"/>
              <a:t>permintaan atas cadangan likuiditas bank mengacu pada kemampuan bank untuk menaikkan sejumlah dana tertentu dalam jangka waktu tertentu.</a:t>
            </a:r>
            <a:r>
              <a:rPr lang="en-US" altLang="id-ID" sz="2800" smtClean="0"/>
              <a:t> </a:t>
            </a:r>
            <a:r>
              <a:rPr lang="en-US" altLang="id-ID" sz="2800" b="1" i="1" smtClean="0"/>
              <a:t>Atau</a:t>
            </a:r>
            <a:r>
              <a:rPr lang="en-US" altLang="id-ID" sz="2800" smtClean="0"/>
              <a:t> = </a:t>
            </a:r>
            <a:r>
              <a:rPr lang="en-US" altLang="id-ID" sz="2800" smtClean="0">
                <a:latin typeface="Arial Narrow" panose="020B0606020202030204" pitchFamily="34" charset="0"/>
              </a:rPr>
              <a:t>memiliki sejumlah sumber dana yang dapat memenuhi seluruh kewajiban.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id-ID" smtClean="0">
                <a:solidFill>
                  <a:srgbClr val="7B9899"/>
                </a:solidFill>
              </a:rPr>
              <a:t>..</a:t>
            </a:r>
          </a:p>
        </p:txBody>
      </p:sp>
      <p:sp>
        <p:nvSpPr>
          <p:cNvPr id="46083" name="Rectangle 3"/>
          <p:cNvSpPr>
            <a:spLocks noGrp="1" noChangeArrowheads="1"/>
          </p:cNvSpPr>
          <p:nvPr>
            <p:ph sz="quarter" idx="1"/>
          </p:nvPr>
        </p:nvSpPr>
        <p:spPr>
          <a:xfrm>
            <a:off x="457200" y="609600"/>
            <a:ext cx="8229600" cy="6096000"/>
          </a:xfrm>
        </p:spPr>
        <p:txBody>
          <a:bodyPr>
            <a:normAutofit lnSpcReduction="10000"/>
          </a:bodyPr>
          <a:lstStyle/>
          <a:p>
            <a:pPr marL="274320" indent="-274320" fontAlgn="auto">
              <a:lnSpc>
                <a:spcPct val="90000"/>
              </a:lnSpc>
              <a:spcAft>
                <a:spcPts val="0"/>
              </a:spcAft>
              <a:buFont typeface="Wingdings 2"/>
              <a:buChar char=""/>
              <a:defRPr/>
            </a:pPr>
            <a:r>
              <a:rPr lang="en-US" sz="4800">
                <a:latin typeface="Berlin Sans FB Demi" pitchFamily="34" charset="0"/>
              </a:rPr>
              <a:t>EUROCURRENCY</a:t>
            </a:r>
            <a:r>
              <a:rPr lang="en-US" sz="4000"/>
              <a:t> </a:t>
            </a:r>
          </a:p>
          <a:p>
            <a:pPr marL="548640" lvl="1" indent="-274320" fontAlgn="auto">
              <a:lnSpc>
                <a:spcPct val="90000"/>
              </a:lnSpc>
              <a:spcAft>
                <a:spcPts val="0"/>
              </a:spcAft>
              <a:buFont typeface="Wingdings"/>
              <a:buChar char=""/>
              <a:defRPr/>
            </a:pPr>
            <a:endParaRPr lang="en-US" sz="2400"/>
          </a:p>
          <a:p>
            <a:pPr marL="548640" lvl="1" indent="-274320" fontAlgn="auto">
              <a:lnSpc>
                <a:spcPct val="90000"/>
              </a:lnSpc>
              <a:spcAft>
                <a:spcPts val="0"/>
              </a:spcAft>
              <a:buFont typeface="Wingdings"/>
              <a:buChar char=""/>
              <a:defRPr/>
            </a:pPr>
            <a:r>
              <a:rPr lang="en-US" sz="2400"/>
              <a:t>Disebut juga </a:t>
            </a:r>
            <a:r>
              <a:rPr lang="en-US" sz="2400" b="1">
                <a:solidFill>
                  <a:srgbClr val="0033CC"/>
                </a:solidFill>
              </a:rPr>
              <a:t>external money market</a:t>
            </a:r>
            <a:r>
              <a:rPr lang="en-US" sz="2400"/>
              <a:t>, meliputi bank-bank yang menerima deposito dan memberikan pinjaman dalam valuta asing. Pihak ketiga dapat menyimpan dana dan dapat menikmati fasilitas pinjaman.</a:t>
            </a:r>
          </a:p>
          <a:p>
            <a:pPr marL="548640" lvl="1" indent="-274320" fontAlgn="auto">
              <a:lnSpc>
                <a:spcPct val="90000"/>
              </a:lnSpc>
              <a:spcAft>
                <a:spcPts val="0"/>
              </a:spcAft>
              <a:buFont typeface="Wingdings"/>
              <a:buChar char=""/>
              <a:defRPr/>
            </a:pPr>
            <a:r>
              <a:rPr lang="en-US" sz="2400"/>
              <a:t>Dengan fasilitas yang lebih menarik tanpa RR dari Bank Sentral , </a:t>
            </a:r>
            <a:r>
              <a:rPr lang="en-US" sz="2400" b="1" i="1"/>
              <a:t>tapi kenapa tidak semua atau tidak terlalu banyak pemilik dana dan peminjam yang beralih ke eurocurrency market ?</a:t>
            </a:r>
          </a:p>
          <a:p>
            <a:pPr marL="548640" lvl="1" indent="-274320" fontAlgn="auto">
              <a:lnSpc>
                <a:spcPct val="90000"/>
              </a:lnSpc>
              <a:spcAft>
                <a:spcPts val="0"/>
              </a:spcAft>
              <a:buFont typeface="Wingdings"/>
              <a:buChar char=""/>
              <a:defRPr/>
            </a:pPr>
            <a:r>
              <a:rPr lang="en-US" sz="2400"/>
              <a:t>Satu alasan penting bahwa banyak pemerintahan suatu negara yang membuat </a:t>
            </a:r>
            <a:r>
              <a:rPr lang="en-US" sz="2400" b="1"/>
              <a:t>aturan pengendalian lalu lintas valuta (exchange control).</a:t>
            </a:r>
            <a:r>
              <a:rPr lang="en-US" sz="2400"/>
              <a:t> </a:t>
            </a:r>
          </a:p>
          <a:p>
            <a:pPr marL="822960" lvl="2" fontAlgn="auto">
              <a:lnSpc>
                <a:spcPct val="90000"/>
              </a:lnSpc>
              <a:spcAft>
                <a:spcPts val="0"/>
              </a:spcAft>
              <a:buClr>
                <a:schemeClr val="accent3"/>
              </a:buClr>
              <a:buFont typeface="Wingdings 2"/>
              <a:buChar char=""/>
              <a:defRPr/>
            </a:pPr>
            <a:r>
              <a:rPr lang="en-US"/>
              <a:t>Yaitu membatasi para pemilik dana dalam menginvestasikan dananya diluar negeri.</a:t>
            </a:r>
          </a:p>
          <a:p>
            <a:pPr marL="548640" lvl="1" indent="-274320" fontAlgn="auto">
              <a:lnSpc>
                <a:spcPct val="90000"/>
              </a:lnSpc>
              <a:spcAft>
                <a:spcPts val="0"/>
              </a:spcAft>
              <a:buFontTx/>
              <a:buNone/>
              <a:defRPr/>
            </a:pPr>
            <a:endParaRPr lang="en-US"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301625" y="228600"/>
            <a:ext cx="8534400" cy="758825"/>
          </a:xfrm>
        </p:spPr>
        <p:txBody>
          <a:bodyPr/>
          <a:lstStyle/>
          <a:p>
            <a:r>
              <a:rPr lang="en-US" altLang="id-ID" smtClean="0">
                <a:latin typeface="Berlin Sans FB Demi" panose="020E0802020502020306" pitchFamily="34" charset="0"/>
              </a:rPr>
              <a:t>SKEMA NERACA EUROBANK</a:t>
            </a:r>
          </a:p>
        </p:txBody>
      </p:sp>
      <p:sp>
        <p:nvSpPr>
          <p:cNvPr id="35843" name="Rectangle 5"/>
          <p:cNvSpPr>
            <a:spLocks noGrp="1" noChangeArrowheads="1"/>
          </p:cNvSpPr>
          <p:nvPr>
            <p:ph sz="half" idx="1"/>
          </p:nvPr>
        </p:nvSpPr>
        <p:spPr>
          <a:xfrm>
            <a:off x="301625" y="1371600"/>
            <a:ext cx="4038600" cy="4681538"/>
          </a:xfrm>
        </p:spPr>
        <p:txBody>
          <a:bodyPr/>
          <a:lstStyle/>
          <a:p>
            <a:pPr>
              <a:lnSpc>
                <a:spcPct val="90000"/>
              </a:lnSpc>
            </a:pPr>
            <a:r>
              <a:rPr lang="en-US" altLang="id-ID" sz="3200" smtClean="0">
                <a:latin typeface="Berlin Sans FB Demi" panose="020E0802020502020306" pitchFamily="34" charset="0"/>
              </a:rPr>
              <a:t>AKTIVA</a:t>
            </a:r>
          </a:p>
          <a:p>
            <a:pPr>
              <a:lnSpc>
                <a:spcPct val="90000"/>
              </a:lnSpc>
            </a:pPr>
            <a:r>
              <a:rPr lang="en-US" altLang="id-ID" sz="2400" smtClean="0"/>
              <a:t>Simpanan pada US Bank</a:t>
            </a:r>
          </a:p>
          <a:p>
            <a:pPr>
              <a:lnSpc>
                <a:spcPct val="90000"/>
              </a:lnSpc>
            </a:pPr>
            <a:r>
              <a:rPr lang="en-US" altLang="id-ID" sz="2400" smtClean="0"/>
              <a:t>Simpanan pada Eurobank yang lain</a:t>
            </a:r>
          </a:p>
          <a:p>
            <a:pPr>
              <a:lnSpc>
                <a:spcPct val="90000"/>
              </a:lnSpc>
            </a:pPr>
            <a:r>
              <a:rPr lang="en-US" altLang="id-ID" sz="2400" smtClean="0"/>
              <a:t>Pinjaman yang diberikan :</a:t>
            </a:r>
          </a:p>
          <a:p>
            <a:pPr lvl="1">
              <a:lnSpc>
                <a:spcPct val="90000"/>
              </a:lnSpc>
            </a:pPr>
            <a:r>
              <a:rPr lang="en-US" altLang="id-ID" smtClean="0"/>
              <a:t>US Bank</a:t>
            </a:r>
          </a:p>
          <a:p>
            <a:pPr lvl="1">
              <a:lnSpc>
                <a:spcPct val="90000"/>
              </a:lnSpc>
            </a:pPr>
            <a:r>
              <a:rPr lang="en-US" altLang="id-ID" smtClean="0"/>
              <a:t>Bank-bank Domestic</a:t>
            </a:r>
          </a:p>
          <a:p>
            <a:pPr lvl="1">
              <a:lnSpc>
                <a:spcPct val="90000"/>
              </a:lnSpc>
            </a:pPr>
            <a:r>
              <a:rPr lang="en-US" altLang="id-ID" smtClean="0"/>
              <a:t>Bank Sentral</a:t>
            </a:r>
          </a:p>
          <a:p>
            <a:pPr lvl="1">
              <a:lnSpc>
                <a:spcPct val="90000"/>
              </a:lnSpc>
            </a:pPr>
            <a:r>
              <a:rPr lang="en-US" altLang="id-ID" smtClean="0"/>
              <a:t>Pemerintah dan perusahaan swasta non bank</a:t>
            </a:r>
          </a:p>
        </p:txBody>
      </p:sp>
      <p:sp>
        <p:nvSpPr>
          <p:cNvPr id="35844" name="Rectangle 6"/>
          <p:cNvSpPr>
            <a:spLocks noGrp="1" noChangeArrowheads="1"/>
          </p:cNvSpPr>
          <p:nvPr>
            <p:ph sz="half" idx="2"/>
          </p:nvPr>
        </p:nvSpPr>
        <p:spPr>
          <a:xfrm>
            <a:off x="4800600" y="1371600"/>
            <a:ext cx="4038600" cy="4681538"/>
          </a:xfrm>
        </p:spPr>
        <p:txBody>
          <a:bodyPr/>
          <a:lstStyle/>
          <a:p>
            <a:r>
              <a:rPr lang="en-US" altLang="id-ID" sz="3200" smtClean="0">
                <a:latin typeface="Berlin Sans FB Demi" panose="020E0802020502020306" pitchFamily="34" charset="0"/>
              </a:rPr>
              <a:t>PASSIVA</a:t>
            </a:r>
          </a:p>
          <a:p>
            <a:r>
              <a:rPr lang="en-US" altLang="id-ID" smtClean="0"/>
              <a:t>Kewajiban pada :</a:t>
            </a:r>
          </a:p>
          <a:p>
            <a:pPr lvl="1"/>
            <a:r>
              <a:rPr lang="en-US" altLang="id-ID" smtClean="0"/>
              <a:t>Eurobank yang lain</a:t>
            </a:r>
          </a:p>
          <a:p>
            <a:pPr lvl="1"/>
            <a:r>
              <a:rPr lang="en-US" altLang="id-ID" smtClean="0"/>
              <a:t>Deposan swasta Non Bank</a:t>
            </a:r>
          </a:p>
          <a:p>
            <a:pPr lvl="1"/>
            <a:r>
              <a:rPr lang="en-US" altLang="id-ID" smtClean="0"/>
              <a:t>Bank-bank Domestic</a:t>
            </a:r>
          </a:p>
          <a:p>
            <a:pPr lvl="1"/>
            <a:r>
              <a:rPr lang="en-US" altLang="id-ID" smtClean="0"/>
              <a:t>Bank Sentral</a:t>
            </a:r>
          </a:p>
          <a:p>
            <a:pPr lvl="1"/>
            <a:r>
              <a:rPr lang="en-US" altLang="id-ID" smtClean="0"/>
              <a:t>Pemerintah</a:t>
            </a:r>
          </a:p>
          <a:p>
            <a:r>
              <a:rPr lang="en-US" altLang="id-ID" smtClean="0"/>
              <a:t>Equity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fontAlgn="auto">
              <a:spcAft>
                <a:spcPts val="0"/>
              </a:spcAft>
              <a:defRPr/>
            </a:pPr>
            <a:r>
              <a:rPr lang="en-US" sz="4000" b="1">
                <a:latin typeface="Berlin Sans FB Demi" pitchFamily="34" charset="0"/>
              </a:rPr>
              <a:t>Hubungan Perbankan Indonesia dan Eurobank</a:t>
            </a:r>
          </a:p>
        </p:txBody>
      </p:sp>
      <p:sp>
        <p:nvSpPr>
          <p:cNvPr id="36867" name="Rectangle 3"/>
          <p:cNvSpPr>
            <a:spLocks noGrp="1" noChangeArrowheads="1"/>
          </p:cNvSpPr>
          <p:nvPr>
            <p:ph sz="quarter" idx="1"/>
          </p:nvPr>
        </p:nvSpPr>
        <p:spPr>
          <a:xfrm>
            <a:off x="301625" y="1527175"/>
            <a:ext cx="8504238" cy="4572000"/>
          </a:xfrm>
        </p:spPr>
        <p:txBody>
          <a:bodyPr/>
          <a:lstStyle/>
          <a:p>
            <a:pPr>
              <a:lnSpc>
                <a:spcPct val="80000"/>
              </a:lnSpc>
            </a:pPr>
            <a:r>
              <a:rPr lang="en-US" altLang="id-ID" sz="2800" smtClean="0"/>
              <a:t>Faktor </a:t>
            </a:r>
            <a:r>
              <a:rPr lang="en-US" altLang="id-ID" sz="2800" smtClean="0">
                <a:latin typeface="Arial Black" panose="020B0A04020102020204" pitchFamily="34" charset="0"/>
              </a:rPr>
              <a:t>LIABILITY MANAGEMENT</a:t>
            </a:r>
            <a:r>
              <a:rPr lang="en-US" altLang="id-ID" sz="2800" smtClean="0"/>
              <a:t> </a:t>
            </a:r>
          </a:p>
          <a:p>
            <a:pPr>
              <a:lnSpc>
                <a:spcPct val="80000"/>
              </a:lnSpc>
            </a:pPr>
            <a:r>
              <a:rPr lang="en-US" altLang="id-ID" sz="2800" smtClean="0"/>
              <a:t>Konsep LM bertujuan mendapatkan </a:t>
            </a:r>
            <a:r>
              <a:rPr lang="en-US" altLang="id-ID" sz="2800" b="1" smtClean="0">
                <a:latin typeface="Arial Narrow" panose="020B0606020202030204" pitchFamily="34" charset="0"/>
              </a:rPr>
              <a:t>Cost of Fund</a:t>
            </a:r>
            <a:r>
              <a:rPr lang="en-US" altLang="id-ID" sz="2800" smtClean="0"/>
              <a:t> yang </a:t>
            </a:r>
            <a:r>
              <a:rPr lang="en-US" altLang="id-ID" sz="2800" b="1" smtClean="0"/>
              <a:t>Minimum</a:t>
            </a:r>
            <a:r>
              <a:rPr lang="en-US" altLang="id-ID" sz="2800" smtClean="0"/>
              <a:t>.</a:t>
            </a:r>
          </a:p>
          <a:p>
            <a:pPr>
              <a:lnSpc>
                <a:spcPct val="80000"/>
              </a:lnSpc>
            </a:pPr>
            <a:r>
              <a:rPr lang="en-US" altLang="id-ID" sz="2800" smtClean="0"/>
              <a:t>Fasilitas </a:t>
            </a:r>
            <a:r>
              <a:rPr lang="en-US" altLang="id-ID" sz="2800" b="1" i="1" smtClean="0">
                <a:latin typeface="Arial Narrow" panose="020B0606020202030204" pitchFamily="34" charset="0"/>
              </a:rPr>
              <a:t>SWAP COVER</a:t>
            </a:r>
            <a:r>
              <a:rPr lang="en-US" altLang="id-ID" sz="2800" smtClean="0"/>
              <a:t> dari Bank Indonesia menjadi “peluang” buat perbankan</a:t>
            </a:r>
          </a:p>
          <a:p>
            <a:pPr>
              <a:lnSpc>
                <a:spcPct val="80000"/>
              </a:lnSpc>
            </a:pPr>
            <a:r>
              <a:rPr lang="en-US" altLang="id-ID" sz="2800" smtClean="0"/>
              <a:t>Dikarenakan “No Restriction” diatas, maka kegiatan operasional Eurobank telah memberi peluang yang sangat menarik bagi perbankan Indonesia, untuk mencari dana (</a:t>
            </a:r>
            <a:r>
              <a:rPr lang="en-US" altLang="id-ID" sz="2800" b="1" smtClean="0"/>
              <a:t>funding</a:t>
            </a:r>
            <a:r>
              <a:rPr lang="en-US" altLang="id-ID" sz="2800" smtClean="0"/>
              <a:t>) yang lebih murah kepasar Eurocurrency ataupun menempatkan dana Valuta Asing yang idle kepasar Eurocurrency.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id-ID" smtClean="0">
                <a:solidFill>
                  <a:srgbClr val="7B9899"/>
                </a:solidFill>
              </a:rPr>
              <a:t>..</a:t>
            </a:r>
          </a:p>
        </p:txBody>
      </p:sp>
      <p:sp>
        <p:nvSpPr>
          <p:cNvPr id="37891"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z="2800" smtClean="0"/>
              <a:t>Bank Devisa diIndonesia jika meminjam dana ke Eurobank maka akan dibebankan bunga sebesar LIBOR + 1/8%</a:t>
            </a:r>
          </a:p>
          <a:p>
            <a:pPr>
              <a:lnSpc>
                <a:spcPct val="90000"/>
              </a:lnSpc>
            </a:pPr>
            <a:r>
              <a:rPr lang="en-US" altLang="id-ID" sz="2800" smtClean="0"/>
              <a:t>Jika meminjam selain ke Eurobank maka dibebankan bunga berlaku lebih tinggi dari (LIBOR + 1/8%) , misalnya LIBOR +3/8%</a:t>
            </a:r>
          </a:p>
          <a:p>
            <a:pPr>
              <a:lnSpc>
                <a:spcPct val="90000"/>
              </a:lnSpc>
            </a:pPr>
            <a:r>
              <a:rPr lang="en-US" altLang="id-ID" sz="2800" smtClean="0"/>
              <a:t>Untuk kelebihan dana yang idle dalam bentuk Valas yang tidak allokan kredit , maka Eurobank adalah alternatif dengan tingkat bunga yang lebih tinggi dibandingkan dengan non-eurobank lainnya.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id-ID" smtClean="0">
                <a:solidFill>
                  <a:srgbClr val="7B9899"/>
                </a:solidFill>
              </a:rPr>
              <a:t>Notes :</a:t>
            </a:r>
          </a:p>
        </p:txBody>
      </p:sp>
      <p:sp>
        <p:nvSpPr>
          <p:cNvPr id="38915" name="Rectangle 3"/>
          <p:cNvSpPr>
            <a:spLocks noGrp="1" noChangeArrowheads="1"/>
          </p:cNvSpPr>
          <p:nvPr>
            <p:ph sz="quarter" idx="1"/>
          </p:nvPr>
        </p:nvSpPr>
        <p:spPr>
          <a:xfrm>
            <a:off x="457200" y="1828800"/>
            <a:ext cx="8229600" cy="4876800"/>
          </a:xfrm>
        </p:spPr>
        <p:txBody>
          <a:bodyPr/>
          <a:lstStyle/>
          <a:p>
            <a:pPr>
              <a:lnSpc>
                <a:spcPct val="90000"/>
              </a:lnSpc>
            </a:pPr>
            <a:r>
              <a:rPr lang="en-US" altLang="id-ID" sz="4400" b="1" smtClean="0">
                <a:latin typeface="Berlin Sans FB Demi" panose="020E0802020502020306" pitchFamily="34" charset="0"/>
              </a:rPr>
              <a:t>S</a:t>
            </a:r>
            <a:r>
              <a:rPr lang="en-US" altLang="id-ID" sz="3600" b="1" smtClean="0">
                <a:latin typeface="Berlin Sans FB Demi" panose="020E0802020502020306" pitchFamily="34" charset="0"/>
              </a:rPr>
              <a:t>WAP COVER </a:t>
            </a:r>
            <a:r>
              <a:rPr lang="en-US" altLang="id-ID" b="1" smtClean="0">
                <a:latin typeface="Berlin Sans FB Demi" panose="020E0802020502020306" pitchFamily="34" charset="0"/>
              </a:rPr>
              <a:t>=</a:t>
            </a:r>
            <a:r>
              <a:rPr lang="en-US" altLang="id-ID" smtClean="0"/>
              <a:t> </a:t>
            </a:r>
            <a:r>
              <a:rPr lang="en-US" altLang="id-ID" smtClean="0">
                <a:latin typeface="Arial Unicode MS" panose="020B0604020202020204" pitchFamily="34" charset="-128"/>
              </a:rPr>
              <a:t>kombinasi dari membeli dan menjual 2 mata uang yang diikuti dengan membeli dan menjual kembali mata uang yang sama dengan batas waktu yang berbeda.</a:t>
            </a:r>
          </a:p>
          <a:p>
            <a:pPr>
              <a:lnSpc>
                <a:spcPct val="90000"/>
              </a:lnSpc>
            </a:pPr>
            <a:r>
              <a:rPr lang="en-US" altLang="id-ID" smtClean="0">
                <a:latin typeface="Arial Unicode MS" panose="020B0604020202020204" pitchFamily="34" charset="-128"/>
              </a:rPr>
              <a:t>Transaksi ini tidak akan mempengaruhi Foreign Exchange Gain / Loss , karena didasarkan pada perbedaan tingkat bunga antara 2 mata uang yang terlibat dalam transaksi tersebut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id-ID" smtClean="0">
                <a:solidFill>
                  <a:srgbClr val="7B9899"/>
                </a:solidFill>
              </a:rPr>
              <a:t>..</a:t>
            </a:r>
          </a:p>
        </p:txBody>
      </p:sp>
      <p:sp>
        <p:nvSpPr>
          <p:cNvPr id="15363"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mtClean="0"/>
              <a:t>Dana rekonstruksi berasal dari Modal Bank Dunia sendiri yang terdiri dari kontribusi pemerintah negara anggota dan mobilisasi modal swasta.</a:t>
            </a:r>
          </a:p>
          <a:p>
            <a:pPr>
              <a:lnSpc>
                <a:spcPct val="90000"/>
              </a:lnSpc>
            </a:pPr>
            <a:r>
              <a:rPr lang="en-US" altLang="id-ID" smtClean="0"/>
              <a:t>Modal saham Bank Dunia disusun sehingga tiap resiko kegiatannya dibebankan kepada negara anggota berdasarkan kekuatan ekonomi mereka masing-masing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id-ID" smtClean="0">
                <a:solidFill>
                  <a:srgbClr val="7B9899"/>
                </a:solidFill>
              </a:rPr>
              <a:t>..</a:t>
            </a:r>
          </a:p>
        </p:txBody>
      </p:sp>
      <p:sp>
        <p:nvSpPr>
          <p:cNvPr id="16387" name="Rectangle 3"/>
          <p:cNvSpPr>
            <a:spLocks noGrp="1" noChangeArrowheads="1"/>
          </p:cNvSpPr>
          <p:nvPr>
            <p:ph sz="quarter" idx="1"/>
          </p:nvPr>
        </p:nvSpPr>
        <p:spPr>
          <a:xfrm>
            <a:off x="457200" y="1600200"/>
            <a:ext cx="8229600" cy="4876800"/>
          </a:xfrm>
        </p:spPr>
        <p:txBody>
          <a:bodyPr/>
          <a:lstStyle/>
          <a:p>
            <a:pPr>
              <a:lnSpc>
                <a:spcPct val="90000"/>
              </a:lnSpc>
            </a:pPr>
            <a:endParaRPr lang="en-US" altLang="id-ID" smtClean="0"/>
          </a:p>
          <a:p>
            <a:pPr>
              <a:lnSpc>
                <a:spcPct val="90000"/>
              </a:lnSpc>
            </a:pPr>
            <a:r>
              <a:rPr lang="en-US" altLang="id-ID" smtClean="0"/>
              <a:t>Bank Dunia adalah </a:t>
            </a:r>
            <a:r>
              <a:rPr lang="en-US" altLang="id-ID" smtClean="0">
                <a:latin typeface="Berlin Sans FB Demi" panose="020E0802020502020306" pitchFamily="34" charset="0"/>
              </a:rPr>
              <a:t>INTERGOVERMENTAL</a:t>
            </a:r>
            <a:r>
              <a:rPr lang="en-US" altLang="id-ID" smtClean="0"/>
              <a:t> yang mendasarkan pada pasar-pasar modal didunia untuk sumber keuangannya.</a:t>
            </a:r>
          </a:p>
          <a:p>
            <a:pPr>
              <a:lnSpc>
                <a:spcPct val="90000"/>
              </a:lnSpc>
            </a:pPr>
            <a:r>
              <a:rPr lang="en-US" altLang="id-ID" smtClean="0"/>
              <a:t>Peran utama yang pertama kali dilakukan adalah proses Rekonstruksi negara-negara akibat PD II. Setelah itu konsentrasi kegiatannya untuk kegiatan pembangunan di negara-negara yang membutuhkan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id-ID" b="1" smtClean="0">
                <a:solidFill>
                  <a:srgbClr val="7B9899"/>
                </a:solidFill>
              </a:rPr>
              <a:t>FUNGSI UTAMA WB</a:t>
            </a:r>
          </a:p>
        </p:txBody>
      </p:sp>
      <p:sp>
        <p:nvSpPr>
          <p:cNvPr id="17411"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z="2800" b="1" smtClean="0"/>
              <a:t>TUGAS UTAMA :</a:t>
            </a:r>
          </a:p>
          <a:p>
            <a:pPr lvl="1">
              <a:lnSpc>
                <a:spcPct val="90000"/>
              </a:lnSpc>
            </a:pPr>
            <a:r>
              <a:rPr lang="en-US" altLang="id-ID" smtClean="0"/>
              <a:t>Memberikan pinjaman untuk proyek-proyek produktif demi pertumbuhan ekonomi dinegara-negara sedang berkembang yang menjadi anggotanya</a:t>
            </a:r>
          </a:p>
          <a:p>
            <a:pPr lvl="1">
              <a:lnSpc>
                <a:spcPct val="90000"/>
              </a:lnSpc>
            </a:pPr>
            <a:r>
              <a:rPr lang="en-US" altLang="id-ID" smtClean="0"/>
              <a:t>Pinjaman lunak digunakan untuk industri pembangkit tenaga listrik, pembangunan jalan, rel KA, pelabuhan, bandara, saluran pipa migas, telekomunikasi, pertanian, industri, pengadaan air, pendidikan dan juga ekspor -impor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id-ID" smtClean="0">
                <a:solidFill>
                  <a:srgbClr val="7B9899"/>
                </a:solidFill>
              </a:rPr>
              <a:t>..</a:t>
            </a:r>
          </a:p>
        </p:txBody>
      </p:sp>
      <p:sp>
        <p:nvSpPr>
          <p:cNvPr id="18435" name="Rectangle 3"/>
          <p:cNvSpPr>
            <a:spLocks noGrp="1" noChangeArrowheads="1"/>
          </p:cNvSpPr>
          <p:nvPr>
            <p:ph sz="quarter" idx="1"/>
          </p:nvPr>
        </p:nvSpPr>
        <p:spPr>
          <a:xfrm>
            <a:off x="457200" y="1600200"/>
            <a:ext cx="8229600" cy="4953000"/>
          </a:xfrm>
        </p:spPr>
        <p:txBody>
          <a:bodyPr/>
          <a:lstStyle/>
          <a:p>
            <a:pPr>
              <a:lnSpc>
                <a:spcPct val="90000"/>
              </a:lnSpc>
            </a:pPr>
            <a:r>
              <a:rPr lang="en-US" altLang="id-ID" sz="4000" b="1" smtClean="0"/>
              <a:t>KEANGGOTAAN :</a:t>
            </a:r>
          </a:p>
          <a:p>
            <a:pPr>
              <a:lnSpc>
                <a:spcPct val="90000"/>
              </a:lnSpc>
            </a:pPr>
            <a:endParaRPr lang="en-US" altLang="id-ID" sz="4000" b="1" smtClean="0"/>
          </a:p>
          <a:p>
            <a:pPr>
              <a:lnSpc>
                <a:spcPct val="90000"/>
              </a:lnSpc>
            </a:pPr>
            <a:r>
              <a:rPr lang="en-US" altLang="id-ID" sz="4000" b="1" smtClean="0"/>
              <a:t>I</a:t>
            </a:r>
            <a:r>
              <a:rPr lang="en-US" altLang="id-ID" b="1" smtClean="0"/>
              <a:t>FC</a:t>
            </a:r>
            <a:r>
              <a:rPr lang="en-US" altLang="id-ID" smtClean="0"/>
              <a:t> = International Finance Corporation</a:t>
            </a:r>
          </a:p>
          <a:p>
            <a:pPr>
              <a:lnSpc>
                <a:spcPct val="90000"/>
              </a:lnSpc>
            </a:pPr>
            <a:r>
              <a:rPr lang="en-US" altLang="id-ID" sz="4000" b="1" smtClean="0"/>
              <a:t>I</a:t>
            </a:r>
            <a:r>
              <a:rPr lang="en-US" altLang="id-ID" b="1" smtClean="0"/>
              <a:t>DA</a:t>
            </a:r>
            <a:r>
              <a:rPr lang="en-US" altLang="id-ID" smtClean="0"/>
              <a:t> = International Development Association</a:t>
            </a:r>
          </a:p>
          <a:p>
            <a:pPr>
              <a:lnSpc>
                <a:spcPct val="90000"/>
              </a:lnSpc>
            </a:pPr>
            <a:endParaRPr lang="en-US" altLang="id-ID" smtClean="0"/>
          </a:p>
          <a:p>
            <a:pPr>
              <a:lnSpc>
                <a:spcPct val="90000"/>
              </a:lnSpc>
            </a:pPr>
            <a:r>
              <a:rPr lang="en-US" altLang="id-ID" b="1" i="1" smtClean="0"/>
              <a:t>IFC</a:t>
            </a:r>
            <a:r>
              <a:rPr lang="en-US" altLang="id-ID" smtClean="0"/>
              <a:t> berfokus ke negara berkembang dan </a:t>
            </a:r>
          </a:p>
          <a:p>
            <a:pPr>
              <a:lnSpc>
                <a:spcPct val="90000"/>
              </a:lnSpc>
              <a:buFontTx/>
              <a:buNone/>
            </a:pPr>
            <a:r>
              <a:rPr lang="en-US" altLang="id-ID" b="1" smtClean="0"/>
              <a:t>     </a:t>
            </a:r>
            <a:r>
              <a:rPr lang="en-US" altLang="id-ID" b="1" i="1" smtClean="0"/>
              <a:t>IDA</a:t>
            </a:r>
            <a:r>
              <a:rPr lang="en-US" altLang="id-ID" smtClean="0"/>
              <a:t> berfokus ke negara miskin.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id-ID" smtClean="0">
                <a:solidFill>
                  <a:srgbClr val="7B9899"/>
                </a:solidFill>
              </a:rPr>
              <a:t>..</a:t>
            </a:r>
          </a:p>
        </p:txBody>
      </p:sp>
      <p:sp>
        <p:nvSpPr>
          <p:cNvPr id="19459" name="Rectangle 3"/>
          <p:cNvSpPr>
            <a:spLocks noGrp="1" noChangeArrowheads="1"/>
          </p:cNvSpPr>
          <p:nvPr>
            <p:ph sz="quarter" idx="1"/>
          </p:nvPr>
        </p:nvSpPr>
        <p:spPr>
          <a:xfrm>
            <a:off x="301625" y="1527175"/>
            <a:ext cx="8504238" cy="4572000"/>
          </a:xfrm>
        </p:spPr>
        <p:txBody>
          <a:bodyPr/>
          <a:lstStyle/>
          <a:p>
            <a:pPr>
              <a:lnSpc>
                <a:spcPct val="90000"/>
              </a:lnSpc>
            </a:pPr>
            <a:r>
              <a:rPr lang="en-US" altLang="id-ID" smtClean="0"/>
              <a:t>Seluruh kekuasaan WB berada dibawah Dewan Komisaris yang terdiri dari para komisaris yang mewakili negara anggota. Masing-masing negara anggota menunjuk 1 orang komisaris.</a:t>
            </a:r>
          </a:p>
          <a:p>
            <a:pPr>
              <a:lnSpc>
                <a:spcPct val="90000"/>
              </a:lnSpc>
            </a:pPr>
            <a:r>
              <a:rPr lang="en-US" altLang="id-ID" smtClean="0"/>
              <a:t>Pertemuan Dewan Komisaris sekali tiap tahun. Untuk operasional WB ditunjuk Dewan Direksi yang berkantor di Markas Besar Bank Dunia di Washington D.C.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id-ID" b="1" smtClean="0">
                <a:solidFill>
                  <a:srgbClr val="7B9899"/>
                </a:solidFill>
              </a:rPr>
              <a:t>Kegiatan WB</a:t>
            </a:r>
          </a:p>
        </p:txBody>
      </p:sp>
      <p:sp>
        <p:nvSpPr>
          <p:cNvPr id="20483" name="Rectangle 3"/>
          <p:cNvSpPr>
            <a:spLocks noGrp="1" noChangeArrowheads="1"/>
          </p:cNvSpPr>
          <p:nvPr>
            <p:ph sz="quarter" idx="1"/>
          </p:nvPr>
        </p:nvSpPr>
        <p:spPr>
          <a:xfrm>
            <a:off x="301625" y="1527175"/>
            <a:ext cx="8504238" cy="4572000"/>
          </a:xfrm>
        </p:spPr>
        <p:txBody>
          <a:bodyPr/>
          <a:lstStyle/>
          <a:p>
            <a:r>
              <a:rPr lang="en-US" altLang="id-ID" smtClean="0"/>
              <a:t>WB berlaku sebagai agen pelaksana untuk studi kelayakan sebelum penanaman modal dilaksanakan oleh UNDP.</a:t>
            </a:r>
          </a:p>
          <a:p>
            <a:r>
              <a:rPr lang="en-US" altLang="id-ID" smtClean="0"/>
              <a:t>UNESCO, FAO, WHO dan ILO bekerja sama dengan WB secara ekstensif  dalam mengindentifikasi dan menyiapkan proyek-proyek dibidang yang relevan.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id-ID" b="1" smtClean="0">
                <a:solidFill>
                  <a:srgbClr val="7B9899"/>
                </a:solidFill>
              </a:rPr>
              <a:t>Kriteria Peminjaman Dana WB</a:t>
            </a:r>
          </a:p>
        </p:txBody>
      </p:sp>
      <p:sp>
        <p:nvSpPr>
          <p:cNvPr id="21507" name="Rectangle 3"/>
          <p:cNvSpPr>
            <a:spLocks noGrp="1" noChangeArrowheads="1"/>
          </p:cNvSpPr>
          <p:nvPr>
            <p:ph sz="quarter" idx="1"/>
          </p:nvPr>
        </p:nvSpPr>
        <p:spPr>
          <a:xfrm>
            <a:off x="301625" y="1527175"/>
            <a:ext cx="8504238" cy="4572000"/>
          </a:xfrm>
        </p:spPr>
        <p:txBody>
          <a:bodyPr/>
          <a:lstStyle/>
          <a:p>
            <a:pPr>
              <a:lnSpc>
                <a:spcPct val="80000"/>
              </a:lnSpc>
            </a:pPr>
            <a:r>
              <a:rPr lang="en-US" altLang="id-ID" sz="2800" smtClean="0"/>
              <a:t>Pinjaman yang diberikan adalah proyek khusus tertentu dinegara anggota atau diwilayah yang diawasi negara anggota.</a:t>
            </a:r>
          </a:p>
          <a:p>
            <a:pPr>
              <a:lnSpc>
                <a:spcPct val="80000"/>
              </a:lnSpc>
            </a:pPr>
            <a:r>
              <a:rPr lang="en-US" altLang="id-ID" sz="2800" smtClean="0"/>
              <a:t>Proyek layak dibiayai secara teknis maupun ekonomis dan merupakan prioritas utama bagi pembangunan ekonomi negara ybs.</a:t>
            </a:r>
          </a:p>
          <a:p>
            <a:pPr>
              <a:lnSpc>
                <a:spcPct val="80000"/>
              </a:lnSpc>
            </a:pPr>
            <a:r>
              <a:rPr lang="en-US" altLang="id-ID" sz="2800" smtClean="0"/>
              <a:t>Proyek dikelola secara baik mulai dari sebelum pelaksanaan sampai setelah selesai.</a:t>
            </a:r>
          </a:p>
          <a:p>
            <a:pPr>
              <a:lnSpc>
                <a:spcPct val="80000"/>
              </a:lnSpc>
            </a:pPr>
            <a:r>
              <a:rPr lang="en-US" altLang="id-ID" sz="2800" smtClean="0"/>
              <a:t>WB yakin bahwa negara peminjam yang prospektif tidak dapat memperoleh pembiayaan dengan syarat-syarat yang wajar dari sumber lain.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419</TotalTime>
  <Words>1368</Words>
  <Application>Microsoft Office PowerPoint</Application>
  <PresentationFormat>On-screen Show (4:3)</PresentationFormat>
  <Paragraphs>154</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Georgia</vt:lpstr>
      <vt:lpstr>Wingdings 2</vt:lpstr>
      <vt:lpstr>Wingdings</vt:lpstr>
      <vt:lpstr>Berlin Sans FB Demi</vt:lpstr>
      <vt:lpstr>Arial Narrow</vt:lpstr>
      <vt:lpstr>Arial Black</vt:lpstr>
      <vt:lpstr>Arial Unicode MS</vt:lpstr>
      <vt:lpstr>Civic</vt:lpstr>
      <vt:lpstr>LEMBAGA KEUANGAN INTERNASIONAL</vt:lpstr>
      <vt:lpstr>WORLD BANK</vt:lpstr>
      <vt:lpstr>..</vt:lpstr>
      <vt:lpstr>..</vt:lpstr>
      <vt:lpstr>FUNGSI UTAMA WB</vt:lpstr>
      <vt:lpstr>..</vt:lpstr>
      <vt:lpstr>..</vt:lpstr>
      <vt:lpstr>Kegiatan WB</vt:lpstr>
      <vt:lpstr>Kriteria Peminjaman Dana WB</vt:lpstr>
      <vt:lpstr>..</vt:lpstr>
      <vt:lpstr>..</vt:lpstr>
      <vt:lpstr>International Monetary of Fund</vt:lpstr>
      <vt:lpstr>..</vt:lpstr>
      <vt:lpstr>..</vt:lpstr>
      <vt:lpstr>The Asian Development Bank</vt:lpstr>
      <vt:lpstr>Fungsi dan Tujuan</vt:lpstr>
      <vt:lpstr>..</vt:lpstr>
      <vt:lpstr>..</vt:lpstr>
      <vt:lpstr>..</vt:lpstr>
      <vt:lpstr>EUROBANK</vt:lpstr>
      <vt:lpstr>..</vt:lpstr>
      <vt:lpstr>..</vt:lpstr>
      <vt:lpstr>SKEMA NERACA EUROBANK</vt:lpstr>
      <vt:lpstr>Hubungan Perbankan Indonesia dan Eurobank</vt:lpstr>
      <vt:lpstr>..</vt:lpstr>
      <vt:lpstr>Notes :</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LEMBAGA KEUANGAN INTERNASIONAL</dc:title>
  <dc:creator>user</dc:creator>
  <cp:lastModifiedBy>User</cp:lastModifiedBy>
  <cp:revision>33</cp:revision>
  <dcterms:created xsi:type="dcterms:W3CDTF">2008-06-22T02:00:12Z</dcterms:created>
  <dcterms:modified xsi:type="dcterms:W3CDTF">2019-03-26T04:40:06Z</dcterms:modified>
</cp:coreProperties>
</file>