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76" r:id="rId4"/>
    <p:sldId id="258" r:id="rId5"/>
    <p:sldId id="259" r:id="rId6"/>
    <p:sldId id="260" r:id="rId7"/>
    <p:sldId id="277" r:id="rId8"/>
    <p:sldId id="261" r:id="rId9"/>
    <p:sldId id="264" r:id="rId10"/>
    <p:sldId id="265" r:id="rId11"/>
    <p:sldId id="278" r:id="rId12"/>
    <p:sldId id="269" r:id="rId13"/>
    <p:sldId id="270" r:id="rId14"/>
    <p:sldId id="271" r:id="rId15"/>
    <p:sldId id="272" r:id="rId16"/>
    <p:sldId id="273" r:id="rId17"/>
    <p:sldId id="279" r:id="rId18"/>
    <p:sldId id="275" r:id="rId19"/>
    <p:sldId id="280" r:id="rId20"/>
    <p:sldId id="281" r:id="rId21"/>
    <p:sldId id="282" r:id="rId22"/>
    <p:sldId id="284" r:id="rId23"/>
    <p:sldId id="285" r:id="rId24"/>
    <p:sldId id="286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8AE88-459E-412E-A1A7-AD2F919A9835}" type="datetimeFigureOut">
              <a:rPr lang="id-ID" smtClean="0"/>
              <a:t>06/03/2020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BA3AB-D1A2-4630-90DD-453219FC03A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93778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BA3AB-D1A2-4630-90DD-453219FC03A2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95386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BA3AB-D1A2-4630-90DD-453219FC03A2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7708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3F3-FE77-4580-91EE-474BFFA27D4F}" type="datetime1">
              <a:rPr lang="en-US" smtClean="0"/>
              <a:t>3/6/2020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C1A8-B92F-463B-BC03-966BFE3A55EB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EBDC-03EA-4473-8CE1-8D42B822B4C5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14F7-DC19-4214-9E7E-EEC2F023FEB2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F29C-B0A1-45FC-BCF9-8C65A205C6BE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39B4-4662-4F8B-AE6B-69674514C833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DD8E-EB9F-471E-B395-48DC99F6476F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4A95-2D04-414B-BD6B-790E0897E466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BB1A-EF89-44DE-8D3F-8F34D8F30FAC}" type="datetime1">
              <a:rPr lang="en-US" smtClean="0"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ED67-5A6A-43FB-B668-90CC1D38F38B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342F3E2-7F51-42D5-9F2A-72E96354073E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562275E-8ABF-4200-B274-B26B7CF17185}" type="datetime1">
              <a:rPr lang="en-US" smtClean="0"/>
              <a:t>3/6/2020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8153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/>
              </a:rPr>
              <a:t>PANCASILA DALAM ARUS SEJARAH BANGSA INDONESIA</a:t>
            </a:r>
            <a:endParaRPr lang="id-ID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2845118"/>
            <a:ext cx="6400800" cy="1650682"/>
          </a:xfrm>
        </p:spPr>
        <p:txBody>
          <a:bodyPr>
            <a:normAutofit fontScale="70000" lnSpcReduction="20000"/>
          </a:bodyPr>
          <a:lstStyle/>
          <a:p>
            <a:endParaRPr lang="id-ID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D</a:t>
            </a:r>
            <a:r>
              <a:rPr lang="id-ID" sz="2400" dirty="0" smtClean="0">
                <a:solidFill>
                  <a:schemeClr val="bg1"/>
                </a:solidFill>
              </a:rPr>
              <a:t>isampaikan pada Pertemuan ke </a:t>
            </a:r>
            <a:r>
              <a:rPr lang="id-ID" sz="2400" dirty="0" smtClean="0">
                <a:solidFill>
                  <a:schemeClr val="bg1"/>
                </a:solidFill>
              </a:rPr>
              <a:t>3, 4 &amp; 5</a:t>
            </a:r>
            <a:endParaRPr lang="id-ID" sz="2400" dirty="0" smtClean="0">
              <a:solidFill>
                <a:schemeClr val="bg1"/>
              </a:solidFill>
            </a:endParaRPr>
          </a:p>
          <a:p>
            <a:pPr algn="ctr"/>
            <a:r>
              <a:rPr lang="id-ID" sz="2400" dirty="0" smtClean="0">
                <a:solidFill>
                  <a:schemeClr val="bg1"/>
                </a:solidFill>
              </a:rPr>
              <a:t>oleh :</a:t>
            </a:r>
          </a:p>
          <a:p>
            <a:pPr algn="ctr"/>
            <a:r>
              <a:rPr lang="id-ID" sz="2400" dirty="0" smtClean="0">
                <a:solidFill>
                  <a:schemeClr val="bg1"/>
                </a:solidFill>
              </a:rPr>
              <a:t>Tatik Rohmawati, S.IP.M.Si</a:t>
            </a:r>
            <a:endParaRPr lang="id-ID" sz="2400" dirty="0">
              <a:solidFill>
                <a:schemeClr val="bg1"/>
              </a:solidFill>
            </a:endParaRPr>
          </a:p>
          <a:p>
            <a:pPr algn="ctr"/>
            <a:r>
              <a:rPr lang="id-ID" sz="2400" dirty="0" smtClean="0">
                <a:solidFill>
                  <a:schemeClr val="bg1"/>
                </a:solidFill>
              </a:rPr>
              <a:t>Pada Mata Kuliah :</a:t>
            </a:r>
          </a:p>
          <a:p>
            <a:pPr algn="ctr"/>
            <a:r>
              <a:rPr lang="id-ID" sz="2400" dirty="0" smtClean="0">
                <a:solidFill>
                  <a:schemeClr val="bg1"/>
                </a:solidFill>
              </a:rPr>
              <a:t>Pancasila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A1C9-F43A-4DEB-80C3-ECC59F0F74D1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1507780"/>
            <a:ext cx="7467600" cy="4525963"/>
          </a:xfrm>
          <a:prstGeom prst="rect">
            <a:avLst/>
          </a:prstGeom>
          <a:solidFill>
            <a:schemeClr val="dk1">
              <a:alpha val="70000"/>
            </a:schemeClr>
          </a:solidFill>
          <a:ln>
            <a:solidFill>
              <a:schemeClr val="lt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Devide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Impera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Sulawesi Selatan Raja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Gowa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Hasanuddin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bermusuhan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Raja Bone (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Aru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Palaka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1689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Banten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 Sultan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Ageng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Tirtayasa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bermusuhan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Sultan Haji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1683.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D44C5-B4D0-4729-B236-A4F7B6CE605E}" type="datetime1">
              <a:rPr lang="en-US" smtClean="0"/>
              <a:t>3/6/2020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2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</a:t>
            </a:r>
            <a:r>
              <a:rPr dirty="0" err="1" smtClean="0"/>
              <a:t>ilai</a:t>
            </a:r>
            <a:r>
              <a:rPr dirty="0" smtClean="0"/>
              <a:t> </a:t>
            </a:r>
            <a:r>
              <a:rPr lang="en-US" dirty="0" smtClean="0"/>
              <a:t>–</a:t>
            </a:r>
            <a:r>
              <a:rPr dirty="0" smtClean="0"/>
              <a:t> </a:t>
            </a:r>
            <a:r>
              <a:rPr dirty="0" err="1" smtClean="0"/>
              <a:t>nilai</a:t>
            </a:r>
            <a:r>
              <a:rPr dirty="0" smtClean="0"/>
              <a:t> </a:t>
            </a:r>
            <a:r>
              <a:rPr dirty="0" err="1" smtClean="0"/>
              <a:t>pancasila</a:t>
            </a:r>
            <a:r>
              <a:rPr dirty="0" smtClean="0"/>
              <a:t> </a:t>
            </a:r>
            <a:r>
              <a:rPr dirty="0" err="1" smtClean="0"/>
              <a:t>dalam</a:t>
            </a:r>
            <a:r>
              <a:rPr dirty="0" smtClean="0"/>
              <a:t> </a:t>
            </a:r>
            <a:r>
              <a:rPr dirty="0" err="1" smtClean="0"/>
              <a:t>perspektif</a:t>
            </a:r>
            <a:r>
              <a:rPr dirty="0" smtClean="0"/>
              <a:t> </a:t>
            </a:r>
            <a:r>
              <a:rPr dirty="0" err="1" smtClean="0"/>
              <a:t>sejarah</a:t>
            </a:r>
            <a:r>
              <a:rPr dirty="0" smtClean="0"/>
              <a:t> </a:t>
            </a:r>
            <a:r>
              <a:rPr dirty="0" err="1" smtClean="0"/>
              <a:t>bangsa</a:t>
            </a:r>
            <a:r>
              <a:rPr dirty="0" smtClean="0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245D-3BDF-4323-AEBA-00AA054CD411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8561" cy="6858000"/>
          </a:xfrm>
          <a:prstGeom prst="rect">
            <a:avLst/>
          </a:prstGeom>
        </p:spPr>
      </p:pic>
      <p:sp>
        <p:nvSpPr>
          <p:cNvPr id="5" name="Round Diagonal Corner Rectangle 4"/>
          <p:cNvSpPr/>
          <p:nvPr/>
        </p:nvSpPr>
        <p:spPr>
          <a:xfrm>
            <a:off x="533400" y="1600200"/>
            <a:ext cx="7848600" cy="4525963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sudah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mencerminkan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. 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religi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dibuktikan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pemujaan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roh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kemanusiaan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tercermin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ritual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upacara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penguburan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persatuan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berkelompok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demokratis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kelompok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berbagi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demi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Horizontal Scroll 6"/>
          <p:cNvSpPr/>
          <p:nvPr/>
        </p:nvSpPr>
        <p:spPr>
          <a:xfrm>
            <a:off x="609600" y="217773"/>
            <a:ext cx="5943600" cy="1256729"/>
          </a:xfrm>
          <a:prstGeom prst="horizont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</a:rPr>
              <a:t>Masa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Awal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Kehidupan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endParaRPr lang="id-ID" sz="3600" b="1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D6E7-24B4-4161-ADBF-1B6585056CBD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8561" cy="6858000"/>
          </a:xfrm>
          <a:prstGeom prst="rect">
            <a:avLst/>
          </a:prstGeom>
        </p:spPr>
      </p:pic>
      <p:sp>
        <p:nvSpPr>
          <p:cNvPr id="7" name="Round Diagonal Corner Rectangle 6"/>
          <p:cNvSpPr/>
          <p:nvPr/>
        </p:nvSpPr>
        <p:spPr>
          <a:xfrm>
            <a:off x="533400" y="1600200"/>
            <a:ext cx="7848600" cy="4525963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religius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terlihat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masuknya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agama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dipengaruhi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jalur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China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India.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kemanusiaan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tercermin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kasta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agama Hindu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interaksi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sosial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persatuan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nampak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perpaduan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dibidang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politik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demokratis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nampak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pembagian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kerajaan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tercermin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penguasa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Horizontal Scroll 7"/>
          <p:cNvSpPr/>
          <p:nvPr/>
        </p:nvSpPr>
        <p:spPr>
          <a:xfrm>
            <a:off x="495300" y="217773"/>
            <a:ext cx="7391400" cy="1256729"/>
          </a:xfrm>
          <a:prstGeom prst="horizont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</a:rPr>
              <a:t>Masa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Kerajaan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Tradisional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Awal</a:t>
            </a:r>
            <a:endParaRPr lang="id-ID" sz="3600" b="1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FA9D-91BA-45F6-8177-DD1E887F03DF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8561" cy="6858000"/>
          </a:xfrm>
          <a:prstGeom prst="rect">
            <a:avLst/>
          </a:prstGeom>
        </p:spPr>
      </p:pic>
      <p:sp>
        <p:nvSpPr>
          <p:cNvPr id="5" name="Round Diagonal Corner Rectangle 4"/>
          <p:cNvSpPr/>
          <p:nvPr/>
        </p:nvSpPr>
        <p:spPr>
          <a:xfrm>
            <a:off x="533400" y="1600200"/>
            <a:ext cx="7848600" cy="4525963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Sunoto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( 1984)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bahwa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walaupun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formal</a:t>
            </a:r>
          </a:p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Republik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tanggal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Agustus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1945,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namun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jauh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memiliki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Horizontal Scroll 5"/>
          <p:cNvSpPr/>
          <p:nvPr/>
        </p:nvSpPr>
        <p:spPr>
          <a:xfrm>
            <a:off x="228600" y="169529"/>
            <a:ext cx="8153400" cy="1322102"/>
          </a:xfrm>
          <a:prstGeom prst="horizont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</a:rPr>
              <a:t>Asal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Mula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Pancasila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secara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Budaya</a:t>
            </a:r>
            <a:endParaRPr lang="id-ID" sz="3600" b="1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D254-30BE-410D-841D-3A369757D663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561" y="0"/>
            <a:ext cx="9158561" cy="6858000"/>
          </a:xfrm>
          <a:prstGeom prst="rect">
            <a:avLst/>
          </a:prstGeom>
        </p:spPr>
      </p:pic>
      <p:sp>
        <p:nvSpPr>
          <p:cNvPr id="6" name="Round Diagonal Corner Rectangle 5"/>
          <p:cNvSpPr/>
          <p:nvPr/>
        </p:nvSpPr>
        <p:spPr>
          <a:xfrm>
            <a:off x="457200" y="784449"/>
            <a:ext cx="8001000" cy="548640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rinci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Sunoto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menunjukan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fakta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historis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diantaranya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putus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putusnya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percaya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terkenal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ramah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tamah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santun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lemah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lembut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sesama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Ketiga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ciri-cirinya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rukun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bersatu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kekeluargaan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Keempat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masyarakat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Kelima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menunaikan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hidupnya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terkenal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sesama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2A0F-3524-4F17-8D0C-D4086B34A558}" type="datetime1">
              <a:rPr lang="en-US" smtClean="0"/>
              <a:t>3/6/2020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561" y="0"/>
            <a:ext cx="9158561" cy="6858000"/>
          </a:xfrm>
          <a:prstGeom prst="rect">
            <a:avLst/>
          </a:prstGeom>
        </p:spPr>
      </p:pic>
      <p:sp>
        <p:nvSpPr>
          <p:cNvPr id="5" name="Round Diagonal Corner Rectangle 4"/>
          <p:cNvSpPr/>
          <p:nvPr/>
        </p:nvSpPr>
        <p:spPr>
          <a:xfrm>
            <a:off x="457200" y="1417638"/>
            <a:ext cx="7924800" cy="4983163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historis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rumusan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rumusan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dibedakan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Rumusan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sidang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BPUPKI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pengusulan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Republik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Piagam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Jakarta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Rumusan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ditetapkan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PPKI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Negara Indonesia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erat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hubungannya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Proklamasi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Kemerdekaan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rumusan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ketatanegaraan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rumusan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terkandung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Pembukaan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UUD 1945</a:t>
            </a:r>
          </a:p>
        </p:txBody>
      </p:sp>
      <p:sp>
        <p:nvSpPr>
          <p:cNvPr id="6" name="Horizontal Scroll 5"/>
          <p:cNvSpPr/>
          <p:nvPr/>
        </p:nvSpPr>
        <p:spPr>
          <a:xfrm>
            <a:off x="449919" y="175694"/>
            <a:ext cx="8229600" cy="1256729"/>
          </a:xfrm>
          <a:prstGeom prst="horizont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</a:rPr>
              <a:t>Asal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Mula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Pancasila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secara</a:t>
            </a:r>
            <a:r>
              <a:rPr lang="en-US" sz="3600" b="1" dirty="0">
                <a:solidFill>
                  <a:schemeClr val="bg1"/>
                </a:solidFill>
              </a:rPr>
              <a:t> Formal</a:t>
            </a:r>
            <a:endParaRPr lang="id-ID" sz="3600" b="1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4359-FB35-49B4-800A-4D018D6E10F2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2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</a:t>
            </a:r>
            <a:r>
              <a:rPr dirty="0" err="1" smtClean="0"/>
              <a:t>eran</a:t>
            </a:r>
            <a:r>
              <a:rPr dirty="0" smtClean="0"/>
              <a:t> </a:t>
            </a:r>
            <a:r>
              <a:rPr dirty="0" err="1" smtClean="0"/>
              <a:t>dan</a:t>
            </a:r>
            <a:r>
              <a:rPr dirty="0" smtClean="0"/>
              <a:t> </a:t>
            </a:r>
            <a:r>
              <a:rPr dirty="0" err="1" smtClean="0"/>
              <a:t>fungsi</a:t>
            </a:r>
            <a:r>
              <a:rPr dirty="0" smtClean="0"/>
              <a:t> </a:t>
            </a:r>
            <a:r>
              <a:rPr dirty="0" err="1" smtClean="0"/>
              <a:t>pancasila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DDAE-9D01-422C-A74A-AE217C579FC9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5" name="Rounded Rectangle 4"/>
          <p:cNvSpPr/>
          <p:nvPr/>
        </p:nvSpPr>
        <p:spPr>
          <a:xfrm>
            <a:off x="647700" y="1874520"/>
            <a:ext cx="7848600" cy="4221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kepribadian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menunjukan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kepribadian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dibedakan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lain</a:t>
            </a:r>
            <a:r>
              <a:rPr lang="en-US" sz="2400" dirty="0"/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penyelenggara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pandangan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diamalkan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sehari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6" name="Flowchart: Manual Input 5"/>
          <p:cNvSpPr/>
          <p:nvPr/>
        </p:nvSpPr>
        <p:spPr>
          <a:xfrm>
            <a:off x="457200" y="457201"/>
            <a:ext cx="6903720" cy="1142999"/>
          </a:xfrm>
          <a:prstGeom prst="flowChartManualInp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/>
              <a:t>Kehidupan</a:t>
            </a:r>
            <a:r>
              <a:rPr lang="en-US" sz="3200" b="1" dirty="0"/>
              <a:t> </a:t>
            </a:r>
            <a:r>
              <a:rPr lang="en-US" sz="3200" b="1" dirty="0" err="1"/>
              <a:t>Bermasyarakat</a:t>
            </a:r>
            <a:r>
              <a:rPr lang="en-US" sz="3200" b="1" dirty="0"/>
              <a:t>, </a:t>
            </a:r>
            <a:r>
              <a:rPr lang="en-US" sz="3200" b="1" dirty="0" err="1"/>
              <a:t>Berbangsa</a:t>
            </a:r>
            <a:r>
              <a:rPr lang="en-US" sz="3200" b="1" dirty="0"/>
              <a:t> </a:t>
            </a:r>
            <a:r>
              <a:rPr lang="en-US" sz="3200" b="1" dirty="0" err="1"/>
              <a:t>dan</a:t>
            </a:r>
            <a:r>
              <a:rPr lang="en-US" sz="3200" b="1" dirty="0"/>
              <a:t> </a:t>
            </a:r>
            <a:r>
              <a:rPr lang="en-US" sz="3200" b="1" dirty="0" err="1"/>
              <a:t>Bernegara</a:t>
            </a:r>
            <a:r>
              <a:rPr lang="en-US" sz="3200" b="1" dirty="0"/>
              <a:t> </a:t>
            </a:r>
            <a:endParaRPr lang="id-ID" sz="3200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70C0-E776-45E6-A2C5-C6DD0C5A6715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28650" y="1119981"/>
            <a:ext cx="7886700" cy="5486400"/>
          </a:xfrm>
          <a:prstGeom prst="roundRect">
            <a:avLst/>
          </a:prstGeom>
          <a:solidFill>
            <a:schemeClr val="bg2">
              <a:alpha val="8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Peranan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pedoman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melainkan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pembentuk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karakter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Sebagaimana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dibuat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dijadikan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membina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membimbing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menuju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karakter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berkualitas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493776" indent="-457200">
              <a:buFont typeface="+mj-lt"/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Pengatur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tatanan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masyarakat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pemersatu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Pedoman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masyarakat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Jiwa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kepribadian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</a:t>
            </a:r>
          </a:p>
          <a:p>
            <a:pPr marL="493776" indent="-457200">
              <a:buFont typeface="+mj-lt"/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keamanan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kemakmuran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</a:t>
            </a:r>
          </a:p>
        </p:txBody>
      </p:sp>
      <p:sp>
        <p:nvSpPr>
          <p:cNvPr id="6" name="Flowchart: Manual Input 5"/>
          <p:cNvSpPr/>
          <p:nvPr/>
        </p:nvSpPr>
        <p:spPr>
          <a:xfrm>
            <a:off x="457200" y="92077"/>
            <a:ext cx="5715000" cy="898524"/>
          </a:xfrm>
          <a:prstGeom prst="flowChartManualInp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/>
              <a:t>Pada</a:t>
            </a:r>
            <a:r>
              <a:rPr lang="en-US" sz="3200" b="1" dirty="0"/>
              <a:t> Era </a:t>
            </a:r>
            <a:r>
              <a:rPr lang="en-US" sz="3200" b="1" dirty="0" err="1"/>
              <a:t>Sekarang</a:t>
            </a:r>
            <a:endParaRPr lang="id-ID" sz="3200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399D-4F9D-446D-B7D5-0B0C29F1842A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04800" y="463612"/>
            <a:ext cx="6781800" cy="12420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Pancasila</a:t>
            </a:r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dalam</a:t>
            </a:r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Perspektif</a:t>
            </a:r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Bangsa</a:t>
            </a:r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Indonesia</a:t>
            </a:r>
            <a:endParaRPr lang="id-ID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" name="Snip Single Corner Rectangle 6"/>
          <p:cNvSpPr/>
          <p:nvPr/>
        </p:nvSpPr>
        <p:spPr>
          <a:xfrm>
            <a:off x="533400" y="2033748"/>
            <a:ext cx="7620000" cy="4396740"/>
          </a:xfrm>
          <a:prstGeom prst="snip1Rect">
            <a:avLst/>
          </a:prstGeom>
          <a:gradFill>
            <a:gsLst>
              <a:gs pos="0">
                <a:schemeClr val="accent5">
                  <a:tint val="1000"/>
                  <a:alpha val="30000"/>
                </a:schemeClr>
              </a:gs>
              <a:gs pos="68000">
                <a:schemeClr val="accent5">
                  <a:tint val="77000"/>
                </a:schemeClr>
              </a:gs>
              <a:gs pos="81000">
                <a:schemeClr val="accent5">
                  <a:tint val="79000"/>
                </a:schemeClr>
              </a:gs>
              <a:gs pos="86000">
                <a:schemeClr val="accent5">
                  <a:tint val="73000"/>
                </a:schemeClr>
              </a:gs>
              <a:gs pos="100000">
                <a:schemeClr val="accent5">
                  <a:tint val="35000"/>
                </a:schemeClr>
              </a:gs>
            </a:gsLst>
            <a:lin ang="5400000" scaled="1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perjuangan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cita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cita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kemerdekaa</a:t>
            </a:r>
            <a:r>
              <a:rPr lang="id-ID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berlangsung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berabad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abad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perumusan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erat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kaitannya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perjuangan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Indonesia.  </a:t>
            </a:r>
          </a:p>
          <a:p>
            <a:pPr>
              <a:buNone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dibentuk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Ideologi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Indonesia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4557-A5A8-457F-B11C-3E56A1E01CCB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95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47700" y="1874520"/>
            <a:ext cx="7848600" cy="4221163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Persatuan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melindungi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segenap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tumpah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mengatasi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paham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golongan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perorangan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mengatasi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Maha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perwujudan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ke-3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rangka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merdeka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bersatu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berdaulat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makmur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perwujudan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ke-5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Manual Input 5"/>
          <p:cNvSpPr/>
          <p:nvPr/>
        </p:nvSpPr>
        <p:spPr>
          <a:xfrm>
            <a:off x="457200" y="457201"/>
            <a:ext cx="6903720" cy="1142999"/>
          </a:xfrm>
          <a:prstGeom prst="flowChartManualInp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4 </a:t>
            </a:r>
            <a:r>
              <a:rPr lang="en-US" sz="3200" b="1" dirty="0" err="1"/>
              <a:t>Pokok</a:t>
            </a:r>
            <a:r>
              <a:rPr lang="en-US" sz="3200" b="1" dirty="0"/>
              <a:t> </a:t>
            </a:r>
            <a:r>
              <a:rPr lang="en-US" sz="3200" b="1" dirty="0" err="1"/>
              <a:t>Pikiran</a:t>
            </a:r>
            <a:r>
              <a:rPr lang="en-US" sz="3200" b="1" dirty="0"/>
              <a:t> yang </a:t>
            </a:r>
            <a:r>
              <a:rPr lang="en-US" sz="3200" b="1" dirty="0" err="1"/>
              <a:t>terkandung</a:t>
            </a:r>
            <a:r>
              <a:rPr lang="en-US" sz="3200" b="1" dirty="0"/>
              <a:t> </a:t>
            </a:r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/>
              <a:t>Pembukaan</a:t>
            </a:r>
            <a:r>
              <a:rPr lang="en-US" sz="3200" b="1" dirty="0"/>
              <a:t> UUD 1945</a:t>
            </a:r>
            <a:endParaRPr lang="id-ID" sz="3200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3182-58CB-4B06-A82E-9900E75208B8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47700" y="762000"/>
            <a:ext cx="7848600" cy="4221163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3. 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berdaulatan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perwujudan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ke-4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4. 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ateis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teokrasi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menjunjung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Maha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perwujudan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39E1-5855-4B1C-A45D-A0A558649D6D}" type="datetime1">
              <a:rPr lang="en-US" smtClean="0"/>
              <a:t>3/6/2020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47700" y="1600201"/>
            <a:ext cx="7848600" cy="4382462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 algn="just"/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Menurut </a:t>
            </a:r>
            <a:r>
              <a:rPr lang="id-ID" sz="2400" dirty="0">
                <a:solidFill>
                  <a:schemeClr val="tx1"/>
                </a:solidFill>
              </a:rPr>
              <a:t>Wakil Ketua Umum Majelis Ulama Indonesia (MUI) Zainut Tauhid Sa'adi </a:t>
            </a:r>
            <a:r>
              <a:rPr lang="id-ID" sz="2400" dirty="0" smtClean="0">
                <a:solidFill>
                  <a:schemeClr val="tx1"/>
                </a:solidFill>
              </a:rPr>
              <a:t>bahwa </a:t>
            </a:r>
            <a:r>
              <a:rPr lang="id-ID" sz="2400" dirty="0">
                <a:solidFill>
                  <a:schemeClr val="tx1"/>
                </a:solidFill>
              </a:rPr>
              <a:t>Pancasila menghadapi dua tantangan ke depan, yakni radikalisme agama dan radikalisme sekuler. </a:t>
            </a:r>
            <a:r>
              <a:rPr lang="id-ID" sz="2400" dirty="0" smtClean="0">
                <a:solidFill>
                  <a:schemeClr val="tx1"/>
                </a:solidFill>
              </a:rPr>
              <a:t>Keduanya merupakan paham </a:t>
            </a:r>
            <a:r>
              <a:rPr lang="id-ID" sz="2400" dirty="0">
                <a:solidFill>
                  <a:schemeClr val="tx1"/>
                </a:solidFill>
              </a:rPr>
              <a:t>yang mengancam eksistensi Pancasila sebagai dasar negara dan pandangan hidup bangsa Indonesia.</a:t>
            </a:r>
            <a:endParaRPr lang="en-US" sz="2400" dirty="0">
              <a:solidFill>
                <a:schemeClr val="tx1"/>
              </a:solidFill>
            </a:endParaRPr>
          </a:p>
          <a:p>
            <a:pPr marL="550926" indent="-514350" algn="just">
              <a:buNone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39E1-5855-4B1C-A45D-A0A558649D6D}" type="datetime1">
              <a:rPr lang="en-US" smtClean="0"/>
              <a:t>3/6/2020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85800" y="453735"/>
            <a:ext cx="7848600" cy="917866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 algn="ctr">
              <a:buNone/>
            </a:pPr>
            <a:r>
              <a:rPr lang="id-ID" sz="2400" b="1" dirty="0" smtClean="0">
                <a:latin typeface="Times New Roman" pitchFamily="18" charset="0"/>
                <a:cs typeface="Times New Roman" pitchFamily="18" charset="0"/>
              </a:rPr>
              <a:t>TANTANGAN PANCASILA SEBAGAI DASAR NEGARA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06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47700" y="1600201"/>
            <a:ext cx="7848600" cy="4382462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/>
              <a:t>Radikalisme</a:t>
            </a:r>
            <a:r>
              <a:rPr lang="en-US" sz="2400" dirty="0"/>
              <a:t> agama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gerakan</a:t>
            </a:r>
            <a:r>
              <a:rPr lang="en-US" sz="2400" dirty="0"/>
              <a:t> yang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mengganti</a:t>
            </a:r>
            <a:r>
              <a:rPr lang="en-US" sz="2400" dirty="0"/>
              <a:t> </a:t>
            </a:r>
            <a:r>
              <a:rPr lang="en-US" sz="2400" dirty="0" err="1"/>
              <a:t>Pancasila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ideologi</a:t>
            </a:r>
            <a:r>
              <a:rPr lang="en-US" sz="2400" dirty="0"/>
              <a:t> yang </a:t>
            </a:r>
            <a:r>
              <a:rPr lang="en-US" sz="2400" dirty="0" err="1"/>
              <a:t>berbasiskan</a:t>
            </a:r>
            <a:r>
              <a:rPr lang="en-US" sz="2400" dirty="0"/>
              <a:t> agama, </a:t>
            </a:r>
            <a:r>
              <a:rPr lang="en-US" sz="2400" dirty="0" err="1"/>
              <a:t>contohnya</a:t>
            </a:r>
            <a:r>
              <a:rPr lang="en-US" sz="2400" dirty="0"/>
              <a:t> </a:t>
            </a:r>
            <a:r>
              <a:rPr lang="en-US" sz="2400" dirty="0" err="1"/>
              <a:t>khilafah</a:t>
            </a:r>
            <a:r>
              <a:rPr lang="en-US" sz="2400" dirty="0"/>
              <a:t>.</a:t>
            </a:r>
          </a:p>
          <a:p>
            <a:pPr algn="just"/>
            <a:r>
              <a:rPr lang="id-ID" sz="2400" dirty="0" smtClean="0"/>
              <a:t>Ajarannya</a:t>
            </a:r>
            <a:r>
              <a:rPr lang="id-ID" sz="2400" dirty="0"/>
              <a:t> </a:t>
            </a:r>
            <a:r>
              <a:rPr lang="id-ID" sz="2400" dirty="0" smtClean="0"/>
              <a:t>disebarkan</a:t>
            </a:r>
            <a:r>
              <a:rPr lang="en-US" sz="2400" dirty="0" smtClean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kelompok-kelompok</a:t>
            </a:r>
            <a:r>
              <a:rPr lang="en-US" sz="2400" dirty="0"/>
              <a:t> </a:t>
            </a:r>
            <a:r>
              <a:rPr lang="en-US" sz="2400" dirty="0" err="1"/>
              <a:t>staregis</a:t>
            </a:r>
            <a:r>
              <a:rPr lang="en-US" sz="2400" dirty="0"/>
              <a:t>, </a:t>
            </a:r>
            <a:r>
              <a:rPr lang="en-US" sz="2400" dirty="0" err="1"/>
              <a:t>misalnya</a:t>
            </a:r>
            <a:r>
              <a:rPr lang="en-US" sz="2400" dirty="0"/>
              <a:t> </a:t>
            </a:r>
            <a:r>
              <a:rPr lang="en-US" sz="2400" dirty="0" err="1"/>
              <a:t>pelajar</a:t>
            </a:r>
            <a:r>
              <a:rPr lang="en-US" sz="2400" dirty="0"/>
              <a:t>, </a:t>
            </a:r>
            <a:r>
              <a:rPr lang="en-US" sz="2400" dirty="0" err="1"/>
              <a:t>mahasiswa</a:t>
            </a:r>
            <a:r>
              <a:rPr lang="en-US" sz="2400" dirty="0"/>
              <a:t>, ASN,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kalangan</a:t>
            </a:r>
            <a:r>
              <a:rPr lang="en-US" sz="2400" dirty="0"/>
              <a:t> </a:t>
            </a:r>
            <a:r>
              <a:rPr lang="en-US" sz="2400" dirty="0" err="1"/>
              <a:t>militer</a:t>
            </a:r>
            <a:r>
              <a:rPr lang="en-US" sz="2400" dirty="0"/>
              <a:t>.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39E1-5855-4B1C-A45D-A0A558649D6D}" type="datetime1">
              <a:rPr lang="en-US" smtClean="0"/>
              <a:t>3/6/2020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85800" y="453735"/>
            <a:ext cx="7848600" cy="917866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 algn="ctr">
              <a:buNone/>
            </a:pPr>
            <a:r>
              <a:rPr lang="id-ID" sz="2400" b="1" dirty="0" smtClean="0">
                <a:solidFill>
                  <a:schemeClr val="tx1"/>
                </a:solidFill>
              </a:rPr>
              <a:t>RADIKALISME AGAMA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7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57200" y="1600201"/>
            <a:ext cx="8458200" cy="4382462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sz="2400" dirty="0" err="1" smtClean="0"/>
              <a:t>P</a:t>
            </a:r>
            <a:r>
              <a:rPr lang="en-US" sz="2400" dirty="0" err="1" smtClean="0"/>
              <a:t>aham</a:t>
            </a:r>
            <a:r>
              <a:rPr lang="en-US" sz="2400" dirty="0" smtClean="0"/>
              <a:t> </a:t>
            </a:r>
            <a:r>
              <a:rPr lang="en-US" sz="2400" dirty="0" err="1"/>
              <a:t>radikalisme</a:t>
            </a:r>
            <a:r>
              <a:rPr lang="en-US" sz="2400" dirty="0"/>
              <a:t> </a:t>
            </a:r>
            <a:r>
              <a:rPr lang="en-US" sz="2400" dirty="0" err="1"/>
              <a:t>sekuler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paham</a:t>
            </a:r>
            <a:r>
              <a:rPr lang="en-US" sz="2400" dirty="0"/>
              <a:t> yang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memisahkan</a:t>
            </a:r>
            <a:r>
              <a:rPr lang="en-US" sz="2400" dirty="0"/>
              <a:t> </a:t>
            </a:r>
            <a:r>
              <a:rPr lang="en-US" sz="2400" dirty="0" err="1"/>
              <a:t>Pancasila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agama.</a:t>
            </a:r>
            <a:r>
              <a:rPr lang="id-ID" sz="2400" dirty="0"/>
              <a:t> </a:t>
            </a:r>
            <a:r>
              <a:rPr lang="en-US" sz="2400" dirty="0" err="1"/>
              <a:t>Gerakan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menghendaki</a:t>
            </a:r>
            <a:r>
              <a:rPr lang="en-US" sz="2400" dirty="0"/>
              <a:t> agar </a:t>
            </a:r>
            <a:r>
              <a:rPr lang="en-US" sz="2400" dirty="0" err="1"/>
              <a:t>bangsa</a:t>
            </a:r>
            <a:r>
              <a:rPr lang="en-US" sz="2400" dirty="0"/>
              <a:t> Indonesia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r>
              <a:rPr lang="en-US" sz="2400" dirty="0"/>
              <a:t> </a:t>
            </a:r>
            <a:r>
              <a:rPr lang="en-US" sz="2400" dirty="0" err="1"/>
              <a:t>sekuler</a:t>
            </a:r>
            <a:r>
              <a:rPr lang="en-US" sz="2400" dirty="0"/>
              <a:t>, liberal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jauh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agama.</a:t>
            </a:r>
            <a:endParaRPr lang="id-ID" sz="2400" dirty="0"/>
          </a:p>
          <a:p>
            <a:pPr algn="just"/>
            <a:endParaRPr lang="id-ID" sz="2400" dirty="0"/>
          </a:p>
          <a:p>
            <a:pPr algn="just"/>
            <a:r>
              <a:rPr lang="id-ID" sz="2400" dirty="0"/>
              <a:t>Untuk menghadapi tantangan dan ancaman tersebut, </a:t>
            </a:r>
            <a:r>
              <a:rPr lang="id-ID" sz="2400" dirty="0" smtClean="0"/>
              <a:t>solusinya adalah dengan </a:t>
            </a:r>
            <a:r>
              <a:rPr lang="id-ID" sz="2400" dirty="0"/>
              <a:t>menguatkan komitmennya kepada nilai-nilai perjanjian luhur bangsa Indonesia, yaitu Pancasila, UUD NRI Tahun 1945, Bhineka Tunggal Ika dan NKRI.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39E1-5855-4B1C-A45D-A0A558649D6D}" type="datetime1">
              <a:rPr lang="en-US" smtClean="0"/>
              <a:t>3/6/2020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85800" y="453735"/>
            <a:ext cx="7848600" cy="917866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 algn="ctr">
              <a:buNone/>
            </a:pPr>
            <a:r>
              <a:rPr lang="id-ID" sz="2400" b="1" dirty="0" smtClean="0">
                <a:solidFill>
                  <a:schemeClr val="tx1"/>
                </a:solidFill>
              </a:rPr>
              <a:t>RADIKALISME SEKULER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08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6694-5C3B-4ABB-99C1-46001C269A7E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2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dirty="0" err="1" smtClean="0"/>
              <a:t>Bangsa</a:t>
            </a:r>
            <a:r>
              <a:rPr dirty="0" smtClean="0"/>
              <a:t> </a:t>
            </a:r>
            <a:r>
              <a:rPr dirty="0" err="1" smtClean="0"/>
              <a:t>indonesia</a:t>
            </a:r>
            <a:r>
              <a:rPr dirty="0" smtClean="0"/>
              <a:t> (Abad vii </a:t>
            </a:r>
            <a:r>
              <a:rPr lang="en-US" dirty="0" smtClean="0"/>
              <a:t>–</a:t>
            </a:r>
            <a:r>
              <a:rPr dirty="0" smtClean="0"/>
              <a:t> xvi 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2E0B-F9D1-4FA7-AE95-D967B2D6F377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181100" y="609600"/>
            <a:ext cx="6781800" cy="12420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Zaman</a:t>
            </a:r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Kerajaan</a:t>
            </a:r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Sriwijaya</a:t>
            </a:r>
            <a:endParaRPr lang="id-ID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Snip Single Corner Rectangle 5"/>
          <p:cNvSpPr/>
          <p:nvPr/>
        </p:nvSpPr>
        <p:spPr>
          <a:xfrm>
            <a:off x="914400" y="2198901"/>
            <a:ext cx="7620000" cy="4396740"/>
          </a:xfrm>
          <a:prstGeom prst="snip1Rect">
            <a:avLst/>
          </a:prstGeom>
          <a:gradFill>
            <a:gsLst>
              <a:gs pos="0">
                <a:schemeClr val="accent5">
                  <a:tint val="1000"/>
                  <a:alpha val="30000"/>
                </a:schemeClr>
              </a:gs>
              <a:gs pos="68000">
                <a:schemeClr val="accent5">
                  <a:tint val="77000"/>
                </a:schemeClr>
              </a:gs>
              <a:gs pos="81000">
                <a:schemeClr val="accent5">
                  <a:tint val="79000"/>
                </a:schemeClr>
              </a:gs>
              <a:gs pos="86000">
                <a:schemeClr val="accent5">
                  <a:tint val="73000"/>
                </a:schemeClr>
              </a:gs>
              <a:gs pos="100000">
                <a:schemeClr val="accent5">
                  <a:tint val="35000"/>
                </a:schemeClr>
              </a:gs>
            </a:gsLst>
            <a:lin ang="5400000" scaled="1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Sriwijaya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berdiri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abad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VII M.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Pusat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mengalami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kali</a:t>
            </a:r>
          </a:p>
          <a:p>
            <a:pPr>
              <a:buNone/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perpindahan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Mulanya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Muara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Takus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kemudian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dipindahkan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Jambi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akhirnya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Palembang. </a:t>
            </a:r>
          </a:p>
          <a:p>
            <a:pPr>
              <a:buNone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Sriwijaya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dilakukan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mempersatukan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pedagang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Pegawai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menjalankan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Kerajaan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Sriwijaya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terlepas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Ketuhanan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Agama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Kebudayaan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F8BC-9145-4884-AE09-F0AF197A0BD8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28767" y="692444"/>
            <a:ext cx="6781800" cy="12420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Kerajaan</a:t>
            </a:r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Maritim</a:t>
            </a:r>
            <a:endParaRPr lang="id-ID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Snip Single Corner Rectangle 5"/>
          <p:cNvSpPr/>
          <p:nvPr/>
        </p:nvSpPr>
        <p:spPr>
          <a:xfrm>
            <a:off x="762000" y="2207886"/>
            <a:ext cx="7620000" cy="4396740"/>
          </a:xfrm>
          <a:prstGeom prst="snip1Rect">
            <a:avLst/>
          </a:prstGeom>
          <a:gradFill>
            <a:gsLst>
              <a:gs pos="0">
                <a:schemeClr val="accent5">
                  <a:tint val="1000"/>
                  <a:alpha val="30000"/>
                </a:schemeClr>
              </a:gs>
              <a:gs pos="68000">
                <a:schemeClr val="accent5">
                  <a:tint val="77000"/>
                </a:schemeClr>
              </a:gs>
              <a:gs pos="81000">
                <a:schemeClr val="accent5">
                  <a:tint val="79000"/>
                </a:schemeClr>
              </a:gs>
              <a:gs pos="86000">
                <a:schemeClr val="accent5">
                  <a:tint val="73000"/>
                </a:schemeClr>
              </a:gs>
              <a:gs pos="100000">
                <a:schemeClr val="accent5">
                  <a:tint val="35000"/>
                </a:schemeClr>
              </a:gs>
            </a:gsLst>
            <a:lin ang="5400000" scaled="1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Sriwijaya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maritim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armada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laut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yang</a:t>
            </a: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kuat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mengamankan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jalur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jalur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perekonomian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kerajaan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sriwijaya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bergantung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pelayaran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4334-E15E-4DF0-8EFA-FA0F53A90DF7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35758" y="664062"/>
            <a:ext cx="6781800" cy="12420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Kerajaan</a:t>
            </a:r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Majapahit</a:t>
            </a:r>
            <a:endParaRPr lang="id-ID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Snip Single Corner Rectangle 5"/>
          <p:cNvSpPr/>
          <p:nvPr/>
        </p:nvSpPr>
        <p:spPr>
          <a:xfrm>
            <a:off x="762000" y="2179142"/>
            <a:ext cx="7620000" cy="4396740"/>
          </a:xfrm>
          <a:prstGeom prst="snip1Rect">
            <a:avLst/>
          </a:prstGeom>
          <a:gradFill>
            <a:gsLst>
              <a:gs pos="0">
                <a:schemeClr val="accent5">
                  <a:tint val="1000"/>
                  <a:alpha val="30000"/>
                </a:schemeClr>
              </a:gs>
              <a:gs pos="68000">
                <a:schemeClr val="accent5">
                  <a:tint val="77000"/>
                </a:schemeClr>
              </a:gs>
              <a:gs pos="81000">
                <a:schemeClr val="accent5">
                  <a:tint val="79000"/>
                </a:schemeClr>
              </a:gs>
              <a:gs pos="86000">
                <a:schemeClr val="accent5">
                  <a:tint val="73000"/>
                </a:schemeClr>
              </a:gs>
              <a:gs pos="100000">
                <a:schemeClr val="accent5">
                  <a:tint val="35000"/>
                </a:schemeClr>
              </a:gs>
            </a:gsLst>
            <a:lin ang="5400000" scaled="1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Hayam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Wuruk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Majapahit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puncak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kejayaan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nya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Sumpah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Palapa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dahulu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diucapkan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Mahapatih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Gajahmada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kenyataan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wilayah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nusantara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berhasil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dipersatukan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2B71-14AC-4F94-84F0-C9530118047B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2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</a:t>
            </a:r>
            <a:r>
              <a:rPr dirty="0" err="1" smtClean="0"/>
              <a:t>enjajahan</a:t>
            </a:r>
            <a:r>
              <a:rPr dirty="0" smtClean="0"/>
              <a:t> </a:t>
            </a:r>
            <a:r>
              <a:rPr dirty="0" err="1" smtClean="0"/>
              <a:t>barat</a:t>
            </a:r>
            <a:r>
              <a:rPr dirty="0" smtClean="0"/>
              <a:t> </a:t>
            </a:r>
            <a:r>
              <a:rPr dirty="0" err="1" smtClean="0"/>
              <a:t>dan</a:t>
            </a:r>
            <a:r>
              <a:rPr dirty="0" smtClean="0"/>
              <a:t> </a:t>
            </a:r>
            <a:r>
              <a:rPr dirty="0" err="1" smtClean="0"/>
              <a:t>perlawanan</a:t>
            </a:r>
            <a:r>
              <a:rPr dirty="0" smtClean="0"/>
              <a:t> </a:t>
            </a:r>
            <a:r>
              <a:rPr dirty="0" err="1" smtClean="0"/>
              <a:t>fisik</a:t>
            </a:r>
            <a:r>
              <a:rPr dirty="0" smtClean="0"/>
              <a:t> (</a:t>
            </a:r>
            <a:r>
              <a:rPr dirty="0" err="1" smtClean="0"/>
              <a:t>abad</a:t>
            </a:r>
            <a:r>
              <a:rPr dirty="0" smtClean="0"/>
              <a:t> xvii </a:t>
            </a:r>
            <a:r>
              <a:rPr lang="en-US" dirty="0" smtClean="0"/>
              <a:t>–</a:t>
            </a:r>
            <a:r>
              <a:rPr dirty="0" smtClean="0"/>
              <a:t> xx)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E924-6833-47BE-BE5E-ED408351AC9C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1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1600200"/>
            <a:ext cx="7467600" cy="4525963"/>
          </a:xfrm>
          <a:prstGeom prst="rect">
            <a:avLst/>
          </a:prstGeom>
          <a:solidFill>
            <a:schemeClr val="dk1">
              <a:alpha val="70000"/>
            </a:schemeClr>
          </a:solidFill>
          <a:ln>
            <a:solidFill>
              <a:schemeClr val="lt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Perlawanan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Rakyat Maluku ( Raja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Baabullah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Raja Ternate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mengizinkan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orang – orang</a:t>
            </a:r>
          </a:p>
          <a:p>
            <a:pPr marL="514350" indent="-51435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Portugis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mendirikan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benteng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Ternate,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Portugis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memiliki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monopoli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rempah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rempah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Adanya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perjanjian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Portugis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menyebabkan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petani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cengkih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Maluku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tertekan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menjual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rempah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rempahnya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Portugis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menguntungkan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itulah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akhirnya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timbul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permusuhan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Maluku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Portugis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Horizontal Scroll 6"/>
          <p:cNvSpPr/>
          <p:nvPr/>
        </p:nvSpPr>
        <p:spPr>
          <a:xfrm>
            <a:off x="3352800" y="123970"/>
            <a:ext cx="3048000" cy="1256729"/>
          </a:xfrm>
          <a:prstGeom prst="horizont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 smtClean="0">
                <a:solidFill>
                  <a:schemeClr val="bg1"/>
                </a:solidFill>
              </a:rPr>
              <a:t>Portugis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endParaRPr lang="id-ID" sz="3600" b="1" dirty="0">
              <a:solidFill>
                <a:schemeClr val="bg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0820-21D6-4545-B321-FA1F63B306A8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1448118"/>
            <a:ext cx="7620000" cy="4953000"/>
          </a:xfrm>
          <a:prstGeom prst="rect">
            <a:avLst/>
          </a:prstGeom>
          <a:solidFill>
            <a:schemeClr val="dk1">
              <a:alpha val="70000"/>
            </a:schemeClr>
          </a:solidFill>
          <a:ln>
            <a:solidFill>
              <a:schemeClr val="lt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1596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dipimpin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Cornelis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Hotman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1596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dipimpin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Cornelis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de</a:t>
            </a:r>
          </a:p>
          <a:p>
            <a:pPr marL="514350" indent="-51435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Hotman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kapal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belanda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pelabuhan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Banten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Belanda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meminta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Banten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memberikan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sejumlah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lada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diluar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kemampuannya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untuk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membayar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Akibatnya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timbul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perselisihan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antara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Belanda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Banten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Puncak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dari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perselisihan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kapal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dagang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Belanda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diperintahkan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meninggalkan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sekaligus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dilarang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berdagang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Banten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sp>
        <p:nvSpPr>
          <p:cNvPr id="7" name="Horizontal Scroll 6"/>
          <p:cNvSpPr/>
          <p:nvPr/>
        </p:nvSpPr>
        <p:spPr>
          <a:xfrm>
            <a:off x="3352800" y="47570"/>
            <a:ext cx="3048000" cy="1256729"/>
          </a:xfrm>
          <a:prstGeom prst="horizont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</a:rPr>
              <a:t>Belanda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endParaRPr lang="id-ID" sz="3600" b="1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6235A-DD6D-4DC8-B523-860A07CFAD67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879</TotalTime>
  <Words>1059</Words>
  <Application>Microsoft Office PowerPoint</Application>
  <PresentationFormat>On-screen Show (4:3)</PresentationFormat>
  <Paragraphs>206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Franklin Gothic Book</vt:lpstr>
      <vt:lpstr>Times New Roman</vt:lpstr>
      <vt:lpstr>Wingdings</vt:lpstr>
      <vt:lpstr>Wingdings 2</vt:lpstr>
      <vt:lpstr>Technic</vt:lpstr>
      <vt:lpstr>PANCASILA DALAM ARUS SEJARAH BANGSA INDONESIA</vt:lpstr>
      <vt:lpstr>PowerPoint Presentation</vt:lpstr>
      <vt:lpstr>Bangsa indonesia (Abad vii – xvi )</vt:lpstr>
      <vt:lpstr>PowerPoint Presentation</vt:lpstr>
      <vt:lpstr>PowerPoint Presentation</vt:lpstr>
      <vt:lpstr>PowerPoint Presentation</vt:lpstr>
      <vt:lpstr>Penjajahan barat dan perlawanan fisik (abad xvii – xx)</vt:lpstr>
      <vt:lpstr>PowerPoint Presentation</vt:lpstr>
      <vt:lpstr>PowerPoint Presentation</vt:lpstr>
      <vt:lpstr>PowerPoint Presentation</vt:lpstr>
      <vt:lpstr>Nilai – nilai pancasila dalam perspektif sejarah bangsa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Peran dan fungsi pancasila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Pancasila dalam Perspektif Bangsa Indonesia</dc:title>
  <dc:creator>my computer</dc:creator>
  <cp:lastModifiedBy>Tatik Rohmawati</cp:lastModifiedBy>
  <cp:revision>31</cp:revision>
  <dcterms:created xsi:type="dcterms:W3CDTF">2018-11-10T00:18:31Z</dcterms:created>
  <dcterms:modified xsi:type="dcterms:W3CDTF">2020-03-06T08:10:09Z</dcterms:modified>
</cp:coreProperties>
</file>